
<file path=[Content_Types].xml><?xml version="1.0" encoding="utf-8"?>
<Types xmlns="http://schemas.openxmlformats.org/package/2006/content-types">
  <Default Extension="mp3" ContentType="audio/unknown"/>
  <Default Extension="png" ContentType="image/png"/>
  <Default Extension="bin" ContentType="application/vnd.openxmlformats-officedocument.oleObject"/>
  <Default Extension="wmf" ContentType="image/x-wmf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8" r:id="rId1"/>
  </p:sldMasterIdLst>
  <p:notesMasterIdLst>
    <p:notesMasterId r:id="rId37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92" r:id="rId12"/>
    <p:sldId id="266" r:id="rId13"/>
    <p:sldId id="267" r:id="rId14"/>
    <p:sldId id="268" r:id="rId15"/>
    <p:sldId id="269" r:id="rId16"/>
    <p:sldId id="270" r:id="rId17"/>
    <p:sldId id="271" r:id="rId18"/>
    <p:sldId id="272" r:id="rId19"/>
    <p:sldId id="273" r:id="rId20"/>
    <p:sldId id="274" r:id="rId21"/>
    <p:sldId id="293" r:id="rId22"/>
    <p:sldId id="275" r:id="rId23"/>
    <p:sldId id="276" r:id="rId24"/>
    <p:sldId id="277" r:id="rId25"/>
    <p:sldId id="278" r:id="rId26"/>
    <p:sldId id="279" r:id="rId27"/>
    <p:sldId id="280" r:id="rId28"/>
    <p:sldId id="281" r:id="rId29"/>
    <p:sldId id="284" r:id="rId30"/>
    <p:sldId id="285" r:id="rId31"/>
    <p:sldId id="287" r:id="rId32"/>
    <p:sldId id="288" r:id="rId33"/>
    <p:sldId id="289" r:id="rId34"/>
    <p:sldId id="290" r:id="rId35"/>
    <p:sldId id="291" r:id="rId36"/>
  </p:sldIdLst>
  <p:sldSz cx="9144000" cy="6858000" type="screen4x3"/>
  <p:notesSz cx="6858000" cy="9144000"/>
  <p:defaultTextStyle>
    <a:defPPr>
      <a:defRPr lang="en-US"/>
    </a:defPPr>
    <a:lvl1pPr algn="ctr" rtl="0" fontAlgn="base">
      <a:spcBef>
        <a:spcPct val="5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457200" algn="ctr" rtl="0" fontAlgn="base">
      <a:spcBef>
        <a:spcPct val="5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914400" algn="ctr" rtl="0" fontAlgn="base">
      <a:spcBef>
        <a:spcPct val="5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371600" algn="ctr" rtl="0" fontAlgn="base">
      <a:spcBef>
        <a:spcPct val="5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1828800" algn="ctr" rtl="0" fontAlgn="base">
      <a:spcBef>
        <a:spcPct val="5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8860" autoAdjust="0"/>
    <p:restoredTop sz="94737" autoAdjust="0"/>
  </p:normalViewPr>
  <p:slideViewPr>
    <p:cSldViewPr>
      <p:cViewPr>
        <p:scale>
          <a:sx n="75" d="100"/>
          <a:sy n="75" d="100"/>
        </p:scale>
        <p:origin x="-1002" y="-7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36004" cy="36004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notesMaster" Target="notesMasters/notesMaster1.xml"/><Relationship Id="rId40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2.wmf"/></Relationships>
</file>

<file path=ppt/drawings/_rels/vmlDrawing2.vml.rels><?xml version="1.0" encoding="UTF-8" standalone="yes"?>
<Relationships xmlns="http://schemas.openxmlformats.org/package/2006/relationships"><Relationship Id="rId3" Type="http://schemas.openxmlformats.org/officeDocument/2006/relationships/image" Target="../media/image6.wmf"/><Relationship Id="rId2" Type="http://schemas.openxmlformats.org/officeDocument/2006/relationships/image" Target="../media/image5.wmf"/><Relationship Id="rId1" Type="http://schemas.openxmlformats.org/officeDocument/2006/relationships/image" Target="../media/image4.wmf"/><Relationship Id="rId5" Type="http://schemas.openxmlformats.org/officeDocument/2006/relationships/image" Target="../media/image8.wmf"/><Relationship Id="rId4" Type="http://schemas.openxmlformats.org/officeDocument/2006/relationships/image" Target="../media/image7.wmf"/></Relationships>
</file>

<file path=ppt/drawings/_rels/vmlDrawing3.vml.rels><?xml version="1.0" encoding="UTF-8" standalone="yes"?>
<Relationships xmlns="http://schemas.openxmlformats.org/package/2006/relationships"><Relationship Id="rId3" Type="http://schemas.openxmlformats.org/officeDocument/2006/relationships/image" Target="../media/image11.wmf"/><Relationship Id="rId2" Type="http://schemas.openxmlformats.org/officeDocument/2006/relationships/image" Target="../media/image10.wmf"/><Relationship Id="rId1" Type="http://schemas.openxmlformats.org/officeDocument/2006/relationships/image" Target="../media/image9.wmf"/><Relationship Id="rId5" Type="http://schemas.openxmlformats.org/officeDocument/2006/relationships/image" Target="../media/image13.wmf"/><Relationship Id="rId4" Type="http://schemas.openxmlformats.org/officeDocument/2006/relationships/image" Target="../media/image12.wmf"/></Relationships>
</file>

<file path=ppt/drawings/_rels/vmlDrawing4.vml.rels><?xml version="1.0" encoding="UTF-8" standalone="yes"?>
<Relationships xmlns="http://schemas.openxmlformats.org/package/2006/relationships"><Relationship Id="rId1" Type="http://schemas.openxmlformats.org/officeDocument/2006/relationships/image" Target="../media/image14.wmf"/></Relationships>
</file>

<file path=ppt/drawings/_rels/vmlDrawing5.vml.rels><?xml version="1.0" encoding="UTF-8" standalone="yes"?>
<Relationships xmlns="http://schemas.openxmlformats.org/package/2006/relationships"><Relationship Id="rId3" Type="http://schemas.openxmlformats.org/officeDocument/2006/relationships/image" Target="../media/image17.wmf"/><Relationship Id="rId2" Type="http://schemas.openxmlformats.org/officeDocument/2006/relationships/image" Target="../media/image16.wmf"/><Relationship Id="rId1" Type="http://schemas.openxmlformats.org/officeDocument/2006/relationships/image" Target="../media/image15.wmf"/></Relationships>
</file>

<file path=ppt/drawings/_rels/vmlDrawing6.vml.rels><?xml version="1.0" encoding="UTF-8" standalone="yes"?>
<Relationships xmlns="http://schemas.openxmlformats.org/package/2006/relationships"><Relationship Id="rId3" Type="http://schemas.openxmlformats.org/officeDocument/2006/relationships/image" Target="../media/image20.wmf"/><Relationship Id="rId2" Type="http://schemas.openxmlformats.org/officeDocument/2006/relationships/image" Target="../media/image19.wmf"/><Relationship Id="rId1" Type="http://schemas.openxmlformats.org/officeDocument/2006/relationships/image" Target="../media/image18.wmf"/></Relationships>
</file>

<file path=ppt/drawings/_rels/vmlDrawing7.vml.rels><?xml version="1.0" encoding="UTF-8" standalone="yes"?>
<Relationships xmlns="http://schemas.openxmlformats.org/package/2006/relationships"><Relationship Id="rId3" Type="http://schemas.openxmlformats.org/officeDocument/2006/relationships/image" Target="../media/image23.wmf"/><Relationship Id="rId2" Type="http://schemas.openxmlformats.org/officeDocument/2006/relationships/image" Target="../media/image22.wmf"/><Relationship Id="rId1" Type="http://schemas.openxmlformats.org/officeDocument/2006/relationships/image" Target="../media/image21.wmf"/></Relationships>
</file>

<file path=ppt/drawings/_rels/vmlDrawing8.vml.rels><?xml version="1.0" encoding="UTF-8" standalone="yes"?>
<Relationships xmlns="http://schemas.openxmlformats.org/package/2006/relationships"><Relationship Id="rId3" Type="http://schemas.openxmlformats.org/officeDocument/2006/relationships/image" Target="../media/image26.wmf"/><Relationship Id="rId2" Type="http://schemas.openxmlformats.org/officeDocument/2006/relationships/image" Target="../media/image25.wmf"/><Relationship Id="rId1" Type="http://schemas.openxmlformats.org/officeDocument/2006/relationships/image" Target="../media/image24.wmf"/><Relationship Id="rId5" Type="http://schemas.openxmlformats.org/officeDocument/2006/relationships/image" Target="../media/image28.wmf"/><Relationship Id="rId4" Type="http://schemas.openxmlformats.org/officeDocument/2006/relationships/image" Target="../media/image27.wmf"/></Relationships>
</file>

<file path=ppt/drawings/_rels/vmlDrawing9.vml.rels><?xml version="1.0" encoding="UTF-8" standalone="yes"?>
<Relationships xmlns="http://schemas.openxmlformats.org/package/2006/relationships"><Relationship Id="rId3" Type="http://schemas.openxmlformats.org/officeDocument/2006/relationships/image" Target="../media/image32.wmf"/><Relationship Id="rId2" Type="http://schemas.openxmlformats.org/officeDocument/2006/relationships/image" Target="../media/image31.wmf"/><Relationship Id="rId1" Type="http://schemas.openxmlformats.org/officeDocument/2006/relationships/image" Target="../media/image30.wmf"/><Relationship Id="rId4" Type="http://schemas.openxmlformats.org/officeDocument/2006/relationships/image" Target="../media/image33.wmf"/></Relationships>
</file>

<file path=ppt/drawings/_rels/vmlDrawing10.vml.rels><?xml version="1.0" encoding="UTF-8" standalone="yes"?>
<Relationships xmlns="http://schemas.openxmlformats.org/package/2006/relationships"><Relationship Id="rId1" Type="http://schemas.openxmlformats.org/officeDocument/2006/relationships/image" Target="../media/image34.wmf"/></Relationships>
</file>

<file path=ppt/drawings/_rels/vmlDrawing11.vml.rels><?xml version="1.0" encoding="UTF-8" standalone="yes"?>
<Relationships xmlns="http://schemas.openxmlformats.org/package/2006/relationships"><Relationship Id="rId3" Type="http://schemas.openxmlformats.org/officeDocument/2006/relationships/image" Target="../media/image37.wmf"/><Relationship Id="rId2" Type="http://schemas.openxmlformats.org/officeDocument/2006/relationships/image" Target="../media/image36.wmf"/><Relationship Id="rId1" Type="http://schemas.openxmlformats.org/officeDocument/2006/relationships/image" Target="../media/image35.wmf"/></Relationships>
</file>

<file path=ppt/drawings/_rels/vmlDrawing12.vml.rels><?xml version="1.0" encoding="UTF-8" standalone="yes"?>
<Relationships xmlns="http://schemas.openxmlformats.org/package/2006/relationships"><Relationship Id="rId3" Type="http://schemas.openxmlformats.org/officeDocument/2006/relationships/image" Target="../media/image40.wmf"/><Relationship Id="rId2" Type="http://schemas.openxmlformats.org/officeDocument/2006/relationships/image" Target="../media/image39.wmf"/><Relationship Id="rId1" Type="http://schemas.openxmlformats.org/officeDocument/2006/relationships/image" Target="../media/image38.wmf"/><Relationship Id="rId4" Type="http://schemas.openxmlformats.org/officeDocument/2006/relationships/image" Target="../media/image41.wmf"/></Relationships>
</file>

<file path=ppt/drawings/_rels/vmlDrawing13.vml.rels><?xml version="1.0" encoding="UTF-8" standalone="yes"?>
<Relationships xmlns="http://schemas.openxmlformats.org/package/2006/relationships"><Relationship Id="rId1" Type="http://schemas.openxmlformats.org/officeDocument/2006/relationships/image" Target="../media/image42.wmf"/></Relationships>
</file>

<file path=ppt/drawings/_rels/vmlDrawing14.vml.rels><?xml version="1.0" encoding="UTF-8" standalone="yes"?>
<Relationships xmlns="http://schemas.openxmlformats.org/package/2006/relationships"><Relationship Id="rId2" Type="http://schemas.openxmlformats.org/officeDocument/2006/relationships/image" Target="../media/image44.wmf"/><Relationship Id="rId1" Type="http://schemas.openxmlformats.org/officeDocument/2006/relationships/image" Target="../media/image43.w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>
              <a:spcBef>
                <a:spcPct val="0"/>
              </a:spcBef>
              <a:defRPr/>
            </a:lvl1pPr>
          </a:lstStyle>
          <a:p>
            <a:endParaRPr lang="en-US"/>
          </a:p>
        </p:txBody>
      </p:sp>
      <p:sp>
        <p:nvSpPr>
          <p:cNvPr id="5123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spcBef>
                <a:spcPct val="0"/>
              </a:spcBef>
              <a:defRPr/>
            </a:lvl1pPr>
          </a:lstStyle>
          <a:p>
            <a:endParaRPr lang="en-US"/>
          </a:p>
        </p:txBody>
      </p:sp>
      <p:sp>
        <p:nvSpPr>
          <p:cNvPr id="5124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5125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5126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l">
              <a:spcBef>
                <a:spcPct val="0"/>
              </a:spcBef>
              <a:defRPr/>
            </a:lvl1pPr>
          </a:lstStyle>
          <a:p>
            <a:endParaRPr lang="en-US"/>
          </a:p>
        </p:txBody>
      </p:sp>
      <p:sp>
        <p:nvSpPr>
          <p:cNvPr id="5127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spcBef>
                <a:spcPct val="0"/>
              </a:spcBef>
              <a:defRPr/>
            </a:lvl1pPr>
          </a:lstStyle>
          <a:p>
            <a:fld id="{7431508C-A6B1-447B-BBD5-4364C493993B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6226378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BB60FF4E-234A-4880-BE41-1BCBD9B1486D}" type="slidenum">
              <a:rPr lang="en-US"/>
              <a:pPr/>
              <a:t>3</a:t>
            </a:fld>
            <a:endParaRPr lang="en-US"/>
          </a:p>
        </p:txBody>
      </p:sp>
      <p:sp>
        <p:nvSpPr>
          <p:cNvPr id="614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1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buFontTx/>
              <a:buChar char="-"/>
            </a:pPr>
            <a:r>
              <a:rPr lang="en-GB"/>
              <a:t>The technique of</a:t>
            </a:r>
          </a:p>
          <a:p>
            <a:pPr>
              <a:buFontTx/>
              <a:buChar char="-"/>
            </a:pPr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AU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D6224BD-3DF2-4808-9ABD-C9385740F4C1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1473909"/>
      </p:ext>
    </p:extLst>
  </p:cSld>
  <p:clrMapOvr>
    <a:masterClrMapping/>
  </p:clrMapOvr>
  <p:transition spd="slow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6DDDDDE-4574-4379-BD0C-38A8A6F3CFF8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37543535"/>
      </p:ext>
    </p:extLst>
  </p:cSld>
  <p:clrMapOvr>
    <a:masterClrMapping/>
  </p:clrMapOvr>
  <p:transition spd="slow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FD751F6-7EE5-4C07-AE84-8B188E2F0F49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14983976"/>
      </p:ext>
    </p:extLst>
  </p:cSld>
  <p:clrMapOvr>
    <a:masterClrMapping/>
  </p:clrMapOvr>
  <p:transition spd="slow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9BFD7F6C-BE6A-4582-9FB0-4F8BA40DC689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3976937"/>
      </p:ext>
    </p:extLst>
  </p:cSld>
  <p:clrMapOvr>
    <a:masterClrMapping/>
  </p:clrMapOvr>
  <p:transition spd="slow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596C3F6-4A09-425D-8387-38BAAC552CE5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57942150"/>
      </p:ext>
    </p:extLst>
  </p:cSld>
  <p:clrMapOvr>
    <a:masterClrMapping/>
  </p:clrMapOvr>
  <p:transition spd="slow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34212F4-E8D4-41DB-91E9-624B6F81C653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8353692"/>
      </p:ext>
    </p:extLst>
  </p:cSld>
  <p:clrMapOvr>
    <a:masterClrMapping/>
  </p:clrMapOvr>
  <p:transition spd="slow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8FB26A72-1F3D-43D0-B2D9-724F55BFC917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82719356"/>
      </p:ext>
    </p:extLst>
  </p:cSld>
  <p:clrMapOvr>
    <a:masterClrMapping/>
  </p:clrMapOvr>
  <p:transition spd="slow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6658FE4-0C31-4583-8B80-BEE9C25F2255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8752379"/>
      </p:ext>
    </p:extLst>
  </p:cSld>
  <p:clrMapOvr>
    <a:masterClrMapping/>
  </p:clrMapOvr>
  <p:transition spd="slow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AU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6A779D8-C898-4FF9-BD00-D80043C1BFFF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31003726"/>
      </p:ext>
    </p:extLst>
  </p:cSld>
  <p:clrMapOvr>
    <a:masterClrMapping/>
  </p:clrMapOvr>
  <p:transition spd="slow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AB5687C-ED9E-43A4-B5A0-8EFDCB81A253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25472062"/>
      </p:ext>
    </p:extLst>
  </p:cSld>
  <p:clrMapOvr>
    <a:masterClrMapping/>
  </p:clrMapOvr>
  <p:transition spd="slow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E485C46-991F-4245-B61D-B2915A0DBA04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9131286"/>
      </p:ext>
    </p:extLst>
  </p:cSld>
  <p:clrMapOvr>
    <a:masterClrMapping/>
  </p:clrMapOvr>
  <p:transition spd="slow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fld id="{7F635815-F129-43FD-A3AA-2166525398AA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21509795"/>
      </p:ext>
    </p:extLst>
  </p:cSld>
  <p:clrMapOvr>
    <a:masterClrMapping/>
  </p:clrMapOvr>
  <p:transition spd="slow"/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xAndTwoObj" preserve="1">
  <p:cSld name="Title, Text,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59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648200" y="3938588"/>
            <a:ext cx="4038600" cy="2187575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Footer Placeholder 6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fld id="{CB7061C7-EB80-4CA5-B227-62E64F92CDC0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44229580"/>
      </p:ext>
    </p:extLst>
  </p:cSld>
  <p:clrMapOvr>
    <a:masterClrMapping/>
  </p:clrMapOvr>
  <p:transition spd="slow"/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bl" preserve="1">
  <p:cSld name="Title and 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Table Placeholder 2"/>
          <p:cNvSpPr>
            <a:spLocks noGrp="1"/>
          </p:cNvSpPr>
          <p:nvPr>
            <p:ph type="tbl" idx="1"/>
          </p:nvPr>
        </p:nvSpPr>
        <p:spPr>
          <a:xfrm>
            <a:off x="457200" y="1600200"/>
            <a:ext cx="8229600" cy="4525963"/>
          </a:xfrm>
        </p:spPr>
        <p:txBody>
          <a:bodyPr/>
          <a:lstStyle/>
          <a:p>
            <a:endParaRPr lang="en-AU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fld id="{13BB2F05-6306-4525-A129-A0F1D3CC33C4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21644572"/>
      </p:ext>
    </p:extLst>
  </p:cSld>
  <p:clrMapOvr>
    <a:masterClrMapping/>
  </p:clrMapOvr>
  <p:transition spd="slow"/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 preserve="1">
  <p:cSld name="Title and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sz="quarter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4038600" cy="21859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59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57200" y="3938588"/>
            <a:ext cx="4038600" cy="2187575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8200" y="3938588"/>
            <a:ext cx="4038600" cy="2187575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fld id="{03EE4E0E-4648-43B3-A280-17AFE5A7E473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80702673"/>
      </p:ext>
    </p:extLst>
  </p:cSld>
  <p:clrMapOvr>
    <a:masterClrMapping/>
  </p:clrMapOvr>
  <p:transition spd="slow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6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06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8806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8806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>
              <a:spcBef>
                <a:spcPct val="0"/>
              </a:spcBef>
              <a:defRPr sz="1400"/>
            </a:lvl1pPr>
          </a:lstStyle>
          <a:p>
            <a:endParaRPr lang="en-US"/>
          </a:p>
        </p:txBody>
      </p:sp>
      <p:sp>
        <p:nvSpPr>
          <p:cNvPr id="8806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spcBef>
                <a:spcPct val="0"/>
              </a:spcBef>
              <a:defRPr sz="1400"/>
            </a:lvl1pPr>
          </a:lstStyle>
          <a:p>
            <a:endParaRPr lang="en-US"/>
          </a:p>
        </p:txBody>
      </p:sp>
      <p:sp>
        <p:nvSpPr>
          <p:cNvPr id="8807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spcBef>
                <a:spcPct val="0"/>
              </a:spcBef>
              <a:defRPr sz="1400"/>
            </a:lvl1pPr>
          </a:lstStyle>
          <a:p>
            <a:fld id="{C6F6762F-733D-490D-9799-1F7B2B53E740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9" r:id="rId1"/>
    <p:sldLayoutId id="2147483670" r:id="rId2"/>
    <p:sldLayoutId id="2147483671" r:id="rId3"/>
    <p:sldLayoutId id="2147483672" r:id="rId4"/>
    <p:sldLayoutId id="2147483673" r:id="rId5"/>
    <p:sldLayoutId id="2147483674" r:id="rId6"/>
    <p:sldLayoutId id="2147483675" r:id="rId7"/>
    <p:sldLayoutId id="2147483676" r:id="rId8"/>
    <p:sldLayoutId id="2147483677" r:id="rId9"/>
    <p:sldLayoutId id="2147483678" r:id="rId10"/>
    <p:sldLayoutId id="2147483679" r:id="rId11"/>
    <p:sldLayoutId id="2147483680" r:id="rId12"/>
    <p:sldLayoutId id="2147483681" r:id="rId13"/>
    <p:sldLayoutId id="2147483682" r:id="rId14"/>
    <p:sldLayoutId id="2147483683" r:id="rId15"/>
  </p:sldLayoutIdLst>
  <p:transition spd="slow"/>
  <p:timing>
    <p:tnLst>
      <p:par>
        <p:cTn id="1" dur="indefinite" restart="never" nodeType="tmRoot"/>
      </p:par>
    </p:tnLst>
  </p:timing>
  <p:hf hdr="0" ftr="0" dt="0"/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cs typeface="Arial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cs typeface="Arial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cs typeface="Arial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cs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cs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cs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cs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cs typeface="Arial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cs typeface="+mn-cs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cs typeface="+mn-cs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cs typeface="+mn-cs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cs typeface="+mn-cs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cs typeface="+mn-cs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cs typeface="+mn-cs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cs typeface="+mn-cs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audio" Target="../media/media1.mp3"/><Relationship Id="rId1" Type="http://schemas.microsoft.com/office/2007/relationships/media" Target="../media/media1.mp3"/><Relationship Id="rId4" Type="http://schemas.openxmlformats.org/officeDocument/2006/relationships/image" Target="../media/image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2.mp3"/><Relationship Id="rId1" Type="http://schemas.microsoft.com/office/2007/relationships/media" Target="../media/media2.mp3"/><Relationship Id="rId4" Type="http://schemas.openxmlformats.org/officeDocument/2006/relationships/image" Target="../media/image1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3.mp3"/><Relationship Id="rId1" Type="http://schemas.microsoft.com/office/2007/relationships/media" Target="../media/media3.mp3"/><Relationship Id="rId5" Type="http://schemas.openxmlformats.org/officeDocument/2006/relationships/image" Target="../media/image1.png"/><Relationship Id="rId4" Type="http://schemas.openxmlformats.org/officeDocument/2006/relationships/notesSlide" Target="../notesSlides/notesSlide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4.mp3"/><Relationship Id="rId1" Type="http://schemas.microsoft.com/office/2007/relationships/media" Target="../media/media4.mp3"/><Relationship Id="rId4" Type="http://schemas.openxmlformats.org/officeDocument/2006/relationships/image" Target="../media/image1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audio" Target="../media/media5.mp3"/><Relationship Id="rId7" Type="http://schemas.openxmlformats.org/officeDocument/2006/relationships/image" Target="../media/image1.png"/><Relationship Id="rId2" Type="http://schemas.microsoft.com/office/2007/relationships/media" Target="../media/media5.mp3"/><Relationship Id="rId1" Type="http://schemas.openxmlformats.org/officeDocument/2006/relationships/vmlDrawing" Target="../drawings/vmlDrawing1.vml"/><Relationship Id="rId6" Type="http://schemas.openxmlformats.org/officeDocument/2006/relationships/image" Target="../media/image2.wmf"/><Relationship Id="rId5" Type="http://schemas.openxmlformats.org/officeDocument/2006/relationships/oleObject" Target="../embeddings/oleObject1.bin"/><Relationship Id="rId4" Type="http://schemas.openxmlformats.org/officeDocument/2006/relationships/slideLayout" Target="../slideLayouts/slideLayout1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6.mp3"/><Relationship Id="rId1" Type="http://schemas.microsoft.com/office/2007/relationships/media" Target="../media/media6.mp3"/><Relationship Id="rId5" Type="http://schemas.openxmlformats.org/officeDocument/2006/relationships/image" Target="../media/image1.png"/><Relationship Id="rId4" Type="http://schemas.openxmlformats.org/officeDocument/2006/relationships/image" Target="../media/image3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7.mp3"/><Relationship Id="rId1" Type="http://schemas.microsoft.com/office/2007/relationships/media" Target="../media/media7.mp3"/><Relationship Id="rId4" Type="http://schemas.openxmlformats.org/officeDocument/2006/relationships/image" Target="../media/image1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wmf"/><Relationship Id="rId13" Type="http://schemas.openxmlformats.org/officeDocument/2006/relationships/oleObject" Target="../embeddings/oleObject6.bin"/><Relationship Id="rId3" Type="http://schemas.openxmlformats.org/officeDocument/2006/relationships/audio" Target="../media/media8.mp3"/><Relationship Id="rId7" Type="http://schemas.openxmlformats.org/officeDocument/2006/relationships/oleObject" Target="../embeddings/oleObject3.bin"/><Relationship Id="rId12" Type="http://schemas.openxmlformats.org/officeDocument/2006/relationships/image" Target="../media/image7.wmf"/><Relationship Id="rId2" Type="http://schemas.microsoft.com/office/2007/relationships/media" Target="../media/media8.mp3"/><Relationship Id="rId1" Type="http://schemas.openxmlformats.org/officeDocument/2006/relationships/vmlDrawing" Target="../drawings/vmlDrawing2.vml"/><Relationship Id="rId6" Type="http://schemas.openxmlformats.org/officeDocument/2006/relationships/image" Target="../media/image4.wmf"/><Relationship Id="rId11" Type="http://schemas.openxmlformats.org/officeDocument/2006/relationships/oleObject" Target="../embeddings/oleObject5.bin"/><Relationship Id="rId5" Type="http://schemas.openxmlformats.org/officeDocument/2006/relationships/oleObject" Target="../embeddings/oleObject2.bin"/><Relationship Id="rId15" Type="http://schemas.openxmlformats.org/officeDocument/2006/relationships/image" Target="../media/image1.png"/><Relationship Id="rId10" Type="http://schemas.openxmlformats.org/officeDocument/2006/relationships/image" Target="../media/image6.wmf"/><Relationship Id="rId4" Type="http://schemas.openxmlformats.org/officeDocument/2006/relationships/slideLayout" Target="../slideLayouts/slideLayout4.xml"/><Relationship Id="rId9" Type="http://schemas.openxmlformats.org/officeDocument/2006/relationships/oleObject" Target="../embeddings/oleObject4.bin"/><Relationship Id="rId14" Type="http://schemas.openxmlformats.org/officeDocument/2006/relationships/image" Target="../media/image8.wmf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wmf"/><Relationship Id="rId13" Type="http://schemas.openxmlformats.org/officeDocument/2006/relationships/oleObject" Target="../embeddings/oleObject11.bin"/><Relationship Id="rId3" Type="http://schemas.openxmlformats.org/officeDocument/2006/relationships/audio" Target="../media/media9.mp3"/><Relationship Id="rId7" Type="http://schemas.openxmlformats.org/officeDocument/2006/relationships/oleObject" Target="../embeddings/oleObject8.bin"/><Relationship Id="rId12" Type="http://schemas.openxmlformats.org/officeDocument/2006/relationships/image" Target="../media/image12.wmf"/><Relationship Id="rId2" Type="http://schemas.microsoft.com/office/2007/relationships/media" Target="../media/media9.mp3"/><Relationship Id="rId1" Type="http://schemas.openxmlformats.org/officeDocument/2006/relationships/vmlDrawing" Target="../drawings/vmlDrawing3.vml"/><Relationship Id="rId6" Type="http://schemas.openxmlformats.org/officeDocument/2006/relationships/image" Target="../media/image9.wmf"/><Relationship Id="rId11" Type="http://schemas.openxmlformats.org/officeDocument/2006/relationships/oleObject" Target="../embeddings/oleObject10.bin"/><Relationship Id="rId5" Type="http://schemas.openxmlformats.org/officeDocument/2006/relationships/oleObject" Target="../embeddings/oleObject7.bin"/><Relationship Id="rId15" Type="http://schemas.openxmlformats.org/officeDocument/2006/relationships/image" Target="../media/image1.png"/><Relationship Id="rId10" Type="http://schemas.openxmlformats.org/officeDocument/2006/relationships/image" Target="../media/image11.wmf"/><Relationship Id="rId4" Type="http://schemas.openxmlformats.org/officeDocument/2006/relationships/slideLayout" Target="../slideLayouts/slideLayout13.xml"/><Relationship Id="rId9" Type="http://schemas.openxmlformats.org/officeDocument/2006/relationships/oleObject" Target="../embeddings/oleObject9.bin"/><Relationship Id="rId14" Type="http://schemas.openxmlformats.org/officeDocument/2006/relationships/image" Target="../media/image13.wmf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audio" Target="../media/media10.mp3"/><Relationship Id="rId7" Type="http://schemas.openxmlformats.org/officeDocument/2006/relationships/image" Target="../media/image1.png"/><Relationship Id="rId2" Type="http://schemas.microsoft.com/office/2007/relationships/media" Target="../media/media10.mp3"/><Relationship Id="rId1" Type="http://schemas.openxmlformats.org/officeDocument/2006/relationships/vmlDrawing" Target="../drawings/vmlDrawing4.vml"/><Relationship Id="rId6" Type="http://schemas.openxmlformats.org/officeDocument/2006/relationships/image" Target="../media/image14.wmf"/><Relationship Id="rId5" Type="http://schemas.openxmlformats.org/officeDocument/2006/relationships/oleObject" Target="../embeddings/oleObject12.bin"/><Relationship Id="rId4" Type="http://schemas.openxmlformats.org/officeDocument/2006/relationships/slideLayout" Target="../slideLayouts/slideLayout13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4.xml"/><Relationship Id="rId2" Type="http://schemas.openxmlformats.org/officeDocument/2006/relationships/audio" Target="../media/media11.mp3"/><Relationship Id="rId1" Type="http://schemas.microsoft.com/office/2007/relationships/media" Target="../media/media11.mp3"/><Relationship Id="rId4" Type="http://schemas.openxmlformats.org/officeDocument/2006/relationships/image" Target="../media/image1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wmf"/><Relationship Id="rId3" Type="http://schemas.openxmlformats.org/officeDocument/2006/relationships/audio" Target="../media/media12.mp3"/><Relationship Id="rId7" Type="http://schemas.openxmlformats.org/officeDocument/2006/relationships/oleObject" Target="../embeddings/oleObject14.bin"/><Relationship Id="rId2" Type="http://schemas.microsoft.com/office/2007/relationships/media" Target="../media/media12.mp3"/><Relationship Id="rId1" Type="http://schemas.openxmlformats.org/officeDocument/2006/relationships/vmlDrawing" Target="../drawings/vmlDrawing5.vml"/><Relationship Id="rId6" Type="http://schemas.openxmlformats.org/officeDocument/2006/relationships/image" Target="../media/image15.wmf"/><Relationship Id="rId11" Type="http://schemas.openxmlformats.org/officeDocument/2006/relationships/image" Target="../media/image1.png"/><Relationship Id="rId5" Type="http://schemas.openxmlformats.org/officeDocument/2006/relationships/oleObject" Target="../embeddings/oleObject13.bin"/><Relationship Id="rId10" Type="http://schemas.openxmlformats.org/officeDocument/2006/relationships/image" Target="../media/image17.wmf"/><Relationship Id="rId4" Type="http://schemas.openxmlformats.org/officeDocument/2006/relationships/slideLayout" Target="../slideLayouts/slideLayout13.xml"/><Relationship Id="rId9" Type="http://schemas.openxmlformats.org/officeDocument/2006/relationships/oleObject" Target="../embeddings/oleObject15.bin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wmf"/><Relationship Id="rId13" Type="http://schemas.openxmlformats.org/officeDocument/2006/relationships/image" Target="../media/image1.png"/><Relationship Id="rId3" Type="http://schemas.openxmlformats.org/officeDocument/2006/relationships/audio" Target="../media/media13.mp3"/><Relationship Id="rId7" Type="http://schemas.openxmlformats.org/officeDocument/2006/relationships/oleObject" Target="../embeddings/oleObject17.bin"/><Relationship Id="rId12" Type="http://schemas.openxmlformats.org/officeDocument/2006/relationships/oleObject" Target="../embeddings/oleObject20.bin"/><Relationship Id="rId2" Type="http://schemas.microsoft.com/office/2007/relationships/media" Target="../media/media13.mp3"/><Relationship Id="rId1" Type="http://schemas.openxmlformats.org/officeDocument/2006/relationships/vmlDrawing" Target="../drawings/vmlDrawing6.vml"/><Relationship Id="rId6" Type="http://schemas.openxmlformats.org/officeDocument/2006/relationships/image" Target="../media/image18.wmf"/><Relationship Id="rId11" Type="http://schemas.openxmlformats.org/officeDocument/2006/relationships/oleObject" Target="../embeddings/oleObject19.bin"/><Relationship Id="rId5" Type="http://schemas.openxmlformats.org/officeDocument/2006/relationships/oleObject" Target="../embeddings/oleObject16.bin"/><Relationship Id="rId10" Type="http://schemas.openxmlformats.org/officeDocument/2006/relationships/image" Target="../media/image20.wmf"/><Relationship Id="rId4" Type="http://schemas.openxmlformats.org/officeDocument/2006/relationships/slideLayout" Target="../slideLayouts/slideLayout15.xml"/><Relationship Id="rId9" Type="http://schemas.openxmlformats.org/officeDocument/2006/relationships/oleObject" Target="../embeddings/oleObject18.bin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22.wmf"/><Relationship Id="rId3" Type="http://schemas.openxmlformats.org/officeDocument/2006/relationships/audio" Target="../media/media14.mp3"/><Relationship Id="rId7" Type="http://schemas.openxmlformats.org/officeDocument/2006/relationships/oleObject" Target="../embeddings/oleObject22.bin"/><Relationship Id="rId12" Type="http://schemas.openxmlformats.org/officeDocument/2006/relationships/image" Target="../media/image1.png"/><Relationship Id="rId2" Type="http://schemas.microsoft.com/office/2007/relationships/media" Target="../media/media14.mp3"/><Relationship Id="rId1" Type="http://schemas.openxmlformats.org/officeDocument/2006/relationships/vmlDrawing" Target="../drawings/vmlDrawing7.vml"/><Relationship Id="rId6" Type="http://schemas.openxmlformats.org/officeDocument/2006/relationships/image" Target="../media/image21.wmf"/><Relationship Id="rId11" Type="http://schemas.openxmlformats.org/officeDocument/2006/relationships/oleObject" Target="../embeddings/oleObject24.bin"/><Relationship Id="rId5" Type="http://schemas.openxmlformats.org/officeDocument/2006/relationships/oleObject" Target="../embeddings/oleObject21.bin"/><Relationship Id="rId10" Type="http://schemas.openxmlformats.org/officeDocument/2006/relationships/image" Target="../media/image23.wmf"/><Relationship Id="rId4" Type="http://schemas.openxmlformats.org/officeDocument/2006/relationships/slideLayout" Target="../slideLayouts/slideLayout15.xml"/><Relationship Id="rId9" Type="http://schemas.openxmlformats.org/officeDocument/2006/relationships/oleObject" Target="../embeddings/oleObject23.bin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5.wmf"/><Relationship Id="rId13" Type="http://schemas.openxmlformats.org/officeDocument/2006/relationships/oleObject" Target="../embeddings/oleObject29.bin"/><Relationship Id="rId3" Type="http://schemas.openxmlformats.org/officeDocument/2006/relationships/audio" Target="../media/media15.mp3"/><Relationship Id="rId7" Type="http://schemas.openxmlformats.org/officeDocument/2006/relationships/oleObject" Target="../embeddings/oleObject26.bin"/><Relationship Id="rId12" Type="http://schemas.openxmlformats.org/officeDocument/2006/relationships/image" Target="../media/image27.wmf"/><Relationship Id="rId2" Type="http://schemas.microsoft.com/office/2007/relationships/media" Target="../media/media15.mp3"/><Relationship Id="rId1" Type="http://schemas.openxmlformats.org/officeDocument/2006/relationships/vmlDrawing" Target="../drawings/vmlDrawing8.vml"/><Relationship Id="rId6" Type="http://schemas.openxmlformats.org/officeDocument/2006/relationships/image" Target="../media/image24.wmf"/><Relationship Id="rId11" Type="http://schemas.openxmlformats.org/officeDocument/2006/relationships/oleObject" Target="../embeddings/oleObject28.bin"/><Relationship Id="rId5" Type="http://schemas.openxmlformats.org/officeDocument/2006/relationships/oleObject" Target="../embeddings/oleObject25.bin"/><Relationship Id="rId15" Type="http://schemas.openxmlformats.org/officeDocument/2006/relationships/image" Target="../media/image1.png"/><Relationship Id="rId10" Type="http://schemas.openxmlformats.org/officeDocument/2006/relationships/image" Target="../media/image26.wmf"/><Relationship Id="rId4" Type="http://schemas.openxmlformats.org/officeDocument/2006/relationships/slideLayout" Target="../slideLayouts/slideLayout13.xml"/><Relationship Id="rId9" Type="http://schemas.openxmlformats.org/officeDocument/2006/relationships/oleObject" Target="../embeddings/oleObject27.bin"/><Relationship Id="rId14" Type="http://schemas.openxmlformats.org/officeDocument/2006/relationships/image" Target="../media/image28.wmf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6.mp3"/><Relationship Id="rId1" Type="http://schemas.microsoft.com/office/2007/relationships/media" Target="../media/media16.mp3"/><Relationship Id="rId5" Type="http://schemas.openxmlformats.org/officeDocument/2006/relationships/image" Target="../media/image1.png"/><Relationship Id="rId4" Type="http://schemas.openxmlformats.org/officeDocument/2006/relationships/image" Target="../media/image29.jpe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7.mp3"/><Relationship Id="rId1" Type="http://schemas.microsoft.com/office/2007/relationships/media" Target="../media/media17.mp3"/><Relationship Id="rId4" Type="http://schemas.openxmlformats.org/officeDocument/2006/relationships/image" Target="../media/image1.png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1.wmf"/><Relationship Id="rId13" Type="http://schemas.openxmlformats.org/officeDocument/2006/relationships/image" Target="../media/image1.png"/><Relationship Id="rId3" Type="http://schemas.openxmlformats.org/officeDocument/2006/relationships/audio" Target="../media/media18.mp3"/><Relationship Id="rId7" Type="http://schemas.openxmlformats.org/officeDocument/2006/relationships/oleObject" Target="../embeddings/oleObject31.bin"/><Relationship Id="rId12" Type="http://schemas.openxmlformats.org/officeDocument/2006/relationships/image" Target="../media/image33.wmf"/><Relationship Id="rId2" Type="http://schemas.microsoft.com/office/2007/relationships/media" Target="../media/media18.mp3"/><Relationship Id="rId1" Type="http://schemas.openxmlformats.org/officeDocument/2006/relationships/vmlDrawing" Target="../drawings/vmlDrawing9.vml"/><Relationship Id="rId6" Type="http://schemas.openxmlformats.org/officeDocument/2006/relationships/image" Target="../media/image30.wmf"/><Relationship Id="rId11" Type="http://schemas.openxmlformats.org/officeDocument/2006/relationships/oleObject" Target="../embeddings/oleObject33.bin"/><Relationship Id="rId5" Type="http://schemas.openxmlformats.org/officeDocument/2006/relationships/oleObject" Target="../embeddings/oleObject30.bin"/><Relationship Id="rId10" Type="http://schemas.openxmlformats.org/officeDocument/2006/relationships/image" Target="../media/image32.wmf"/><Relationship Id="rId4" Type="http://schemas.openxmlformats.org/officeDocument/2006/relationships/slideLayout" Target="../slideLayouts/slideLayout2.xml"/><Relationship Id="rId9" Type="http://schemas.openxmlformats.org/officeDocument/2006/relationships/oleObject" Target="../embeddings/oleObject32.bin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9.mp3"/><Relationship Id="rId1" Type="http://schemas.microsoft.com/office/2007/relationships/media" Target="../media/media19.mp3"/><Relationship Id="rId4" Type="http://schemas.openxmlformats.org/officeDocument/2006/relationships/image" Target="../media/image1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audio" Target="../media/media20.mp3"/><Relationship Id="rId7" Type="http://schemas.openxmlformats.org/officeDocument/2006/relationships/image" Target="../media/image1.png"/><Relationship Id="rId2" Type="http://schemas.microsoft.com/office/2007/relationships/media" Target="../media/media20.mp3"/><Relationship Id="rId1" Type="http://schemas.openxmlformats.org/officeDocument/2006/relationships/vmlDrawing" Target="../drawings/vmlDrawing10.vml"/><Relationship Id="rId6" Type="http://schemas.openxmlformats.org/officeDocument/2006/relationships/image" Target="../media/image34.wmf"/><Relationship Id="rId5" Type="http://schemas.openxmlformats.org/officeDocument/2006/relationships/oleObject" Target="../embeddings/oleObject34.bin"/><Relationship Id="rId4" Type="http://schemas.openxmlformats.org/officeDocument/2006/relationships/slideLayout" Target="../slideLayouts/slideLayout1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4.xml"/><Relationship Id="rId2" Type="http://schemas.openxmlformats.org/officeDocument/2006/relationships/audio" Target="../media/media21.mp3"/><Relationship Id="rId1" Type="http://schemas.microsoft.com/office/2007/relationships/media" Target="../media/media21.mp3"/><Relationship Id="rId4" Type="http://schemas.openxmlformats.org/officeDocument/2006/relationships/image" Target="../media/image1.png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36.wmf"/><Relationship Id="rId3" Type="http://schemas.openxmlformats.org/officeDocument/2006/relationships/audio" Target="../media/media22.mp3"/><Relationship Id="rId7" Type="http://schemas.openxmlformats.org/officeDocument/2006/relationships/oleObject" Target="../embeddings/oleObject36.bin"/><Relationship Id="rId2" Type="http://schemas.microsoft.com/office/2007/relationships/media" Target="../media/media22.mp3"/><Relationship Id="rId1" Type="http://schemas.openxmlformats.org/officeDocument/2006/relationships/vmlDrawing" Target="../drawings/vmlDrawing11.vml"/><Relationship Id="rId6" Type="http://schemas.openxmlformats.org/officeDocument/2006/relationships/image" Target="../media/image35.wmf"/><Relationship Id="rId11" Type="http://schemas.openxmlformats.org/officeDocument/2006/relationships/image" Target="../media/image1.png"/><Relationship Id="rId5" Type="http://schemas.openxmlformats.org/officeDocument/2006/relationships/oleObject" Target="../embeddings/oleObject35.bin"/><Relationship Id="rId10" Type="http://schemas.openxmlformats.org/officeDocument/2006/relationships/image" Target="../media/image37.wmf"/><Relationship Id="rId4" Type="http://schemas.openxmlformats.org/officeDocument/2006/relationships/slideLayout" Target="../slideLayouts/slideLayout2.xml"/><Relationship Id="rId9" Type="http://schemas.openxmlformats.org/officeDocument/2006/relationships/oleObject" Target="../embeddings/oleObject37.bin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image" Target="../media/image39.wmf"/><Relationship Id="rId13" Type="http://schemas.openxmlformats.org/officeDocument/2006/relationships/image" Target="../media/image1.png"/><Relationship Id="rId3" Type="http://schemas.openxmlformats.org/officeDocument/2006/relationships/audio" Target="../media/media23.mp3"/><Relationship Id="rId7" Type="http://schemas.openxmlformats.org/officeDocument/2006/relationships/oleObject" Target="../embeddings/oleObject39.bin"/><Relationship Id="rId12" Type="http://schemas.openxmlformats.org/officeDocument/2006/relationships/image" Target="../media/image41.wmf"/><Relationship Id="rId2" Type="http://schemas.microsoft.com/office/2007/relationships/media" Target="../media/media23.mp3"/><Relationship Id="rId1" Type="http://schemas.openxmlformats.org/officeDocument/2006/relationships/vmlDrawing" Target="../drawings/vmlDrawing12.vml"/><Relationship Id="rId6" Type="http://schemas.openxmlformats.org/officeDocument/2006/relationships/image" Target="../media/image38.wmf"/><Relationship Id="rId11" Type="http://schemas.openxmlformats.org/officeDocument/2006/relationships/oleObject" Target="../embeddings/oleObject41.bin"/><Relationship Id="rId5" Type="http://schemas.openxmlformats.org/officeDocument/2006/relationships/oleObject" Target="../embeddings/oleObject38.bin"/><Relationship Id="rId10" Type="http://schemas.openxmlformats.org/officeDocument/2006/relationships/image" Target="../media/image40.wmf"/><Relationship Id="rId4" Type="http://schemas.openxmlformats.org/officeDocument/2006/relationships/slideLayout" Target="../slideLayouts/slideLayout13.xml"/><Relationship Id="rId9" Type="http://schemas.openxmlformats.org/officeDocument/2006/relationships/oleObject" Target="../embeddings/oleObject40.bin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24.mp3"/><Relationship Id="rId1" Type="http://schemas.microsoft.com/office/2007/relationships/media" Target="../media/media24.mp3"/><Relationship Id="rId4" Type="http://schemas.openxmlformats.org/officeDocument/2006/relationships/image" Target="../media/image1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25.mp3"/><Relationship Id="rId1" Type="http://schemas.microsoft.com/office/2007/relationships/media" Target="../media/media25.mp3"/><Relationship Id="rId4" Type="http://schemas.openxmlformats.org/officeDocument/2006/relationships/image" Target="../media/image1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26.mp3"/><Relationship Id="rId1" Type="http://schemas.microsoft.com/office/2007/relationships/media" Target="../media/media26.mp3"/><Relationship Id="rId4" Type="http://schemas.openxmlformats.org/officeDocument/2006/relationships/image" Target="../media/image1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27.mp3"/><Relationship Id="rId1" Type="http://schemas.microsoft.com/office/2007/relationships/media" Target="../media/media27.mp3"/><Relationship Id="rId4" Type="http://schemas.openxmlformats.org/officeDocument/2006/relationships/image" Target="../media/image1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28.mp3"/><Relationship Id="rId1" Type="http://schemas.microsoft.com/office/2007/relationships/media" Target="../media/media28.mp3"/><Relationship Id="rId4" Type="http://schemas.openxmlformats.org/officeDocument/2006/relationships/image" Target="../media/image1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29.mp3"/><Relationship Id="rId1" Type="http://schemas.microsoft.com/office/2007/relationships/media" Target="../media/media29.mp3"/><Relationship Id="rId4" Type="http://schemas.openxmlformats.org/officeDocument/2006/relationships/image" Target="../media/image1.pn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30.mp3"/><Relationship Id="rId1" Type="http://schemas.microsoft.com/office/2007/relationships/media" Target="../media/media30.mp3"/><Relationship Id="rId4" Type="http://schemas.openxmlformats.org/officeDocument/2006/relationships/image" Target="../media/image1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31.mp3"/><Relationship Id="rId1" Type="http://schemas.microsoft.com/office/2007/relationships/media" Target="../media/media31.mp3"/><Relationship Id="rId4" Type="http://schemas.openxmlformats.org/officeDocument/2006/relationships/image" Target="../media/image1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audio" Target="../media/media32.mp3"/><Relationship Id="rId7" Type="http://schemas.openxmlformats.org/officeDocument/2006/relationships/image" Target="../media/image1.png"/><Relationship Id="rId2" Type="http://schemas.microsoft.com/office/2007/relationships/media" Target="../media/media32.mp3"/><Relationship Id="rId1" Type="http://schemas.openxmlformats.org/officeDocument/2006/relationships/vmlDrawing" Target="../drawings/vmlDrawing13.vml"/><Relationship Id="rId6" Type="http://schemas.openxmlformats.org/officeDocument/2006/relationships/image" Target="../media/image42.wmf"/><Relationship Id="rId5" Type="http://schemas.openxmlformats.org/officeDocument/2006/relationships/oleObject" Target="../embeddings/oleObject42.bin"/><Relationship Id="rId4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8" Type="http://schemas.openxmlformats.org/officeDocument/2006/relationships/image" Target="../media/image44.wmf"/><Relationship Id="rId3" Type="http://schemas.openxmlformats.org/officeDocument/2006/relationships/audio" Target="../media/media33.mp3"/><Relationship Id="rId7" Type="http://schemas.openxmlformats.org/officeDocument/2006/relationships/oleObject" Target="../embeddings/oleObject44.bin"/><Relationship Id="rId2" Type="http://schemas.microsoft.com/office/2007/relationships/media" Target="../media/media33.mp3"/><Relationship Id="rId1" Type="http://schemas.openxmlformats.org/officeDocument/2006/relationships/vmlDrawing" Target="../drawings/vmlDrawing14.vml"/><Relationship Id="rId6" Type="http://schemas.openxmlformats.org/officeDocument/2006/relationships/image" Target="../media/image43.wmf"/><Relationship Id="rId5" Type="http://schemas.openxmlformats.org/officeDocument/2006/relationships/oleObject" Target="../embeddings/oleObject43.bin"/><Relationship Id="rId4" Type="http://schemas.openxmlformats.org/officeDocument/2006/relationships/slideLayout" Target="../slideLayouts/slideLayout4.xml"/><Relationship Id="rId9" Type="http://schemas.openxmlformats.org/officeDocument/2006/relationships/image" Target="../media/image1.pn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34.mp3"/><Relationship Id="rId1" Type="http://schemas.microsoft.com/office/2007/relationships/media" Target="../media/media34.mp3"/><Relationship Id="rId4" Type="http://schemas.openxmlformats.org/officeDocument/2006/relationships/image" Target="../media/image1.png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04DD4D-0F5C-46CD-8172-960185CECC69}" type="slidenum">
              <a:rPr lang="en-US"/>
              <a:pPr/>
              <a:t>1</a:t>
            </a:fld>
            <a:endParaRPr lang="en-US"/>
          </a:p>
        </p:txBody>
      </p:sp>
      <p:sp>
        <p:nvSpPr>
          <p:cNvPr id="2050" name="Rectangle 2"/>
          <p:cNvSpPr>
            <a:spLocks noGrp="1" noChangeArrowheads="1"/>
          </p:cNvSpPr>
          <p:nvPr>
            <p:ph type="ctrTitle"/>
          </p:nvPr>
        </p:nvSpPr>
        <p:spPr>
          <a:xfrm>
            <a:off x="746125" y="728663"/>
            <a:ext cx="7772400" cy="1470025"/>
          </a:xfrm>
        </p:spPr>
        <p:txBody>
          <a:bodyPr/>
          <a:lstStyle/>
          <a:p>
            <a:r>
              <a:rPr lang="en-GB" sz="4000">
                <a:latin typeface="Times New Roman" pitchFamily="18" charset="0"/>
              </a:rPr>
              <a:t>Dynamics of Machinery II</a:t>
            </a:r>
            <a:br>
              <a:rPr lang="en-GB" sz="4000">
                <a:latin typeface="Times New Roman" pitchFamily="18" charset="0"/>
              </a:rPr>
            </a:br>
            <a:r>
              <a:rPr lang="en-GB" sz="4000">
                <a:latin typeface="Times New Roman" pitchFamily="18" charset="0"/>
              </a:rPr>
              <a:t>ME 3015</a:t>
            </a:r>
            <a:br>
              <a:rPr lang="en-GB" sz="4000">
                <a:latin typeface="Times New Roman" pitchFamily="18" charset="0"/>
              </a:rPr>
            </a:br>
            <a:r>
              <a:rPr lang="en-GB" sz="4000">
                <a:latin typeface="Times New Roman" pitchFamily="18" charset="0"/>
              </a:rPr>
              <a:t>B.Tech (First Year)</a:t>
            </a:r>
            <a:br>
              <a:rPr lang="en-GB" sz="4000">
                <a:latin typeface="Times New Roman" pitchFamily="18" charset="0"/>
              </a:rPr>
            </a:br>
            <a:r>
              <a:rPr lang="en-GB" sz="4000">
                <a:latin typeface="Times New Roman" pitchFamily="18" charset="0"/>
              </a:rPr>
              <a:t>Second Semester</a:t>
            </a:r>
            <a:endParaRPr lang="en-US" sz="4000">
              <a:latin typeface="Times New Roman" pitchFamily="18" charset="0"/>
            </a:endParaRPr>
          </a:p>
        </p:txBody>
      </p:sp>
      <p:sp>
        <p:nvSpPr>
          <p:cNvPr id="2051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1331913" y="4581525"/>
            <a:ext cx="6975475" cy="1752600"/>
          </a:xfrm>
          <a:noFill/>
        </p:spPr>
        <p:txBody>
          <a:bodyPr/>
          <a:lstStyle/>
          <a:p>
            <a:pPr>
              <a:lnSpc>
                <a:spcPct val="90000"/>
              </a:lnSpc>
            </a:pPr>
            <a:r>
              <a:rPr lang="en-GB" sz="2400"/>
              <a:t>				Daw Thida Oo</a:t>
            </a:r>
          </a:p>
          <a:p>
            <a:pPr algn="l">
              <a:lnSpc>
                <a:spcPct val="90000"/>
              </a:lnSpc>
            </a:pPr>
            <a:r>
              <a:rPr lang="en-GB" sz="2400"/>
              <a:t>				               Lecturer </a:t>
            </a:r>
          </a:p>
          <a:p>
            <a:pPr>
              <a:lnSpc>
                <a:spcPct val="90000"/>
              </a:lnSpc>
            </a:pPr>
            <a:r>
              <a:rPr lang="en-GB" sz="2400"/>
              <a:t>               Mechanical Engineering Department</a:t>
            </a:r>
          </a:p>
          <a:p>
            <a:pPr>
              <a:lnSpc>
                <a:spcPct val="90000"/>
              </a:lnSpc>
            </a:pPr>
            <a:r>
              <a:rPr lang="en-GB" sz="2400"/>
              <a:t>               Yangon Technological University</a:t>
            </a:r>
            <a:endParaRPr lang="en-US" sz="2400"/>
          </a:p>
        </p:txBody>
      </p:sp>
      <p:sp>
        <p:nvSpPr>
          <p:cNvPr id="2052" name="Rectangle 4"/>
          <p:cNvSpPr>
            <a:spLocks noChangeArrowheads="1"/>
          </p:cNvSpPr>
          <p:nvPr/>
        </p:nvSpPr>
        <p:spPr bwMode="auto">
          <a:xfrm>
            <a:off x="3883025" y="3068638"/>
            <a:ext cx="2020888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eaLnBrk="0" hangingPunct="0">
              <a:spcBef>
                <a:spcPct val="0"/>
              </a:spcBef>
            </a:pPr>
            <a:r>
              <a:rPr lang="en-GB" sz="2400"/>
              <a:t>Lectured by</a:t>
            </a:r>
            <a:endParaRPr lang="en-US" sz="2400"/>
          </a:p>
        </p:txBody>
      </p:sp>
      <p:pic>
        <p:nvPicPr>
          <p:cNvPr id="2" name="BAE614 Machine Design Audio (1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1115616" y="5661248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6709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0965C31-EE7B-4BF0-AA81-724259C6228D}" type="slidenum">
              <a:rPr lang="en-US"/>
              <a:pPr/>
              <a:t>2</a:t>
            </a:fld>
            <a:endParaRPr lang="en-US"/>
          </a:p>
        </p:txBody>
      </p:sp>
      <p:sp>
        <p:nvSpPr>
          <p:cNvPr id="30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CHAPTERS</a:t>
            </a:r>
            <a:endParaRPr lang="en-US"/>
          </a:p>
        </p:txBody>
      </p:sp>
      <p:sp>
        <p:nvSpPr>
          <p:cNvPr id="307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0" y="2060575"/>
            <a:ext cx="8229600" cy="4525963"/>
          </a:xfrm>
        </p:spPr>
        <p:txBody>
          <a:bodyPr/>
          <a:lstStyle/>
          <a:p>
            <a:r>
              <a:rPr lang="en-GB"/>
              <a:t>Balancing</a:t>
            </a:r>
          </a:p>
          <a:p>
            <a:r>
              <a:rPr lang="en-GB"/>
              <a:t>Forces</a:t>
            </a:r>
          </a:p>
          <a:p>
            <a:r>
              <a:rPr lang="en-GB"/>
              <a:t>Cam Profile</a:t>
            </a:r>
          </a:p>
          <a:p>
            <a:r>
              <a:rPr lang="en-GB" sz="2800"/>
              <a:t>[References:1.Dynamics of Machinery written by U Kyaw Sein. 2.Theory of Machine (vol. 1) written by N.C Pandya &amp; C.S Shah. 3.Theory of Machines and Mechanism written by Joseph Edward Shigley &amp; John Joseph Uicker, JR]</a:t>
            </a:r>
          </a:p>
          <a:p>
            <a:pPr lvl="4"/>
            <a:endParaRPr lang="en-US" sz="2800"/>
          </a:p>
        </p:txBody>
      </p:sp>
      <p:pic>
        <p:nvPicPr>
          <p:cNvPr id="2" name="BAE614 Machine Design Audio (2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8100392" y="5949280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1589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001CF8-ADE4-4160-950D-88643484E0EA}" type="slidenum">
              <a:rPr lang="en-US"/>
              <a:pPr/>
              <a:t>3</a:t>
            </a:fld>
            <a:endParaRPr lang="en-US"/>
          </a:p>
        </p:txBody>
      </p:sp>
      <p:sp>
        <p:nvSpPr>
          <p:cNvPr id="4098" name="Rectangle 2"/>
          <p:cNvSpPr>
            <a:spLocks noGrp="1" noChangeArrowheads="1"/>
          </p:cNvSpPr>
          <p:nvPr>
            <p:ph type="title"/>
          </p:nvPr>
        </p:nvSpPr>
        <p:spPr>
          <a:xfrm>
            <a:off x="611188" y="0"/>
            <a:ext cx="8229600" cy="949325"/>
          </a:xfrm>
        </p:spPr>
        <p:txBody>
          <a:bodyPr/>
          <a:lstStyle/>
          <a:p>
            <a:r>
              <a:rPr lang="en-GB"/>
              <a:t>BALANCING</a:t>
            </a:r>
            <a:endParaRPr lang="en-US"/>
          </a:p>
        </p:txBody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522288" y="1052513"/>
            <a:ext cx="8210550" cy="5437187"/>
          </a:xfrm>
        </p:spPr>
        <p:txBody>
          <a:bodyPr/>
          <a:lstStyle/>
          <a:p>
            <a:r>
              <a:rPr lang="en-GB"/>
              <a:t>The technique of correcting or eliminating unwanted inertia forces and moments in rotating or reciprocating masses.</a:t>
            </a:r>
          </a:p>
          <a:p>
            <a:r>
              <a:rPr lang="en-GB"/>
              <a:t>The two equations to determine the amount and location of the correction </a:t>
            </a:r>
          </a:p>
          <a:p>
            <a:endParaRPr lang="en-GB"/>
          </a:p>
          <a:p>
            <a:endParaRPr lang="el-GR"/>
          </a:p>
        </p:txBody>
      </p:sp>
      <p:sp>
        <p:nvSpPr>
          <p:cNvPr id="4122" name="Text Box 26"/>
          <p:cNvSpPr txBox="1">
            <a:spLocks noChangeArrowheads="1"/>
          </p:cNvSpPr>
          <p:nvPr/>
        </p:nvSpPr>
        <p:spPr bwMode="auto">
          <a:xfrm>
            <a:off x="1131888" y="4545013"/>
            <a:ext cx="340360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 eaLnBrk="0" hangingPunct="0">
              <a:spcBef>
                <a:spcPct val="0"/>
              </a:spcBef>
            </a:pPr>
            <a:endParaRPr lang="en-US" sz="1800"/>
          </a:p>
        </p:txBody>
      </p:sp>
      <p:grpSp>
        <p:nvGrpSpPr>
          <p:cNvPr id="4126" name="Group 30"/>
          <p:cNvGrpSpPr>
            <a:grpSpLocks/>
          </p:cNvGrpSpPr>
          <p:nvPr/>
        </p:nvGrpSpPr>
        <p:grpSpPr bwMode="auto">
          <a:xfrm>
            <a:off x="684213" y="3789363"/>
            <a:ext cx="7821612" cy="2232025"/>
            <a:chOff x="431" y="2387"/>
            <a:chExt cx="4927" cy="1406"/>
          </a:xfrm>
        </p:grpSpPr>
        <p:grpSp>
          <p:nvGrpSpPr>
            <p:cNvPr id="4119" name="Group 23"/>
            <p:cNvGrpSpPr>
              <a:grpSpLocks/>
            </p:cNvGrpSpPr>
            <p:nvPr/>
          </p:nvGrpSpPr>
          <p:grpSpPr bwMode="auto">
            <a:xfrm>
              <a:off x="3061" y="2795"/>
              <a:ext cx="2297" cy="940"/>
              <a:chOff x="272" y="3135"/>
              <a:chExt cx="2297" cy="940"/>
            </a:xfrm>
          </p:grpSpPr>
          <p:sp>
            <p:nvSpPr>
              <p:cNvPr id="4104" name="Text Box 8"/>
              <p:cNvSpPr txBox="1">
                <a:spLocks noChangeArrowheads="1"/>
              </p:cNvSpPr>
              <p:nvPr/>
            </p:nvSpPr>
            <p:spPr bwMode="auto">
              <a:xfrm>
                <a:off x="2313" y="3362"/>
                <a:ext cx="256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/>
                <a:r>
                  <a:rPr lang="en-GB" sz="1800"/>
                  <a:t>F</a:t>
                </a:r>
                <a:endParaRPr lang="en-US" sz="1800"/>
              </a:p>
            </p:txBody>
          </p:sp>
          <p:grpSp>
            <p:nvGrpSpPr>
              <p:cNvPr id="4118" name="Group 22"/>
              <p:cNvGrpSpPr>
                <a:grpSpLocks/>
              </p:cNvGrpSpPr>
              <p:nvPr/>
            </p:nvGrpSpPr>
            <p:grpSpPr bwMode="auto">
              <a:xfrm>
                <a:off x="272" y="3135"/>
                <a:ext cx="2076" cy="940"/>
                <a:chOff x="2511" y="2897"/>
                <a:chExt cx="2076" cy="940"/>
              </a:xfrm>
            </p:grpSpPr>
            <p:sp>
              <p:nvSpPr>
                <p:cNvPr id="4106" name="Arc 10"/>
                <p:cNvSpPr>
                  <a:spLocks/>
                </p:cNvSpPr>
                <p:nvPr/>
              </p:nvSpPr>
              <p:spPr bwMode="auto">
                <a:xfrm rot="13405059" flipV="1">
                  <a:off x="3532" y="3067"/>
                  <a:ext cx="256" cy="256"/>
                </a:xfrm>
                <a:custGeom>
                  <a:avLst/>
                  <a:gdLst>
                    <a:gd name="G0" fmla="+- 0 0 0"/>
                    <a:gd name="G1" fmla="+- 21600 0 0"/>
                    <a:gd name="G2" fmla="+- 21600 0 0"/>
                    <a:gd name="T0" fmla="*/ 0 w 21600"/>
                    <a:gd name="T1" fmla="*/ 0 h 21600"/>
                    <a:gd name="T2" fmla="*/ 21600 w 21600"/>
                    <a:gd name="T3" fmla="*/ 21600 h 21600"/>
                    <a:gd name="T4" fmla="*/ 0 w 21600"/>
                    <a:gd name="T5" fmla="*/ 21600 h 2160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21600" h="21600" fill="none" extrusionOk="0">
                      <a:moveTo>
                        <a:pt x="-1" y="0"/>
                      </a:moveTo>
                      <a:cubicBezTo>
                        <a:pt x="11929" y="0"/>
                        <a:pt x="21600" y="9670"/>
                        <a:pt x="21600" y="21600"/>
                      </a:cubicBezTo>
                    </a:path>
                    <a:path w="21600" h="21600" stroke="0" extrusionOk="0">
                      <a:moveTo>
                        <a:pt x="-1" y="0"/>
                      </a:moveTo>
                      <a:cubicBezTo>
                        <a:pt x="11929" y="0"/>
                        <a:pt x="21600" y="9670"/>
                        <a:pt x="21600" y="21600"/>
                      </a:cubicBezTo>
                      <a:lnTo>
                        <a:pt x="0" y="21600"/>
                      </a:lnTo>
                      <a:close/>
                    </a:path>
                  </a:pathLst>
                </a:custGeom>
                <a:noFill/>
                <a:ln w="9525">
                  <a:solidFill>
                    <a:schemeClr val="tx1"/>
                  </a:solidFill>
                  <a:round/>
                  <a:headEnd/>
                  <a:tailEnd type="triangle" w="med" len="med"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grpSp>
              <p:nvGrpSpPr>
                <p:cNvPr id="4117" name="Group 21"/>
                <p:cNvGrpSpPr>
                  <a:grpSpLocks/>
                </p:cNvGrpSpPr>
                <p:nvPr/>
              </p:nvGrpSpPr>
              <p:grpSpPr bwMode="auto">
                <a:xfrm>
                  <a:off x="2511" y="2897"/>
                  <a:ext cx="2076" cy="940"/>
                  <a:chOff x="2511" y="2897"/>
                  <a:chExt cx="2076" cy="940"/>
                </a:xfrm>
              </p:grpSpPr>
              <p:grpSp>
                <p:nvGrpSpPr>
                  <p:cNvPr id="4103" name="Group 7"/>
                  <p:cNvGrpSpPr>
                    <a:grpSpLocks/>
                  </p:cNvGrpSpPr>
                  <p:nvPr/>
                </p:nvGrpSpPr>
                <p:grpSpPr bwMode="auto">
                  <a:xfrm>
                    <a:off x="3135" y="3096"/>
                    <a:ext cx="1452" cy="499"/>
                    <a:chOff x="793" y="3294"/>
                    <a:chExt cx="1452" cy="499"/>
                  </a:xfrm>
                </p:grpSpPr>
                <p:sp>
                  <p:nvSpPr>
                    <p:cNvPr id="4100" name="Line 4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793" y="3475"/>
                      <a:ext cx="0" cy="318"/>
                    </a:xfrm>
                    <a:prstGeom prst="line">
                      <a:avLst/>
                    </a:prstGeom>
                    <a:noFill/>
                    <a:ln w="19050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4101" name="Line 5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793" y="3612"/>
                      <a:ext cx="1452" cy="0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4102" name="Line 6"/>
                    <p:cNvSpPr>
                      <a:spLocks noChangeShapeType="1"/>
                    </p:cNvSpPr>
                    <p:nvPr/>
                  </p:nvSpPr>
                  <p:spPr bwMode="auto">
                    <a:xfrm flipV="1">
                      <a:off x="2228" y="3294"/>
                      <a:ext cx="0" cy="318"/>
                    </a:xfrm>
                    <a:prstGeom prst="line">
                      <a:avLst/>
                    </a:prstGeom>
                    <a:noFill/>
                    <a:ln w="12700">
                      <a:solidFill>
                        <a:schemeClr val="tx1"/>
                      </a:solidFill>
                      <a:round/>
                      <a:headEnd/>
                      <a:tailEnd type="triangle" w="med" len="med"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</p:grpSp>
              <p:sp>
                <p:nvSpPr>
                  <p:cNvPr id="4107" name="Text Box 11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3447" y="2897"/>
                    <a:ext cx="482" cy="212"/>
                  </a:xfrm>
                  <a:prstGeom prst="rect">
                    <a:avLst/>
                  </a:prstGeom>
                  <a:noFill/>
                  <a:ln>
                    <a:noFill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>
                        <a:solidFill>
                          <a:schemeClr val="tx1"/>
                        </a:solidFill>
                        <a:miter lim="800000"/>
                        <a:headEnd/>
                        <a:tailEnd/>
                      </a14:hiddenLine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>
                    <a:spAutoFit/>
                  </a:bodyPr>
                  <a:lstStyle/>
                  <a:p>
                    <a:pPr algn="l"/>
                    <a:r>
                      <a:rPr lang="en-GB" sz="1600"/>
                      <a:t>CCW</a:t>
                    </a:r>
                    <a:endParaRPr lang="en-US" sz="1600"/>
                  </a:p>
                </p:txBody>
              </p:sp>
              <p:sp>
                <p:nvSpPr>
                  <p:cNvPr id="4108" name="Text Box 12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3532" y="3181"/>
                    <a:ext cx="283" cy="231"/>
                  </a:xfrm>
                  <a:prstGeom prst="rect">
                    <a:avLst/>
                  </a:prstGeom>
                  <a:noFill/>
                  <a:ln>
                    <a:noFill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>
                        <a:solidFill>
                          <a:schemeClr val="tx1"/>
                        </a:solidFill>
                        <a:miter lim="800000"/>
                        <a:headEnd/>
                        <a:tailEnd/>
                      </a14:hiddenLine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>
                    <a:spAutoFit/>
                  </a:bodyPr>
                  <a:lstStyle/>
                  <a:p>
                    <a:pPr algn="l"/>
                    <a:r>
                      <a:rPr lang="en-GB" sz="1800"/>
                      <a:t>M</a:t>
                    </a:r>
                    <a:endParaRPr lang="en-US" sz="1800"/>
                  </a:p>
                </p:txBody>
              </p:sp>
              <p:sp>
                <p:nvSpPr>
                  <p:cNvPr id="4116" name="Text Box 20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2511" y="3606"/>
                    <a:ext cx="1304" cy="231"/>
                  </a:xfrm>
                  <a:prstGeom prst="rect">
                    <a:avLst/>
                  </a:prstGeom>
                  <a:noFill/>
                  <a:ln>
                    <a:noFill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>
                        <a:solidFill>
                          <a:schemeClr val="tx1"/>
                        </a:solidFill>
                        <a:miter lim="800000"/>
                        <a:headEnd/>
                        <a:tailEnd/>
                      </a14:hiddenLine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>
                    <a:spAutoFit/>
                  </a:bodyPr>
                  <a:lstStyle/>
                  <a:p>
                    <a:pPr algn="l"/>
                    <a:r>
                      <a:rPr lang="en-GB" sz="1800"/>
                      <a:t>Reference plane</a:t>
                    </a:r>
                    <a:endParaRPr lang="en-US" sz="1800"/>
                  </a:p>
                </p:txBody>
              </p:sp>
            </p:grpSp>
          </p:grpSp>
        </p:grpSp>
        <p:sp>
          <p:nvSpPr>
            <p:cNvPr id="4121" name="Text Box 25"/>
            <p:cNvSpPr txBox="1">
              <a:spLocks noChangeArrowheads="1"/>
            </p:cNvSpPr>
            <p:nvPr/>
          </p:nvSpPr>
          <p:spPr bwMode="auto">
            <a:xfrm>
              <a:off x="1111" y="2387"/>
              <a:ext cx="2517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 eaLnBrk="0" hangingPunct="0"/>
              <a:r>
                <a:rPr lang="el-GR" sz="2400"/>
                <a:t>Σ</a:t>
              </a:r>
              <a:r>
                <a:rPr lang="en-GB" sz="2400"/>
                <a:t> F = 0       and     </a:t>
              </a:r>
              <a:r>
                <a:rPr lang="el-GR" sz="2400"/>
                <a:t>Σ</a:t>
              </a:r>
              <a:r>
                <a:rPr lang="en-GB" sz="2400"/>
                <a:t> M = 0</a:t>
              </a:r>
              <a:endParaRPr lang="el-GR" sz="2400"/>
            </a:p>
          </p:txBody>
        </p:sp>
        <p:sp>
          <p:nvSpPr>
            <p:cNvPr id="4124" name="Text Box 28"/>
            <p:cNvSpPr txBox="1">
              <a:spLocks noChangeArrowheads="1"/>
            </p:cNvSpPr>
            <p:nvPr/>
          </p:nvSpPr>
          <p:spPr bwMode="auto">
            <a:xfrm>
              <a:off x="431" y="3302"/>
              <a:ext cx="2540" cy="49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 eaLnBrk="0" hangingPunct="0">
                <a:buFontTx/>
                <a:buChar char="•"/>
              </a:pPr>
              <a:r>
                <a:rPr lang="en-GB" sz="1800"/>
                <a:t> Upwards force is positive &amp;</a:t>
              </a:r>
            </a:p>
            <a:p>
              <a:pPr algn="l" eaLnBrk="0" hangingPunct="0">
                <a:buFontTx/>
                <a:buChar char="•"/>
              </a:pPr>
              <a:r>
                <a:rPr lang="en-GB" sz="1800"/>
                <a:t>Counter clockwise couple is positive.</a:t>
              </a:r>
              <a:endParaRPr lang="en-US" sz="1800"/>
            </a:p>
          </p:txBody>
        </p:sp>
        <p:sp>
          <p:nvSpPr>
            <p:cNvPr id="4125" name="Text Box 29"/>
            <p:cNvSpPr txBox="1">
              <a:spLocks noChangeArrowheads="1"/>
            </p:cNvSpPr>
            <p:nvPr/>
          </p:nvSpPr>
          <p:spPr bwMode="auto">
            <a:xfrm>
              <a:off x="589" y="2931"/>
              <a:ext cx="1292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 eaLnBrk="0" hangingPunct="0"/>
              <a:r>
                <a:rPr lang="en-GB" sz="2400"/>
                <a:t>Assumptions</a:t>
              </a:r>
              <a:endParaRPr lang="en-US" sz="2400"/>
            </a:p>
          </p:txBody>
        </p:sp>
      </p:grpSp>
      <p:pic>
        <p:nvPicPr>
          <p:cNvPr id="2" name="BAE614 Machine Design Audio (3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7178676" y="5929314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39264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638978C-BA6E-4CE9-88C0-464CC8AD1B36}" type="slidenum">
              <a:rPr lang="en-US"/>
              <a:pPr/>
              <a:t>4</a:t>
            </a:fld>
            <a:endParaRPr lang="en-US"/>
          </a:p>
        </p:txBody>
      </p:sp>
      <p:sp>
        <p:nvSpPr>
          <p:cNvPr id="92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Resultant Effects of Engine</a:t>
            </a:r>
            <a:endParaRPr lang="en-US"/>
          </a:p>
        </p:txBody>
      </p:sp>
      <p:sp>
        <p:nvSpPr>
          <p:cNvPr id="921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76250" y="1584325"/>
            <a:ext cx="8229600" cy="4525963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GB" sz="2300"/>
              <a:t>1.  </a:t>
            </a:r>
            <a:r>
              <a:rPr lang="el-GR" sz="2300"/>
              <a:t>Σ</a:t>
            </a:r>
            <a:r>
              <a:rPr lang="en-GB" sz="2300"/>
              <a:t> F = 0 &amp; </a:t>
            </a:r>
            <a:r>
              <a:rPr lang="el-GR" sz="2300"/>
              <a:t>Σ</a:t>
            </a:r>
            <a:r>
              <a:rPr lang="en-GB" sz="2300"/>
              <a:t> M = 0</a:t>
            </a:r>
          </a:p>
          <a:p>
            <a:pPr lvl="1">
              <a:lnSpc>
                <a:spcPct val="90000"/>
              </a:lnSpc>
            </a:pPr>
            <a:r>
              <a:rPr lang="en-GB" sz="2200"/>
              <a:t> Complete balanced</a:t>
            </a:r>
          </a:p>
          <a:p>
            <a:pPr>
              <a:lnSpc>
                <a:spcPct val="90000"/>
              </a:lnSpc>
            </a:pPr>
            <a:r>
              <a:rPr lang="en-GB" sz="2300"/>
              <a:t>2. </a:t>
            </a:r>
            <a:r>
              <a:rPr lang="el-GR" sz="2300"/>
              <a:t>Σ</a:t>
            </a:r>
            <a:r>
              <a:rPr lang="en-GB" sz="2300"/>
              <a:t> F = 0 &amp; </a:t>
            </a:r>
            <a:r>
              <a:rPr lang="el-GR" sz="2300"/>
              <a:t>Σ</a:t>
            </a:r>
            <a:r>
              <a:rPr lang="en-GB" sz="2300"/>
              <a:t> M ≠ 0</a:t>
            </a:r>
          </a:p>
          <a:p>
            <a:pPr lvl="1">
              <a:lnSpc>
                <a:spcPct val="90000"/>
              </a:lnSpc>
            </a:pPr>
            <a:r>
              <a:rPr lang="en-GB" sz="2200"/>
              <a:t>Unbalanced being due to a couple. </a:t>
            </a:r>
          </a:p>
          <a:p>
            <a:pPr lvl="1">
              <a:lnSpc>
                <a:spcPct val="90000"/>
              </a:lnSpc>
            </a:pPr>
            <a:endParaRPr lang="en-GB" sz="2200"/>
          </a:p>
          <a:p>
            <a:pPr lvl="1">
              <a:lnSpc>
                <a:spcPct val="90000"/>
              </a:lnSpc>
            </a:pPr>
            <a:endParaRPr lang="en-GB" sz="2200"/>
          </a:p>
          <a:p>
            <a:pPr>
              <a:lnSpc>
                <a:spcPct val="90000"/>
              </a:lnSpc>
            </a:pPr>
            <a:endParaRPr lang="en-GB" sz="2300"/>
          </a:p>
          <a:p>
            <a:pPr>
              <a:lnSpc>
                <a:spcPct val="90000"/>
              </a:lnSpc>
            </a:pPr>
            <a:endParaRPr lang="en-GB" sz="2300"/>
          </a:p>
          <a:p>
            <a:pPr>
              <a:lnSpc>
                <a:spcPct val="90000"/>
              </a:lnSpc>
            </a:pPr>
            <a:endParaRPr lang="en-GB" sz="2300"/>
          </a:p>
          <a:p>
            <a:pPr>
              <a:lnSpc>
                <a:spcPct val="90000"/>
              </a:lnSpc>
            </a:pPr>
            <a:r>
              <a:rPr lang="en-GB" sz="2300"/>
              <a:t>3. </a:t>
            </a:r>
            <a:r>
              <a:rPr lang="el-GR" sz="2300"/>
              <a:t>Σ</a:t>
            </a:r>
            <a:r>
              <a:rPr lang="en-GB" sz="2300"/>
              <a:t> F ≠ 0 &amp; </a:t>
            </a:r>
            <a:r>
              <a:rPr lang="el-GR" sz="2300"/>
              <a:t>Σ</a:t>
            </a:r>
            <a:r>
              <a:rPr lang="en-GB" sz="2300"/>
              <a:t> M = 0</a:t>
            </a:r>
          </a:p>
          <a:p>
            <a:pPr lvl="1">
              <a:lnSpc>
                <a:spcPct val="90000"/>
              </a:lnSpc>
            </a:pPr>
            <a:r>
              <a:rPr lang="en-GB" sz="2200"/>
              <a:t>Unbalanced being due to a single resultant force in the reference plane.</a:t>
            </a:r>
          </a:p>
          <a:p>
            <a:pPr lvl="4">
              <a:lnSpc>
                <a:spcPct val="90000"/>
              </a:lnSpc>
            </a:pPr>
            <a:endParaRPr lang="en-GB" sz="1600"/>
          </a:p>
          <a:p>
            <a:pPr lvl="4">
              <a:lnSpc>
                <a:spcPct val="90000"/>
              </a:lnSpc>
            </a:pPr>
            <a:endParaRPr lang="en-GB" sz="1600"/>
          </a:p>
          <a:p>
            <a:pPr lvl="3">
              <a:lnSpc>
                <a:spcPct val="90000"/>
              </a:lnSpc>
            </a:pPr>
            <a:endParaRPr lang="en-GB" sz="1600"/>
          </a:p>
          <a:p>
            <a:pPr lvl="1">
              <a:lnSpc>
                <a:spcPct val="90000"/>
              </a:lnSpc>
            </a:pPr>
            <a:endParaRPr lang="en-GB" sz="2200"/>
          </a:p>
          <a:p>
            <a:pPr lvl="1">
              <a:lnSpc>
                <a:spcPct val="90000"/>
              </a:lnSpc>
            </a:pPr>
            <a:endParaRPr lang="en-GB" sz="2200"/>
          </a:p>
        </p:txBody>
      </p:sp>
      <p:grpSp>
        <p:nvGrpSpPr>
          <p:cNvPr id="9233" name="Group 17"/>
          <p:cNvGrpSpPr>
            <a:grpSpLocks/>
          </p:cNvGrpSpPr>
          <p:nvPr/>
        </p:nvGrpSpPr>
        <p:grpSpPr bwMode="auto">
          <a:xfrm>
            <a:off x="2232025" y="3789363"/>
            <a:ext cx="3465513" cy="1079500"/>
            <a:chOff x="499" y="2387"/>
            <a:chExt cx="2183" cy="680"/>
          </a:xfrm>
        </p:grpSpPr>
        <p:grpSp>
          <p:nvGrpSpPr>
            <p:cNvPr id="9228" name="Group 12"/>
            <p:cNvGrpSpPr>
              <a:grpSpLocks/>
            </p:cNvGrpSpPr>
            <p:nvPr/>
          </p:nvGrpSpPr>
          <p:grpSpPr bwMode="auto">
            <a:xfrm>
              <a:off x="1264" y="2415"/>
              <a:ext cx="1190" cy="652"/>
              <a:chOff x="969" y="2415"/>
              <a:chExt cx="1190" cy="652"/>
            </a:xfrm>
          </p:grpSpPr>
          <p:sp>
            <p:nvSpPr>
              <p:cNvPr id="9221" name="Line 5"/>
              <p:cNvSpPr>
                <a:spLocks noChangeShapeType="1"/>
              </p:cNvSpPr>
              <p:nvPr/>
            </p:nvSpPr>
            <p:spPr bwMode="auto">
              <a:xfrm>
                <a:off x="969" y="2670"/>
                <a:ext cx="1190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/>
              <a:lstStyle/>
              <a:p>
                <a:endParaRPr lang="en-AU"/>
              </a:p>
            </p:txBody>
          </p:sp>
          <p:sp>
            <p:nvSpPr>
              <p:cNvPr id="9222" name="Line 6"/>
              <p:cNvSpPr>
                <a:spLocks noChangeShapeType="1"/>
              </p:cNvSpPr>
              <p:nvPr/>
            </p:nvSpPr>
            <p:spPr bwMode="auto">
              <a:xfrm flipV="1">
                <a:off x="2159" y="2415"/>
                <a:ext cx="0" cy="255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 type="triangle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/>
              <a:lstStyle/>
              <a:p>
                <a:endParaRPr lang="en-AU"/>
              </a:p>
            </p:txBody>
          </p:sp>
          <p:grpSp>
            <p:nvGrpSpPr>
              <p:cNvPr id="9227" name="Group 11"/>
              <p:cNvGrpSpPr>
                <a:grpSpLocks/>
              </p:cNvGrpSpPr>
              <p:nvPr/>
            </p:nvGrpSpPr>
            <p:grpSpPr bwMode="auto">
              <a:xfrm>
                <a:off x="981" y="2443"/>
                <a:ext cx="623" cy="624"/>
                <a:chOff x="981" y="2443"/>
                <a:chExt cx="623" cy="624"/>
              </a:xfrm>
            </p:grpSpPr>
            <p:sp>
              <p:nvSpPr>
                <p:cNvPr id="9220" name="Line 4"/>
                <p:cNvSpPr>
                  <a:spLocks noChangeShapeType="1"/>
                </p:cNvSpPr>
                <p:nvPr/>
              </p:nvSpPr>
              <p:spPr bwMode="auto">
                <a:xfrm>
                  <a:off x="981" y="2500"/>
                  <a:ext cx="0" cy="567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  <p:grpSp>
              <p:nvGrpSpPr>
                <p:cNvPr id="9226" name="Group 10"/>
                <p:cNvGrpSpPr>
                  <a:grpSpLocks/>
                </p:cNvGrpSpPr>
                <p:nvPr/>
              </p:nvGrpSpPr>
              <p:grpSpPr bwMode="auto">
                <a:xfrm>
                  <a:off x="981" y="2443"/>
                  <a:ext cx="623" cy="511"/>
                  <a:chOff x="981" y="2443"/>
                  <a:chExt cx="623" cy="511"/>
                </a:xfrm>
              </p:grpSpPr>
              <p:sp>
                <p:nvSpPr>
                  <p:cNvPr id="9223" name="Line 7"/>
                  <p:cNvSpPr>
                    <a:spLocks noChangeShapeType="1"/>
                  </p:cNvSpPr>
                  <p:nvPr/>
                </p:nvSpPr>
                <p:spPr bwMode="auto">
                  <a:xfrm>
                    <a:off x="981" y="2670"/>
                    <a:ext cx="0" cy="284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 type="triangle" w="med" len="med"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9224" name="Arc 8"/>
                  <p:cNvSpPr>
                    <a:spLocks/>
                  </p:cNvSpPr>
                  <p:nvPr/>
                </p:nvSpPr>
                <p:spPr bwMode="auto">
                  <a:xfrm rot="-13600536" flipH="1" flipV="1">
                    <a:off x="1377" y="2443"/>
                    <a:ext cx="227" cy="227"/>
                  </a:xfrm>
                  <a:custGeom>
                    <a:avLst/>
                    <a:gdLst>
                      <a:gd name="G0" fmla="+- 0 0 0"/>
                      <a:gd name="G1" fmla="+- 21600 0 0"/>
                      <a:gd name="G2" fmla="+- 21600 0 0"/>
                      <a:gd name="T0" fmla="*/ 0 w 21600"/>
                      <a:gd name="T1" fmla="*/ 0 h 21600"/>
                      <a:gd name="T2" fmla="*/ 21600 w 21600"/>
                      <a:gd name="T3" fmla="*/ 21600 h 21600"/>
                      <a:gd name="T4" fmla="*/ 0 w 21600"/>
                      <a:gd name="T5" fmla="*/ 21600 h 21600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</a:cxnLst>
                    <a:rect l="0" t="0" r="r" b="b"/>
                    <a:pathLst>
                      <a:path w="21600" h="21600" fill="none" extrusionOk="0">
                        <a:moveTo>
                          <a:pt x="-1" y="0"/>
                        </a:moveTo>
                        <a:cubicBezTo>
                          <a:pt x="11929" y="0"/>
                          <a:pt x="21600" y="9670"/>
                          <a:pt x="21600" y="21600"/>
                        </a:cubicBezTo>
                      </a:path>
                      <a:path w="21600" h="21600" stroke="0" extrusionOk="0">
                        <a:moveTo>
                          <a:pt x="-1" y="0"/>
                        </a:moveTo>
                        <a:cubicBezTo>
                          <a:pt x="11929" y="0"/>
                          <a:pt x="21600" y="9670"/>
                          <a:pt x="21600" y="21600"/>
                        </a:cubicBezTo>
                        <a:lnTo>
                          <a:pt x="0" y="21600"/>
                        </a:lnTo>
                        <a:close/>
                      </a:path>
                    </a:pathLst>
                  </a:custGeom>
                  <a:noFill/>
                  <a:ln w="9525">
                    <a:solidFill>
                      <a:schemeClr val="tx1"/>
                    </a:solidFill>
                    <a:round/>
                    <a:headEnd type="triangle" w="med" len="med"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</p:grpSp>
          </p:grpSp>
        </p:grpSp>
        <p:grpSp>
          <p:nvGrpSpPr>
            <p:cNvPr id="9232" name="Group 16"/>
            <p:cNvGrpSpPr>
              <a:grpSpLocks/>
            </p:cNvGrpSpPr>
            <p:nvPr/>
          </p:nvGrpSpPr>
          <p:grpSpPr bwMode="auto">
            <a:xfrm>
              <a:off x="499" y="2387"/>
              <a:ext cx="2183" cy="599"/>
              <a:chOff x="499" y="2387"/>
              <a:chExt cx="2183" cy="599"/>
            </a:xfrm>
          </p:grpSpPr>
          <p:sp>
            <p:nvSpPr>
              <p:cNvPr id="9229" name="Text Box 13"/>
              <p:cNvSpPr txBox="1">
                <a:spLocks noChangeArrowheads="1"/>
              </p:cNvSpPr>
              <p:nvPr/>
            </p:nvSpPr>
            <p:spPr bwMode="auto">
              <a:xfrm>
                <a:off x="499" y="2529"/>
                <a:ext cx="822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/>
                <a:r>
                  <a:rPr lang="en-GB" sz="1800"/>
                  <a:t>Ref; Plane</a:t>
                </a:r>
                <a:endParaRPr lang="en-US" sz="1800"/>
              </a:p>
            </p:txBody>
          </p:sp>
          <p:sp>
            <p:nvSpPr>
              <p:cNvPr id="9230" name="Text Box 14"/>
              <p:cNvSpPr txBox="1">
                <a:spLocks noChangeArrowheads="1"/>
              </p:cNvSpPr>
              <p:nvPr/>
            </p:nvSpPr>
            <p:spPr bwMode="auto">
              <a:xfrm>
                <a:off x="1236" y="2755"/>
                <a:ext cx="256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/>
                <a:r>
                  <a:rPr lang="en-GB" sz="1800"/>
                  <a:t>F</a:t>
                </a:r>
                <a:endParaRPr lang="en-US" sz="1800"/>
              </a:p>
            </p:txBody>
          </p:sp>
          <p:sp>
            <p:nvSpPr>
              <p:cNvPr id="9231" name="Text Box 15"/>
              <p:cNvSpPr txBox="1">
                <a:spLocks noChangeArrowheads="1"/>
              </p:cNvSpPr>
              <p:nvPr/>
            </p:nvSpPr>
            <p:spPr bwMode="auto">
              <a:xfrm>
                <a:off x="2426" y="2387"/>
                <a:ext cx="256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/>
                <a:r>
                  <a:rPr lang="en-GB" sz="1800"/>
                  <a:t>F</a:t>
                </a:r>
                <a:endParaRPr lang="en-US" sz="1800"/>
              </a:p>
            </p:txBody>
          </p:sp>
        </p:grpSp>
      </p:grpSp>
      <p:pic>
        <p:nvPicPr>
          <p:cNvPr id="2" name="BAE614 Machine Design Audio (4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7056276" y="5913276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92245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194E18-09D9-47D8-BA74-98A12F9251E5}" type="slidenum">
              <a:rPr lang="en-US"/>
              <a:pPr/>
              <a:t>5</a:t>
            </a:fld>
            <a:endParaRPr lang="en-US"/>
          </a:p>
        </p:txBody>
      </p:sp>
      <p:sp>
        <p:nvSpPr>
          <p:cNvPr id="102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Continued</a:t>
            </a:r>
            <a:endParaRPr lang="en-US"/>
          </a:p>
        </p:txBody>
      </p:sp>
      <p:sp>
        <p:nvSpPr>
          <p:cNvPr id="10243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287338" y="2600325"/>
            <a:ext cx="7956550" cy="1979613"/>
          </a:xfrm>
        </p:spPr>
        <p:txBody>
          <a:bodyPr/>
          <a:lstStyle/>
          <a:p>
            <a:r>
              <a:rPr lang="en-GB" sz="2400"/>
              <a:t>4. </a:t>
            </a:r>
            <a:r>
              <a:rPr lang="el-GR" sz="2400"/>
              <a:t>Σ</a:t>
            </a:r>
            <a:r>
              <a:rPr lang="en-GB" sz="2400"/>
              <a:t> F ≠ 0 &amp; </a:t>
            </a:r>
            <a:r>
              <a:rPr lang="el-GR" sz="2400"/>
              <a:t>Σ</a:t>
            </a:r>
            <a:r>
              <a:rPr lang="en-GB" sz="2400"/>
              <a:t> M ≠ 0</a:t>
            </a:r>
          </a:p>
          <a:p>
            <a:pPr lvl="1"/>
            <a:r>
              <a:rPr lang="en-GB" sz="2000"/>
              <a:t>Unbalanced being due to a single resultant force which locates at a distance </a:t>
            </a:r>
            <a:r>
              <a:rPr lang="en-US" sz="2000"/>
              <a:t>z from the reference plane and </a:t>
            </a:r>
            <a:r>
              <a:rPr lang="en-GB" sz="2000"/>
              <a:t> </a:t>
            </a:r>
          </a:p>
          <a:p>
            <a:pPr lvl="2">
              <a:buFontTx/>
              <a:buNone/>
            </a:pPr>
            <a:endParaRPr lang="en-US"/>
          </a:p>
        </p:txBody>
      </p:sp>
      <p:grpSp>
        <p:nvGrpSpPr>
          <p:cNvPr id="10258" name="Group 18"/>
          <p:cNvGrpSpPr>
            <a:grpSpLocks/>
          </p:cNvGrpSpPr>
          <p:nvPr/>
        </p:nvGrpSpPr>
        <p:grpSpPr bwMode="auto">
          <a:xfrm>
            <a:off x="1674813" y="1196975"/>
            <a:ext cx="3149600" cy="1123950"/>
            <a:chOff x="1406" y="1962"/>
            <a:chExt cx="1984" cy="708"/>
          </a:xfrm>
        </p:grpSpPr>
        <p:sp>
          <p:nvSpPr>
            <p:cNvPr id="10255" name="Text Box 15"/>
            <p:cNvSpPr txBox="1">
              <a:spLocks noChangeArrowheads="1"/>
            </p:cNvSpPr>
            <p:nvPr/>
          </p:nvSpPr>
          <p:spPr bwMode="auto">
            <a:xfrm>
              <a:off x="2200" y="1962"/>
              <a:ext cx="256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/>
              <a:r>
                <a:rPr lang="en-GB" sz="1800"/>
                <a:t>F</a:t>
              </a:r>
              <a:endParaRPr lang="en-US" sz="1800"/>
            </a:p>
          </p:txBody>
        </p:sp>
        <p:sp>
          <p:nvSpPr>
            <p:cNvPr id="10246" name="Line 6"/>
            <p:cNvSpPr>
              <a:spLocks noChangeShapeType="1"/>
            </p:cNvSpPr>
            <p:nvPr/>
          </p:nvSpPr>
          <p:spPr bwMode="auto">
            <a:xfrm>
              <a:off x="2200" y="2273"/>
              <a:ext cx="119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endParaRPr lang="en-AU"/>
            </a:p>
          </p:txBody>
        </p:sp>
        <p:sp>
          <p:nvSpPr>
            <p:cNvPr id="10249" name="Line 9"/>
            <p:cNvSpPr>
              <a:spLocks noChangeShapeType="1"/>
            </p:cNvSpPr>
            <p:nvPr/>
          </p:nvSpPr>
          <p:spPr bwMode="auto">
            <a:xfrm>
              <a:off x="2200" y="2103"/>
              <a:ext cx="0" cy="567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endParaRPr lang="en-AU"/>
            </a:p>
          </p:txBody>
        </p:sp>
        <p:sp>
          <p:nvSpPr>
            <p:cNvPr id="10254" name="Text Box 14"/>
            <p:cNvSpPr txBox="1">
              <a:spLocks noChangeArrowheads="1"/>
            </p:cNvSpPr>
            <p:nvPr/>
          </p:nvSpPr>
          <p:spPr bwMode="auto">
            <a:xfrm>
              <a:off x="1406" y="2132"/>
              <a:ext cx="822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/>
              <a:r>
                <a:rPr lang="en-GB" sz="1800"/>
                <a:t>Ref; Plane</a:t>
              </a:r>
              <a:endParaRPr lang="en-US" sz="1800"/>
            </a:p>
          </p:txBody>
        </p:sp>
        <p:sp>
          <p:nvSpPr>
            <p:cNvPr id="10257" name="Line 17"/>
            <p:cNvSpPr>
              <a:spLocks noChangeShapeType="1"/>
            </p:cNvSpPr>
            <p:nvPr/>
          </p:nvSpPr>
          <p:spPr bwMode="auto">
            <a:xfrm flipV="1">
              <a:off x="2200" y="1990"/>
              <a:ext cx="0" cy="283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endParaRPr lang="en-AU"/>
            </a:p>
          </p:txBody>
        </p:sp>
      </p:grpSp>
      <p:grpSp>
        <p:nvGrpSpPr>
          <p:cNvPr id="10279" name="Group 39"/>
          <p:cNvGrpSpPr>
            <a:grpSpLocks/>
          </p:cNvGrpSpPr>
          <p:nvPr/>
        </p:nvGrpSpPr>
        <p:grpSpPr bwMode="auto">
          <a:xfrm>
            <a:off x="1636713" y="4959350"/>
            <a:ext cx="3511550" cy="1169988"/>
            <a:chOff x="1491" y="3209"/>
            <a:chExt cx="2212" cy="737"/>
          </a:xfrm>
        </p:grpSpPr>
        <p:sp>
          <p:nvSpPr>
            <p:cNvPr id="10273" name="Text Box 33"/>
            <p:cNvSpPr txBox="1">
              <a:spLocks noChangeArrowheads="1"/>
            </p:cNvSpPr>
            <p:nvPr/>
          </p:nvSpPr>
          <p:spPr bwMode="auto">
            <a:xfrm>
              <a:off x="3447" y="3209"/>
              <a:ext cx="256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/>
              <a:r>
                <a:rPr lang="en-GB" sz="1800"/>
                <a:t>F</a:t>
              </a:r>
              <a:endParaRPr lang="en-US" sz="1800"/>
            </a:p>
          </p:txBody>
        </p:sp>
        <p:sp>
          <p:nvSpPr>
            <p:cNvPr id="10274" name="Line 34"/>
            <p:cNvSpPr>
              <a:spLocks noChangeShapeType="1"/>
            </p:cNvSpPr>
            <p:nvPr/>
          </p:nvSpPr>
          <p:spPr bwMode="auto">
            <a:xfrm>
              <a:off x="2285" y="3549"/>
              <a:ext cx="119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endParaRPr lang="en-AU"/>
            </a:p>
          </p:txBody>
        </p:sp>
        <p:sp>
          <p:nvSpPr>
            <p:cNvPr id="10275" name="Line 35"/>
            <p:cNvSpPr>
              <a:spLocks noChangeShapeType="1"/>
            </p:cNvSpPr>
            <p:nvPr/>
          </p:nvSpPr>
          <p:spPr bwMode="auto">
            <a:xfrm>
              <a:off x="2285" y="3379"/>
              <a:ext cx="0" cy="567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endParaRPr lang="en-AU"/>
            </a:p>
          </p:txBody>
        </p:sp>
        <p:sp>
          <p:nvSpPr>
            <p:cNvPr id="10276" name="Text Box 36"/>
            <p:cNvSpPr txBox="1">
              <a:spLocks noChangeArrowheads="1"/>
            </p:cNvSpPr>
            <p:nvPr/>
          </p:nvSpPr>
          <p:spPr bwMode="auto">
            <a:xfrm>
              <a:off x="1491" y="3408"/>
              <a:ext cx="822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/>
              <a:r>
                <a:rPr lang="en-GB" sz="1800"/>
                <a:t>Ref; Plane</a:t>
              </a:r>
              <a:endParaRPr lang="en-US" sz="1800"/>
            </a:p>
          </p:txBody>
        </p:sp>
        <p:sp>
          <p:nvSpPr>
            <p:cNvPr id="10277" name="Line 37"/>
            <p:cNvSpPr>
              <a:spLocks noChangeShapeType="1"/>
            </p:cNvSpPr>
            <p:nvPr/>
          </p:nvSpPr>
          <p:spPr bwMode="auto">
            <a:xfrm flipV="1">
              <a:off x="3447" y="3266"/>
              <a:ext cx="0" cy="283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endParaRPr lang="en-AU"/>
            </a:p>
          </p:txBody>
        </p:sp>
        <p:sp>
          <p:nvSpPr>
            <p:cNvPr id="10278" name="Text Box 38"/>
            <p:cNvSpPr txBox="1">
              <a:spLocks noChangeArrowheads="1"/>
            </p:cNvSpPr>
            <p:nvPr/>
          </p:nvSpPr>
          <p:spPr bwMode="auto">
            <a:xfrm>
              <a:off x="2738" y="3322"/>
              <a:ext cx="312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/>
              <a:r>
                <a:rPr lang="en-GB" sz="1800"/>
                <a:t>z</a:t>
              </a:r>
              <a:endParaRPr lang="en-US" sz="1800"/>
            </a:p>
          </p:txBody>
        </p:sp>
      </p:grpSp>
      <p:graphicFrame>
        <p:nvGraphicFramePr>
          <p:cNvPr id="10280" name="Object 40"/>
          <p:cNvGraphicFramePr>
            <a:graphicFrameLocks noGrp="1" noChangeAspect="1"/>
          </p:cNvGraphicFramePr>
          <p:nvPr>
            <p:ph sz="half" idx="2"/>
          </p:nvPr>
        </p:nvGraphicFramePr>
        <p:xfrm>
          <a:off x="3563938" y="3860800"/>
          <a:ext cx="850900" cy="7318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284" name="Equation" r:id="rId5" imgW="457200" imgH="393480" progId="Equation.3">
                  <p:embed/>
                </p:oleObj>
              </mc:Choice>
              <mc:Fallback>
                <p:oleObj name="Equation" r:id="rId5" imgW="457200" imgH="393480" progId="Equation.3">
                  <p:embed/>
                  <p:pic>
                    <p:nvPicPr>
                      <p:cNvPr id="0" name="Object 4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563938" y="3860800"/>
                        <a:ext cx="850900" cy="7318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2" name="BAE614 Machine Design Audio (5).mp3">
            <a:hlinkClick r:id="" action="ppaction://media"/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6804248" y="5275263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7104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17FE08-C388-4EAA-85F7-E64870168355}" type="slidenum">
              <a:rPr lang="en-US"/>
              <a:pPr/>
              <a:t>6</a:t>
            </a:fld>
            <a:endParaRPr lang="en-US"/>
          </a:p>
        </p:txBody>
      </p:sp>
      <p:sp>
        <p:nvSpPr>
          <p:cNvPr id="235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 sz="4000"/>
              <a:t>Balancing of Multi-cylinder In-line Engines (Analytical Method)</a:t>
            </a:r>
            <a:endParaRPr lang="en-US" sz="4000"/>
          </a:p>
        </p:txBody>
      </p:sp>
      <p:pic>
        <p:nvPicPr>
          <p:cNvPr id="23556" name="Picture 4" descr="img001 (Medium)"/>
          <p:cNvPicPr>
            <a:picLocks noGrp="1" noChangeAspect="1" noChangeArrowheads="1"/>
          </p:cNvPicPr>
          <p:nvPr>
            <p:ph idx="1"/>
          </p:nvPr>
        </p:nvPicPr>
        <p:blipFill>
          <a:blip r:embed="rId4">
            <a:lum bright="18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5417" r="40541" b="27934"/>
          <a:stretch>
            <a:fillRect/>
          </a:stretch>
        </p:blipFill>
        <p:spPr>
          <a:xfrm>
            <a:off x="1511300" y="1665288"/>
            <a:ext cx="5905500" cy="4573587"/>
          </a:xfr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2" name="BAE614 Machine Design Audio (6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7452320" y="5733256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5786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4D4ACD-E723-4604-8DD3-F0909F22C7C0}" type="slidenum">
              <a:rPr lang="en-US"/>
              <a:pPr/>
              <a:t>7</a:t>
            </a:fld>
            <a:endParaRPr lang="en-US"/>
          </a:p>
        </p:txBody>
      </p:sp>
      <p:sp>
        <p:nvSpPr>
          <p:cNvPr id="245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Continued</a:t>
            </a:r>
            <a:endParaRPr lang="en-US"/>
          </a:p>
        </p:txBody>
      </p:sp>
      <p:sp>
        <p:nvSpPr>
          <p:cNvPr id="2457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31800" y="1520825"/>
            <a:ext cx="8193088" cy="4895850"/>
          </a:xfrm>
          <a:noFill/>
        </p:spPr>
        <p:txBody>
          <a:bodyPr/>
          <a:lstStyle/>
          <a:p>
            <a:r>
              <a:rPr lang="en-GB"/>
              <a:t>In-line Engine Mechanism</a:t>
            </a:r>
            <a:endParaRPr lang="en-US"/>
          </a:p>
        </p:txBody>
      </p:sp>
      <p:grpSp>
        <p:nvGrpSpPr>
          <p:cNvPr id="24689" name="Group 113"/>
          <p:cNvGrpSpPr>
            <a:grpSpLocks/>
          </p:cNvGrpSpPr>
          <p:nvPr/>
        </p:nvGrpSpPr>
        <p:grpSpPr bwMode="auto">
          <a:xfrm>
            <a:off x="611188" y="2146300"/>
            <a:ext cx="6445250" cy="4414838"/>
            <a:chOff x="385" y="1352"/>
            <a:chExt cx="4060" cy="2781"/>
          </a:xfrm>
        </p:grpSpPr>
        <p:grpSp>
          <p:nvGrpSpPr>
            <p:cNvPr id="24680" name="Group 104"/>
            <p:cNvGrpSpPr>
              <a:grpSpLocks/>
            </p:cNvGrpSpPr>
            <p:nvPr/>
          </p:nvGrpSpPr>
          <p:grpSpPr bwMode="auto">
            <a:xfrm>
              <a:off x="385" y="1352"/>
              <a:ext cx="4060" cy="2781"/>
              <a:chOff x="226" y="1185"/>
              <a:chExt cx="4060" cy="2781"/>
            </a:xfrm>
          </p:grpSpPr>
          <p:grpSp>
            <p:nvGrpSpPr>
              <p:cNvPr id="24670" name="Group 94"/>
              <p:cNvGrpSpPr>
                <a:grpSpLocks/>
              </p:cNvGrpSpPr>
              <p:nvPr/>
            </p:nvGrpSpPr>
            <p:grpSpPr bwMode="auto">
              <a:xfrm>
                <a:off x="226" y="1412"/>
                <a:ext cx="4060" cy="2086"/>
                <a:chOff x="226" y="1412"/>
                <a:chExt cx="4060" cy="2086"/>
              </a:xfrm>
            </p:grpSpPr>
            <p:grpSp>
              <p:nvGrpSpPr>
                <p:cNvPr id="24656" name="Group 80"/>
                <p:cNvGrpSpPr>
                  <a:grpSpLocks/>
                </p:cNvGrpSpPr>
                <p:nvPr/>
              </p:nvGrpSpPr>
              <p:grpSpPr bwMode="auto">
                <a:xfrm>
                  <a:off x="226" y="1502"/>
                  <a:ext cx="4060" cy="1847"/>
                  <a:chOff x="226" y="1502"/>
                  <a:chExt cx="4060" cy="1847"/>
                </a:xfrm>
              </p:grpSpPr>
              <p:grpSp>
                <p:nvGrpSpPr>
                  <p:cNvPr id="24635" name="Group 59"/>
                  <p:cNvGrpSpPr>
                    <a:grpSpLocks/>
                  </p:cNvGrpSpPr>
                  <p:nvPr/>
                </p:nvGrpSpPr>
                <p:grpSpPr bwMode="auto">
                  <a:xfrm>
                    <a:off x="226" y="1502"/>
                    <a:ext cx="1712" cy="1847"/>
                    <a:chOff x="182" y="1565"/>
                    <a:chExt cx="1712" cy="1847"/>
                  </a:xfrm>
                </p:grpSpPr>
                <p:sp>
                  <p:nvSpPr>
                    <p:cNvPr id="24619" name="Arc 43"/>
                    <p:cNvSpPr>
                      <a:spLocks/>
                    </p:cNvSpPr>
                    <p:nvPr/>
                  </p:nvSpPr>
                  <p:spPr bwMode="auto">
                    <a:xfrm rot="14583276" flipV="1">
                      <a:off x="884" y="2704"/>
                      <a:ext cx="136" cy="136"/>
                    </a:xfrm>
                    <a:custGeom>
                      <a:avLst/>
                      <a:gdLst>
                        <a:gd name="G0" fmla="+- 0 0 0"/>
                        <a:gd name="G1" fmla="+- 21600 0 0"/>
                        <a:gd name="G2" fmla="+- 21600 0 0"/>
                        <a:gd name="T0" fmla="*/ 0 w 21600"/>
                        <a:gd name="T1" fmla="*/ 0 h 21600"/>
                        <a:gd name="T2" fmla="*/ 21600 w 21600"/>
                        <a:gd name="T3" fmla="*/ 21600 h 21600"/>
                        <a:gd name="T4" fmla="*/ 0 w 21600"/>
                        <a:gd name="T5" fmla="*/ 21600 h 21600"/>
                      </a:gdLst>
                      <a:ahLst/>
                      <a:cxnLst>
                        <a:cxn ang="0">
                          <a:pos x="T0" y="T1"/>
                        </a:cxn>
                        <a:cxn ang="0">
                          <a:pos x="T2" y="T3"/>
                        </a:cxn>
                        <a:cxn ang="0">
                          <a:pos x="T4" y="T5"/>
                        </a:cxn>
                      </a:cxnLst>
                      <a:rect l="0" t="0" r="r" b="b"/>
                      <a:pathLst>
                        <a:path w="21600" h="21600" fill="none" extrusionOk="0">
                          <a:moveTo>
                            <a:pt x="-1" y="0"/>
                          </a:moveTo>
                          <a:cubicBezTo>
                            <a:pt x="11929" y="0"/>
                            <a:pt x="21600" y="9670"/>
                            <a:pt x="21600" y="21600"/>
                          </a:cubicBezTo>
                        </a:path>
                        <a:path w="21600" h="21600" stroke="0" extrusionOk="0">
                          <a:moveTo>
                            <a:pt x="-1" y="0"/>
                          </a:moveTo>
                          <a:cubicBezTo>
                            <a:pt x="11929" y="0"/>
                            <a:pt x="21600" y="9670"/>
                            <a:pt x="21600" y="21600"/>
                          </a:cubicBezTo>
                          <a:lnTo>
                            <a:pt x="0" y="21600"/>
                          </a:lnTo>
                          <a:close/>
                        </a:path>
                      </a:pathLst>
                    </a:cu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chemeClr val="accent1"/>
                          </a:solidFill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24620" name="Text Box 44"/>
                    <p:cNvSpPr txBox="1">
                      <a:spLocks noChangeArrowheads="1"/>
                    </p:cNvSpPr>
                    <p:nvPr/>
                  </p:nvSpPr>
                  <p:spPr bwMode="auto">
                    <a:xfrm>
                      <a:off x="1156" y="2500"/>
                      <a:ext cx="249" cy="231"/>
                    </a:xfrm>
                    <a:prstGeom prst="rect">
                      <a:avLst/>
                    </a:prstGeom>
                    <a:noFill/>
                    <a:ln>
                      <a:noFill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chemeClr val="accent1"/>
                          </a:solidFill>
                        </a14:hiddenFill>
                      </a:ext>
                      <a:ext uri="{91240B29-F687-4F45-9708-019B960494DF}">
                        <a14:hiddenLine xmlns:a14="http://schemas.microsoft.com/office/drawing/2010/main" w="9525">
                          <a:solidFill>
                            <a:schemeClr val="tx1"/>
                          </a:solidFill>
                          <a:miter lim="800000"/>
                          <a:headEnd/>
                          <a:tailEnd/>
                        </a14:hiddenLine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>
                      <a:spAutoFit/>
                    </a:bodyPr>
                    <a:lstStyle/>
                    <a:p>
                      <a:pPr algn="l"/>
                      <a:r>
                        <a:rPr lang="en-GB" sz="1800"/>
                        <a:t>1</a:t>
                      </a:r>
                      <a:endParaRPr lang="en-US" sz="1800"/>
                    </a:p>
                  </p:txBody>
                </p:sp>
                <p:sp>
                  <p:nvSpPr>
                    <p:cNvPr id="24622" name="Text Box 46"/>
                    <p:cNvSpPr txBox="1">
                      <a:spLocks noChangeArrowheads="1"/>
                    </p:cNvSpPr>
                    <p:nvPr/>
                  </p:nvSpPr>
                  <p:spPr bwMode="auto">
                    <a:xfrm>
                      <a:off x="182" y="2750"/>
                      <a:ext cx="249" cy="231"/>
                    </a:xfrm>
                    <a:prstGeom prst="rect">
                      <a:avLst/>
                    </a:prstGeom>
                    <a:noFill/>
                    <a:ln>
                      <a:noFill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chemeClr val="accent1"/>
                          </a:solidFill>
                        </a14:hiddenFill>
                      </a:ext>
                      <a:ext uri="{91240B29-F687-4F45-9708-019B960494DF}">
                        <a14:hiddenLine xmlns:a14="http://schemas.microsoft.com/office/drawing/2010/main" w="9525">
                          <a:solidFill>
                            <a:schemeClr val="tx1"/>
                          </a:solidFill>
                          <a:miter lim="800000"/>
                          <a:headEnd/>
                          <a:tailEnd/>
                        </a14:hiddenLine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>
                      <a:spAutoFit/>
                    </a:bodyPr>
                    <a:lstStyle/>
                    <a:p>
                      <a:pPr algn="l"/>
                      <a:r>
                        <a:rPr lang="en-GB" sz="1800"/>
                        <a:t>n</a:t>
                      </a:r>
                      <a:endParaRPr lang="en-US" sz="1800"/>
                    </a:p>
                  </p:txBody>
                </p:sp>
                <p:sp>
                  <p:nvSpPr>
                    <p:cNvPr id="24623" name="Text Box 47"/>
                    <p:cNvSpPr txBox="1">
                      <a:spLocks noChangeArrowheads="1"/>
                    </p:cNvSpPr>
                    <p:nvPr/>
                  </p:nvSpPr>
                  <p:spPr bwMode="auto">
                    <a:xfrm>
                      <a:off x="1224" y="3181"/>
                      <a:ext cx="249" cy="231"/>
                    </a:xfrm>
                    <a:prstGeom prst="rect">
                      <a:avLst/>
                    </a:prstGeom>
                    <a:noFill/>
                    <a:ln>
                      <a:noFill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chemeClr val="accent1"/>
                          </a:solidFill>
                        </a14:hiddenFill>
                      </a:ext>
                      <a:ext uri="{91240B29-F687-4F45-9708-019B960494DF}">
                        <a14:hiddenLine xmlns:a14="http://schemas.microsoft.com/office/drawing/2010/main" w="9525">
                          <a:solidFill>
                            <a:schemeClr val="tx1"/>
                          </a:solidFill>
                          <a:miter lim="800000"/>
                          <a:headEnd/>
                          <a:tailEnd/>
                        </a14:hiddenLine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>
                      <a:spAutoFit/>
                    </a:bodyPr>
                    <a:lstStyle/>
                    <a:p>
                      <a:pPr algn="l"/>
                      <a:r>
                        <a:rPr lang="en-GB" sz="1800"/>
                        <a:t>2</a:t>
                      </a:r>
                      <a:endParaRPr lang="en-US" sz="1800"/>
                    </a:p>
                  </p:txBody>
                </p:sp>
                <p:grpSp>
                  <p:nvGrpSpPr>
                    <p:cNvPr id="24634" name="Group 58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363" y="1565"/>
                      <a:ext cx="1531" cy="1801"/>
                      <a:chOff x="363" y="1565"/>
                      <a:chExt cx="1531" cy="1801"/>
                    </a:xfrm>
                  </p:grpSpPr>
                  <p:grpSp>
                    <p:nvGrpSpPr>
                      <p:cNvPr id="24614" name="Group 38"/>
                      <p:cNvGrpSpPr>
                        <a:grpSpLocks/>
                      </p:cNvGrpSpPr>
                      <p:nvPr/>
                    </p:nvGrpSpPr>
                    <p:grpSpPr bwMode="auto">
                      <a:xfrm>
                        <a:off x="363" y="1565"/>
                        <a:ext cx="1531" cy="1729"/>
                        <a:chOff x="385" y="1565"/>
                        <a:chExt cx="1531" cy="1729"/>
                      </a:xfrm>
                    </p:grpSpPr>
                    <p:grpSp>
                      <p:nvGrpSpPr>
                        <p:cNvPr id="24599" name="Group 23"/>
                        <p:cNvGrpSpPr>
                          <a:grpSpLocks/>
                        </p:cNvGrpSpPr>
                        <p:nvPr/>
                      </p:nvGrpSpPr>
                      <p:grpSpPr bwMode="auto">
                        <a:xfrm>
                          <a:off x="726" y="1565"/>
                          <a:ext cx="311" cy="879"/>
                          <a:chOff x="2597" y="1621"/>
                          <a:chExt cx="311" cy="879"/>
                        </a:xfrm>
                      </p:grpSpPr>
                      <p:grpSp>
                        <p:nvGrpSpPr>
                          <p:cNvPr id="24592" name="Group 16"/>
                          <p:cNvGrpSpPr>
                            <a:grpSpLocks/>
                          </p:cNvGrpSpPr>
                          <p:nvPr/>
                        </p:nvGrpSpPr>
                        <p:grpSpPr bwMode="auto">
                          <a:xfrm>
                            <a:off x="2880" y="1621"/>
                            <a:ext cx="28" cy="878"/>
                            <a:chOff x="3419" y="1508"/>
                            <a:chExt cx="28" cy="878"/>
                          </a:xfrm>
                        </p:grpSpPr>
                        <p:sp>
                          <p:nvSpPr>
                            <p:cNvPr id="24585" name="Line 9"/>
                            <p:cNvSpPr>
                              <a:spLocks noChangeShapeType="1"/>
                            </p:cNvSpPr>
                            <p:nvPr/>
                          </p:nvSpPr>
                          <p:spPr bwMode="auto">
                            <a:xfrm>
                              <a:off x="3419" y="1508"/>
                              <a:ext cx="0" cy="878"/>
                            </a:xfrm>
                            <a:prstGeom prst="line">
                              <a:avLst/>
                            </a:prstGeom>
                            <a:noFill/>
                            <a:ln w="9525">
                              <a:solidFill>
                                <a:schemeClr val="tx1"/>
                              </a:solidFill>
                              <a:round/>
                              <a:headEnd/>
                              <a:tailEnd/>
                            </a:ln>
                            <a:effectLst/>
                            <a:extLst>
                              <a:ext uri="{909E8E84-426E-40DD-AFC4-6F175D3DCCD1}">
                                <a14:hiddenFill xmlns:a14="http://schemas.microsoft.com/office/drawing/2010/main">
                                  <a:noFill/>
                                </a14:hiddenFill>
                              </a:ext>
                              <a:ext uri="{AF507438-7753-43E0-B8FC-AC1667EBCBE1}">
                                <a14:hiddenEffects xmlns:a14="http://schemas.microsoft.com/office/drawing/2010/main">
                                  <a:effectLst>
                                    <a:outerShdw dist="35921" dir="2700000" algn="ctr" rotWithShape="0">
                                      <a:schemeClr val="bg2"/>
                                    </a:outerShdw>
                                  </a:effectLst>
                                </a14:hiddenEffects>
                              </a:ext>
                            </a:extLst>
                          </p:spPr>
                          <p:txBody>
                            <a:bodyPr/>
                            <a:lstStyle/>
                            <a:p>
                              <a:endParaRPr lang="en-AU"/>
                            </a:p>
                          </p:txBody>
                        </p:sp>
                        <p:sp>
                          <p:nvSpPr>
                            <p:cNvPr id="24586" name="Rectangle 10"/>
                            <p:cNvSpPr>
                              <a:spLocks noChangeArrowheads="1"/>
                            </p:cNvSpPr>
                            <p:nvPr/>
                          </p:nvSpPr>
                          <p:spPr bwMode="auto">
                            <a:xfrm>
                              <a:off x="3419" y="1565"/>
                              <a:ext cx="28" cy="765"/>
                            </a:xfrm>
                            <a:prstGeom prst="rect">
                              <a:avLst/>
                            </a:prstGeom>
                            <a:solidFill>
                              <a:schemeClr val="bg2"/>
                            </a:solidFill>
                            <a:ln w="9525">
                              <a:solidFill>
                                <a:schemeClr val="tx1"/>
                              </a:solidFill>
                              <a:miter lim="800000"/>
                              <a:headEnd/>
                              <a:tailEnd/>
                            </a:ln>
                            <a:effectLst/>
                            <a:extLst>
                              <a:ext uri="{AF507438-7753-43E0-B8FC-AC1667EBCBE1}">
                                <a14:hiddenEffects xmlns:a14="http://schemas.microsoft.com/office/drawing/2010/main">
                                  <a:effectLst>
                                    <a:outerShdw dist="35921" dir="2700000" algn="ctr" rotWithShape="0">
                                      <a:schemeClr val="bg2"/>
                                    </a:outerShdw>
                                  </a:effectLst>
                                </a14:hiddenEffects>
                              </a:ext>
                            </a:extLst>
                          </p:spPr>
                          <p:txBody>
                            <a:bodyPr wrap="none" anchor="ctr"/>
                            <a:lstStyle/>
                            <a:p>
                              <a:endParaRPr lang="en-AU"/>
                            </a:p>
                          </p:txBody>
                        </p:sp>
                      </p:grpSp>
                      <p:grpSp>
                        <p:nvGrpSpPr>
                          <p:cNvPr id="24591" name="Group 15"/>
                          <p:cNvGrpSpPr>
                            <a:grpSpLocks/>
                          </p:cNvGrpSpPr>
                          <p:nvPr/>
                        </p:nvGrpSpPr>
                        <p:grpSpPr bwMode="auto">
                          <a:xfrm>
                            <a:off x="2597" y="1621"/>
                            <a:ext cx="28" cy="879"/>
                            <a:chOff x="2597" y="1650"/>
                            <a:chExt cx="28" cy="879"/>
                          </a:xfrm>
                        </p:grpSpPr>
                        <p:sp>
                          <p:nvSpPr>
                            <p:cNvPr id="24584" name="Line 8"/>
                            <p:cNvSpPr>
                              <a:spLocks noChangeShapeType="1"/>
                            </p:cNvSpPr>
                            <p:nvPr/>
                          </p:nvSpPr>
                          <p:spPr bwMode="auto">
                            <a:xfrm>
                              <a:off x="2625" y="1650"/>
                              <a:ext cx="0" cy="879"/>
                            </a:xfrm>
                            <a:prstGeom prst="line">
                              <a:avLst/>
                            </a:prstGeom>
                            <a:noFill/>
                            <a:ln w="9525">
                              <a:solidFill>
                                <a:schemeClr val="tx1"/>
                              </a:solidFill>
                              <a:round/>
                              <a:headEnd/>
                              <a:tailEnd/>
                            </a:ln>
                            <a:effectLst/>
                            <a:extLst>
                              <a:ext uri="{909E8E84-426E-40DD-AFC4-6F175D3DCCD1}">
                                <a14:hiddenFill xmlns:a14="http://schemas.microsoft.com/office/drawing/2010/main">
                                  <a:noFill/>
                                </a14:hiddenFill>
                              </a:ext>
                              <a:ext uri="{AF507438-7753-43E0-B8FC-AC1667EBCBE1}">
                                <a14:hiddenEffects xmlns:a14="http://schemas.microsoft.com/office/drawing/2010/main">
                                  <a:effectLst>
                                    <a:outerShdw dist="35921" dir="2700000" algn="ctr" rotWithShape="0">
                                      <a:schemeClr val="bg2"/>
                                    </a:outerShdw>
                                  </a:effectLst>
                                </a14:hiddenEffects>
                              </a:ext>
                            </a:extLst>
                          </p:spPr>
                          <p:txBody>
                            <a:bodyPr/>
                            <a:lstStyle/>
                            <a:p>
                              <a:endParaRPr lang="en-AU"/>
                            </a:p>
                          </p:txBody>
                        </p:sp>
                        <p:sp>
                          <p:nvSpPr>
                            <p:cNvPr id="24590" name="Rectangle 14"/>
                            <p:cNvSpPr>
                              <a:spLocks noChangeArrowheads="1"/>
                            </p:cNvSpPr>
                            <p:nvPr/>
                          </p:nvSpPr>
                          <p:spPr bwMode="auto">
                            <a:xfrm>
                              <a:off x="2597" y="1706"/>
                              <a:ext cx="28" cy="765"/>
                            </a:xfrm>
                            <a:prstGeom prst="rect">
                              <a:avLst/>
                            </a:prstGeom>
                            <a:solidFill>
                              <a:schemeClr val="bg2"/>
                            </a:solidFill>
                            <a:ln w="9525">
                              <a:solidFill>
                                <a:schemeClr val="tx1"/>
                              </a:solidFill>
                              <a:miter lim="800000"/>
                              <a:headEnd/>
                              <a:tailEnd/>
                            </a:ln>
                            <a:effectLst/>
                            <a:extLst>
                              <a:ext uri="{AF507438-7753-43E0-B8FC-AC1667EBCBE1}">
                                <a14:hiddenEffects xmlns:a14="http://schemas.microsoft.com/office/drawing/2010/main">
                                  <a:effectLst>
                                    <a:outerShdw dist="35921" dir="2700000" algn="ctr" rotWithShape="0">
                                      <a:schemeClr val="bg2"/>
                                    </a:outerShdw>
                                  </a:effectLst>
                                </a14:hiddenEffects>
                              </a:ext>
                            </a:extLst>
                          </p:spPr>
                          <p:txBody>
                            <a:bodyPr wrap="none" anchor="ctr"/>
                            <a:lstStyle/>
                            <a:p>
                              <a:endParaRPr lang="en-AU"/>
                            </a:p>
                          </p:txBody>
                        </p:sp>
                      </p:grpSp>
                      <p:sp>
                        <p:nvSpPr>
                          <p:cNvPr id="24593" name="Line 17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2625" y="1735"/>
                            <a:ext cx="255" cy="0"/>
                          </a:xfrm>
                          <a:prstGeom prst="line">
                            <a:avLst/>
                          </a:prstGeom>
                          <a:noFill/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24594" name="Line 18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2625" y="1848"/>
                            <a:ext cx="255" cy="0"/>
                          </a:xfrm>
                          <a:prstGeom prst="line">
                            <a:avLst/>
                          </a:prstGeom>
                          <a:noFill/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24595" name="Line 19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2625" y="1990"/>
                            <a:ext cx="255" cy="0"/>
                          </a:xfrm>
                          <a:prstGeom prst="line">
                            <a:avLst/>
                          </a:prstGeom>
                          <a:noFill/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24596" name="Line 20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2625" y="2103"/>
                            <a:ext cx="255" cy="0"/>
                          </a:xfrm>
                          <a:prstGeom prst="line">
                            <a:avLst/>
                          </a:prstGeom>
                          <a:noFill/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24597" name="Line 21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2625" y="2217"/>
                            <a:ext cx="255" cy="0"/>
                          </a:xfrm>
                          <a:prstGeom prst="line">
                            <a:avLst/>
                          </a:prstGeom>
                          <a:noFill/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24598" name="Line 22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2625" y="2330"/>
                            <a:ext cx="255" cy="0"/>
                          </a:xfrm>
                          <a:prstGeom prst="line">
                            <a:avLst/>
                          </a:prstGeom>
                          <a:noFill/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</p:grpSp>
                    <p:grpSp>
                      <p:nvGrpSpPr>
                        <p:cNvPr id="24613" name="Group 37"/>
                        <p:cNvGrpSpPr>
                          <a:grpSpLocks/>
                        </p:cNvGrpSpPr>
                        <p:nvPr/>
                      </p:nvGrpSpPr>
                      <p:grpSpPr bwMode="auto">
                        <a:xfrm>
                          <a:off x="385" y="1593"/>
                          <a:ext cx="1531" cy="1701"/>
                          <a:chOff x="385" y="1593"/>
                          <a:chExt cx="1531" cy="1701"/>
                        </a:xfrm>
                      </p:grpSpPr>
                      <p:sp>
                        <p:nvSpPr>
                          <p:cNvPr id="24582" name="Line 6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884" y="1593"/>
                            <a:ext cx="0" cy="1701"/>
                          </a:xfrm>
                          <a:prstGeom prst="line">
                            <a:avLst/>
                          </a:prstGeom>
                          <a:noFill/>
                          <a:ln w="3175">
                            <a:solidFill>
                              <a:schemeClr val="tx1"/>
                            </a:solidFill>
                            <a:prstDash val="lgDashDot"/>
                            <a:round/>
                            <a:headEnd/>
                            <a:tailEnd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24583" name="Line 7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414" y="3010"/>
                            <a:ext cx="1502" cy="0"/>
                          </a:xfrm>
                          <a:prstGeom prst="line">
                            <a:avLst/>
                          </a:prstGeom>
                          <a:noFill/>
                          <a:ln w="3175">
                            <a:solidFill>
                              <a:schemeClr val="tx1"/>
                            </a:solidFill>
                            <a:prstDash val="lgDashDot"/>
                            <a:round/>
                            <a:headEnd/>
                            <a:tailEnd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24600" name="Line 24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 flipV="1">
                            <a:off x="884" y="2659"/>
                            <a:ext cx="318" cy="340"/>
                          </a:xfrm>
                          <a:prstGeom prst="line">
                            <a:avLst/>
                          </a:prstGeom>
                          <a:noFill/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24601" name="Line 25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 rot="3679876" flipV="1">
                            <a:off x="487" y="2784"/>
                            <a:ext cx="318" cy="340"/>
                          </a:xfrm>
                          <a:prstGeom prst="line">
                            <a:avLst/>
                          </a:prstGeom>
                          <a:noFill/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24602" name="Line 26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 rot="3858875" flipV="1">
                            <a:off x="941" y="2920"/>
                            <a:ext cx="318" cy="340"/>
                          </a:xfrm>
                          <a:prstGeom prst="line">
                            <a:avLst/>
                          </a:prstGeom>
                          <a:noFill/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24603" name="Line 27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884" y="1729"/>
                            <a:ext cx="318" cy="930"/>
                          </a:xfrm>
                          <a:prstGeom prst="line">
                            <a:avLst/>
                          </a:prstGeom>
                          <a:noFill/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24604" name="Line 28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 flipH="1">
                            <a:off x="408" y="1979"/>
                            <a:ext cx="476" cy="907"/>
                          </a:xfrm>
                          <a:prstGeom prst="line">
                            <a:avLst/>
                          </a:prstGeom>
                          <a:noFill/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24605" name="Line 29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907" y="2228"/>
                            <a:ext cx="431" cy="953"/>
                          </a:xfrm>
                          <a:prstGeom prst="line">
                            <a:avLst/>
                          </a:prstGeom>
                          <a:noFill/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24607" name="Oval 31"/>
                          <p:cNvSpPr>
                            <a:spLocks noChangeArrowheads="1"/>
                          </p:cNvSpPr>
                          <p:nvPr/>
                        </p:nvSpPr>
                        <p:spPr bwMode="auto">
                          <a:xfrm>
                            <a:off x="839" y="1706"/>
                            <a:ext cx="68" cy="68"/>
                          </a:xfrm>
                          <a:prstGeom prst="ellipse">
                            <a:avLst/>
                          </a:prstGeom>
                          <a:solidFill>
                            <a:schemeClr val="accent1"/>
                          </a:solidFill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 wrap="none" anchor="ctr"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24608" name="Oval 32"/>
                          <p:cNvSpPr>
                            <a:spLocks noChangeArrowheads="1"/>
                          </p:cNvSpPr>
                          <p:nvPr/>
                        </p:nvSpPr>
                        <p:spPr bwMode="auto">
                          <a:xfrm>
                            <a:off x="839" y="1956"/>
                            <a:ext cx="68" cy="68"/>
                          </a:xfrm>
                          <a:prstGeom prst="ellipse">
                            <a:avLst/>
                          </a:prstGeom>
                          <a:solidFill>
                            <a:schemeClr val="accent1"/>
                          </a:solidFill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 wrap="none" anchor="ctr"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24609" name="Oval 33"/>
                          <p:cNvSpPr>
                            <a:spLocks noChangeArrowheads="1"/>
                          </p:cNvSpPr>
                          <p:nvPr/>
                        </p:nvSpPr>
                        <p:spPr bwMode="auto">
                          <a:xfrm>
                            <a:off x="839" y="2183"/>
                            <a:ext cx="68" cy="68"/>
                          </a:xfrm>
                          <a:prstGeom prst="ellipse">
                            <a:avLst/>
                          </a:prstGeom>
                          <a:solidFill>
                            <a:schemeClr val="accent1"/>
                          </a:solidFill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 wrap="none" anchor="ctr"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24610" name="Oval 34"/>
                          <p:cNvSpPr>
                            <a:spLocks noChangeArrowheads="1"/>
                          </p:cNvSpPr>
                          <p:nvPr/>
                        </p:nvSpPr>
                        <p:spPr bwMode="auto">
                          <a:xfrm>
                            <a:off x="1292" y="3135"/>
                            <a:ext cx="68" cy="68"/>
                          </a:xfrm>
                          <a:prstGeom prst="ellipse">
                            <a:avLst/>
                          </a:prstGeom>
                          <a:solidFill>
                            <a:schemeClr val="accent1"/>
                          </a:solidFill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 wrap="none" anchor="ctr"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24611" name="Oval 35"/>
                          <p:cNvSpPr>
                            <a:spLocks noChangeArrowheads="1"/>
                          </p:cNvSpPr>
                          <p:nvPr/>
                        </p:nvSpPr>
                        <p:spPr bwMode="auto">
                          <a:xfrm>
                            <a:off x="1156" y="2614"/>
                            <a:ext cx="68" cy="68"/>
                          </a:xfrm>
                          <a:prstGeom prst="ellipse">
                            <a:avLst/>
                          </a:prstGeom>
                          <a:solidFill>
                            <a:schemeClr val="accent1"/>
                          </a:solidFill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 wrap="none" anchor="ctr"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24612" name="Oval 36"/>
                          <p:cNvSpPr>
                            <a:spLocks noChangeArrowheads="1"/>
                          </p:cNvSpPr>
                          <p:nvPr/>
                        </p:nvSpPr>
                        <p:spPr bwMode="auto">
                          <a:xfrm>
                            <a:off x="385" y="2840"/>
                            <a:ext cx="68" cy="68"/>
                          </a:xfrm>
                          <a:prstGeom prst="ellipse">
                            <a:avLst/>
                          </a:prstGeom>
                          <a:solidFill>
                            <a:schemeClr val="accent1"/>
                          </a:solidFill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 wrap="none" anchor="ctr"/>
                          <a:lstStyle/>
                          <a:p>
                            <a:endParaRPr lang="en-AU"/>
                          </a:p>
                        </p:txBody>
                      </p:sp>
                    </p:grpSp>
                  </p:grpSp>
                  <p:sp>
                    <p:nvSpPr>
                      <p:cNvPr id="24621" name="Text Box 45"/>
                      <p:cNvSpPr txBox="1">
                        <a:spLocks noChangeArrowheads="1"/>
                      </p:cNvSpPr>
                      <p:nvPr/>
                    </p:nvSpPr>
                    <p:spPr bwMode="auto">
                      <a:xfrm>
                        <a:off x="837" y="2704"/>
                        <a:ext cx="249" cy="231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>
                        <a:spAutoFit/>
                      </a:bodyPr>
                      <a:lstStyle/>
                      <a:p>
                        <a:pPr algn="l"/>
                        <a:r>
                          <a:rPr lang="el-GR" sz="1800"/>
                          <a:t>θ</a:t>
                        </a:r>
                      </a:p>
                    </p:txBody>
                  </p:sp>
                  <p:sp>
                    <p:nvSpPr>
                      <p:cNvPr id="24624" name="Text Box 48"/>
                      <p:cNvSpPr txBox="1">
                        <a:spLocks noChangeArrowheads="1"/>
                      </p:cNvSpPr>
                      <p:nvPr/>
                    </p:nvSpPr>
                    <p:spPr bwMode="auto">
                      <a:xfrm>
                        <a:off x="1018" y="2840"/>
                        <a:ext cx="341" cy="231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>
                        <a:spAutoFit/>
                      </a:bodyPr>
                      <a:lstStyle/>
                      <a:p>
                        <a:pPr algn="l"/>
                        <a:r>
                          <a:rPr lang="el-GR" sz="1800"/>
                          <a:t>Φ</a:t>
                        </a:r>
                        <a:r>
                          <a:rPr lang="en-GB" sz="1800" baseline="-25000"/>
                          <a:t>2</a:t>
                        </a:r>
                        <a:endParaRPr lang="el-GR" sz="1800" baseline="-25000"/>
                      </a:p>
                    </p:txBody>
                  </p:sp>
                  <p:sp>
                    <p:nvSpPr>
                      <p:cNvPr id="24626" name="Arc 50"/>
                      <p:cNvSpPr>
                        <a:spLocks/>
                      </p:cNvSpPr>
                      <p:nvPr/>
                    </p:nvSpPr>
                    <p:spPr bwMode="auto">
                      <a:xfrm rot="18495597" flipV="1">
                        <a:off x="949" y="2867"/>
                        <a:ext cx="158" cy="195"/>
                      </a:xfrm>
                      <a:custGeom>
                        <a:avLst/>
                        <a:gdLst>
                          <a:gd name="G0" fmla="+- 0 0 0"/>
                          <a:gd name="G1" fmla="+- 21600 0 0"/>
                          <a:gd name="G2" fmla="+- 21600 0 0"/>
                          <a:gd name="T0" fmla="*/ 0 w 21600"/>
                          <a:gd name="T1" fmla="*/ 0 h 26601"/>
                          <a:gd name="T2" fmla="*/ 21013 w 21600"/>
                          <a:gd name="T3" fmla="*/ 26601 h 26601"/>
                          <a:gd name="T4" fmla="*/ 0 w 21600"/>
                          <a:gd name="T5" fmla="*/ 21600 h 26601"/>
                        </a:gdLst>
                        <a:ahLst/>
                        <a:cxnLst>
                          <a:cxn ang="0">
                            <a:pos x="T0" y="T1"/>
                          </a:cxn>
                          <a:cxn ang="0">
                            <a:pos x="T2" y="T3"/>
                          </a:cxn>
                          <a:cxn ang="0">
                            <a:pos x="T4" y="T5"/>
                          </a:cxn>
                        </a:cxnLst>
                        <a:rect l="0" t="0" r="r" b="b"/>
                        <a:pathLst>
                          <a:path w="21600" h="26601" fill="none" extrusionOk="0">
                            <a:moveTo>
                              <a:pt x="-1" y="0"/>
                            </a:moveTo>
                            <a:cubicBezTo>
                              <a:pt x="11929" y="0"/>
                              <a:pt x="21600" y="9670"/>
                              <a:pt x="21600" y="21600"/>
                            </a:cubicBezTo>
                            <a:cubicBezTo>
                              <a:pt x="21600" y="23284"/>
                              <a:pt x="21403" y="24962"/>
                              <a:pt x="21013" y="26601"/>
                            </a:cubicBezTo>
                          </a:path>
                          <a:path w="21600" h="26601" stroke="0" extrusionOk="0">
                            <a:moveTo>
                              <a:pt x="-1" y="0"/>
                            </a:moveTo>
                            <a:cubicBezTo>
                              <a:pt x="11929" y="0"/>
                              <a:pt x="21600" y="9670"/>
                              <a:pt x="21600" y="21600"/>
                            </a:cubicBezTo>
                            <a:cubicBezTo>
                              <a:pt x="21600" y="23284"/>
                              <a:pt x="21403" y="24962"/>
                              <a:pt x="21013" y="26601"/>
                            </a:cubicBezTo>
                            <a:lnTo>
                              <a:pt x="0" y="21600"/>
                            </a:lnTo>
                            <a:close/>
                          </a:path>
                        </a:pathLst>
                      </a:custGeom>
                      <a:noFill/>
                      <a:ln w="9525">
                        <a:solidFill>
                          <a:schemeClr val="tx1"/>
                        </a:solidFill>
                        <a:round/>
                        <a:headEnd type="arrow" w="med" len="med"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 wrap="none" anchor="ctr"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24627" name="Text Box 51"/>
                      <p:cNvSpPr txBox="1">
                        <a:spLocks noChangeArrowheads="1"/>
                      </p:cNvSpPr>
                      <p:nvPr/>
                    </p:nvSpPr>
                    <p:spPr bwMode="auto">
                      <a:xfrm>
                        <a:off x="564" y="3135"/>
                        <a:ext cx="341" cy="231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>
                        <a:spAutoFit/>
                      </a:bodyPr>
                      <a:lstStyle/>
                      <a:p>
                        <a:pPr algn="l"/>
                        <a:r>
                          <a:rPr lang="el-GR" sz="1800"/>
                          <a:t>Φ</a:t>
                        </a:r>
                        <a:r>
                          <a:rPr lang="en-GB" sz="1800" baseline="-25000"/>
                          <a:t>n</a:t>
                        </a:r>
                        <a:endParaRPr lang="el-GR" sz="1800" baseline="-25000"/>
                      </a:p>
                    </p:txBody>
                  </p:sp>
                  <p:sp>
                    <p:nvSpPr>
                      <p:cNvPr id="24630" name="Arc 54"/>
                      <p:cNvSpPr>
                        <a:spLocks/>
                      </p:cNvSpPr>
                      <p:nvPr/>
                    </p:nvSpPr>
                    <p:spPr bwMode="auto">
                      <a:xfrm rot="-8635191" flipH="1" flipV="1">
                        <a:off x="716" y="2840"/>
                        <a:ext cx="300" cy="318"/>
                      </a:xfrm>
                      <a:custGeom>
                        <a:avLst/>
                        <a:gdLst>
                          <a:gd name="G0" fmla="+- 19177 0 0"/>
                          <a:gd name="G1" fmla="+- 21600 0 0"/>
                          <a:gd name="G2" fmla="+- 21600 0 0"/>
                          <a:gd name="T0" fmla="*/ 19177 w 40777"/>
                          <a:gd name="T1" fmla="*/ 0 h 43200"/>
                          <a:gd name="T2" fmla="*/ 0 w 40777"/>
                          <a:gd name="T3" fmla="*/ 31539 h 43200"/>
                          <a:gd name="T4" fmla="*/ 19177 w 40777"/>
                          <a:gd name="T5" fmla="*/ 21600 h 43200"/>
                        </a:gdLst>
                        <a:ahLst/>
                        <a:cxnLst>
                          <a:cxn ang="0">
                            <a:pos x="T0" y="T1"/>
                          </a:cxn>
                          <a:cxn ang="0">
                            <a:pos x="T2" y="T3"/>
                          </a:cxn>
                          <a:cxn ang="0">
                            <a:pos x="T4" y="T5"/>
                          </a:cxn>
                        </a:cxnLst>
                        <a:rect l="0" t="0" r="r" b="b"/>
                        <a:pathLst>
                          <a:path w="40777" h="43200" fill="none" extrusionOk="0">
                            <a:moveTo>
                              <a:pt x="19176" y="0"/>
                            </a:moveTo>
                            <a:cubicBezTo>
                              <a:pt x="31106" y="0"/>
                              <a:pt x="40777" y="9670"/>
                              <a:pt x="40777" y="21600"/>
                            </a:cubicBezTo>
                            <a:cubicBezTo>
                              <a:pt x="40777" y="33529"/>
                              <a:pt x="31106" y="43200"/>
                              <a:pt x="19177" y="43200"/>
                            </a:cubicBezTo>
                            <a:cubicBezTo>
                              <a:pt x="11108" y="43200"/>
                              <a:pt x="3712" y="38702"/>
                              <a:pt x="-1" y="31539"/>
                            </a:cubicBezTo>
                          </a:path>
                          <a:path w="40777" h="43200" stroke="0" extrusionOk="0">
                            <a:moveTo>
                              <a:pt x="19176" y="0"/>
                            </a:moveTo>
                            <a:cubicBezTo>
                              <a:pt x="31106" y="0"/>
                              <a:pt x="40777" y="9670"/>
                              <a:pt x="40777" y="21600"/>
                            </a:cubicBezTo>
                            <a:cubicBezTo>
                              <a:pt x="40777" y="33529"/>
                              <a:pt x="31106" y="43200"/>
                              <a:pt x="19177" y="43200"/>
                            </a:cubicBezTo>
                            <a:cubicBezTo>
                              <a:pt x="11108" y="43200"/>
                              <a:pt x="3712" y="38702"/>
                              <a:pt x="-1" y="31539"/>
                            </a:cubicBezTo>
                            <a:lnTo>
                              <a:pt x="19177" y="21600"/>
                            </a:lnTo>
                            <a:close/>
                          </a:path>
                        </a:pathLst>
                      </a:custGeom>
                      <a:noFill/>
                      <a:ln w="9525">
                        <a:solidFill>
                          <a:schemeClr val="tx1"/>
                        </a:solidFill>
                        <a:round/>
                        <a:headEnd/>
                        <a:tailEnd type="arrow" w="med" len="med"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 wrap="none" anchor="ctr"/>
                      <a:lstStyle/>
                      <a:p>
                        <a:endParaRPr lang="en-AU"/>
                      </a:p>
                    </p:txBody>
                  </p:sp>
                  <p:grpSp>
                    <p:nvGrpSpPr>
                      <p:cNvPr id="24633" name="Group 57"/>
                      <p:cNvGrpSpPr>
                        <a:grpSpLocks/>
                      </p:cNvGrpSpPr>
                      <p:nvPr/>
                    </p:nvGrpSpPr>
                    <p:grpSpPr bwMode="auto">
                      <a:xfrm>
                        <a:off x="701" y="2354"/>
                        <a:ext cx="403" cy="577"/>
                        <a:chOff x="2064" y="903"/>
                        <a:chExt cx="403" cy="577"/>
                      </a:xfrm>
                    </p:grpSpPr>
                    <p:sp>
                      <p:nvSpPr>
                        <p:cNvPr id="24628" name="Arc 52"/>
                        <p:cNvSpPr>
                          <a:spLocks/>
                        </p:cNvSpPr>
                        <p:nvPr/>
                      </p:nvSpPr>
                      <p:spPr bwMode="auto">
                        <a:xfrm rot="14544893" flipV="1">
                          <a:off x="2095" y="1108"/>
                          <a:ext cx="431" cy="313"/>
                        </a:xfrm>
                        <a:custGeom>
                          <a:avLst/>
                          <a:gdLst>
                            <a:gd name="G0" fmla="+- 0 0 0"/>
                            <a:gd name="G1" fmla="+- 15671 0 0"/>
                            <a:gd name="G2" fmla="+- 21600 0 0"/>
                            <a:gd name="T0" fmla="*/ 14866 w 21600"/>
                            <a:gd name="T1" fmla="*/ 0 h 15671"/>
                            <a:gd name="T2" fmla="*/ 21600 w 21600"/>
                            <a:gd name="T3" fmla="*/ 15671 h 15671"/>
                            <a:gd name="T4" fmla="*/ 0 w 21600"/>
                            <a:gd name="T5" fmla="*/ 15671 h 15671"/>
                          </a:gdLst>
                          <a:ahLst/>
                          <a:cxnLst>
                            <a:cxn ang="0">
                              <a:pos x="T0" y="T1"/>
                            </a:cxn>
                            <a:cxn ang="0">
                              <a:pos x="T2" y="T3"/>
                            </a:cxn>
                            <a:cxn ang="0">
                              <a:pos x="T4" y="T5"/>
                            </a:cxn>
                          </a:cxnLst>
                          <a:rect l="0" t="0" r="r" b="b"/>
                          <a:pathLst>
                            <a:path w="21600" h="15671" fill="none" extrusionOk="0">
                              <a:moveTo>
                                <a:pt x="14865" y="0"/>
                              </a:moveTo>
                              <a:cubicBezTo>
                                <a:pt x="19165" y="4078"/>
                                <a:pt x="21600" y="9744"/>
                                <a:pt x="21600" y="15671"/>
                              </a:cubicBezTo>
                            </a:path>
                            <a:path w="21600" h="15671" stroke="0" extrusionOk="0">
                              <a:moveTo>
                                <a:pt x="14865" y="0"/>
                              </a:moveTo>
                              <a:cubicBezTo>
                                <a:pt x="19165" y="4078"/>
                                <a:pt x="21600" y="9744"/>
                                <a:pt x="21600" y="15671"/>
                              </a:cubicBezTo>
                              <a:lnTo>
                                <a:pt x="0" y="15671"/>
                              </a:lnTo>
                              <a:close/>
                            </a:path>
                          </a:pathLst>
                        </a:custGeom>
                        <a:noFill/>
                        <a:ln w="9525">
                          <a:solidFill>
                            <a:schemeClr val="tx1"/>
                          </a:solidFill>
                          <a:round/>
                          <a:headEnd type="arrow" w="med" len="med"/>
                          <a:tailEnd/>
                        </a:ln>
                        <a:effectLst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chemeClr val="accent1"/>
                              </a:solidFill>
                            </a14:hiddenFill>
                          </a:ext>
                          <a:ext uri="{AF507438-7753-43E0-B8FC-AC1667EBCBE1}">
                            <a14:hiddenEffects xmlns:a14="http://schemas.microsoft.com/office/drawing/2010/main">
                              <a:effectLst>
                                <a:outerShdw dist="35921" dir="2700000" algn="ctr" rotWithShape="0">
                                  <a:schemeClr val="bg2"/>
                                </a:outerShdw>
                              </a:effectLst>
                            </a14:hiddenEffects>
                          </a:ext>
                        </a:extLst>
                      </p:spPr>
                      <p:txBody>
                        <a:bodyPr wrap="none" anchor="ctr"/>
                        <a:lstStyle/>
                        <a:p>
                          <a:endParaRPr lang="en-AU"/>
                        </a:p>
                      </p:txBody>
                    </p:sp>
                    <p:sp>
                      <p:nvSpPr>
                        <p:cNvPr id="24632" name="Text Box 56"/>
                        <p:cNvSpPr txBox="1">
                          <a:spLocks noChangeArrowheads="1"/>
                        </p:cNvSpPr>
                        <p:nvPr/>
                      </p:nvSpPr>
                      <p:spPr bwMode="auto">
                        <a:xfrm>
                          <a:off x="2064" y="903"/>
                          <a:ext cx="295" cy="231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ffectLst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chemeClr val="accent1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chemeClr val="tx1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  <a:ext uri="{AF507438-7753-43E0-B8FC-AC1667EBCBE1}">
                            <a14:hiddenEffects xmlns:a14="http://schemas.microsoft.com/office/drawing/2010/main">
                              <a:effectLst>
                                <a:outerShdw dist="35921" dir="2700000" algn="ctr" rotWithShape="0">
                                  <a:schemeClr val="bg2"/>
                                </a:outerShdw>
                              </a:effectLst>
                            </a14:hiddenEffects>
                          </a:ext>
                        </a:extLst>
                      </p:spPr>
                      <p:txBody>
                        <a:bodyPr>
                          <a:spAutoFit/>
                        </a:bodyPr>
                        <a:lstStyle/>
                        <a:p>
                          <a:pPr algn="l"/>
                          <a:r>
                            <a:rPr lang="el-GR" sz="1800"/>
                            <a:t>ω</a:t>
                          </a:r>
                        </a:p>
                      </p:txBody>
                    </p:sp>
                  </p:grpSp>
                </p:grpSp>
              </p:grpSp>
              <p:grpSp>
                <p:nvGrpSpPr>
                  <p:cNvPr id="24655" name="Group 79"/>
                  <p:cNvGrpSpPr>
                    <a:grpSpLocks/>
                  </p:cNvGrpSpPr>
                  <p:nvPr/>
                </p:nvGrpSpPr>
                <p:grpSpPr bwMode="auto">
                  <a:xfrm>
                    <a:off x="1972" y="2591"/>
                    <a:ext cx="2314" cy="522"/>
                    <a:chOff x="1972" y="2591"/>
                    <a:chExt cx="2314" cy="522"/>
                  </a:xfrm>
                </p:grpSpPr>
                <p:sp>
                  <p:nvSpPr>
                    <p:cNvPr id="24638" name="Line 62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3514" y="2795"/>
                      <a:ext cx="341" cy="0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24639" name="Line 63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2744" y="3113"/>
                      <a:ext cx="341" cy="0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grpSp>
                  <p:nvGrpSpPr>
                    <p:cNvPr id="24645" name="Group 69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1972" y="2591"/>
                      <a:ext cx="341" cy="363"/>
                      <a:chOff x="1905" y="2591"/>
                      <a:chExt cx="341" cy="363"/>
                    </a:xfrm>
                  </p:grpSpPr>
                  <p:sp>
                    <p:nvSpPr>
                      <p:cNvPr id="24637" name="Line 61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1905" y="2591"/>
                        <a:ext cx="341" cy="0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round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24643" name="Line 67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1905" y="2591"/>
                        <a:ext cx="0" cy="363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round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24644" name="Line 68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2245" y="2591"/>
                        <a:ext cx="0" cy="363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round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</p:grpSp>
                <p:sp>
                  <p:nvSpPr>
                    <p:cNvPr id="24646" name="Line 70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2313" y="2954"/>
                      <a:ext cx="431" cy="0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24649" name="Line 73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2744" y="2954"/>
                      <a:ext cx="0" cy="159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24650" name="Line 74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3084" y="2954"/>
                      <a:ext cx="0" cy="159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24651" name="Line 75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3084" y="2954"/>
                      <a:ext cx="431" cy="0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24652" name="Line 76"/>
                    <p:cNvSpPr>
                      <a:spLocks noChangeShapeType="1"/>
                    </p:cNvSpPr>
                    <p:nvPr/>
                  </p:nvSpPr>
                  <p:spPr bwMode="auto">
                    <a:xfrm flipV="1">
                      <a:off x="3515" y="2795"/>
                      <a:ext cx="0" cy="159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24653" name="Line 77"/>
                    <p:cNvSpPr>
                      <a:spLocks noChangeShapeType="1"/>
                    </p:cNvSpPr>
                    <p:nvPr/>
                  </p:nvSpPr>
                  <p:spPr bwMode="auto">
                    <a:xfrm flipV="1">
                      <a:off x="3855" y="2795"/>
                      <a:ext cx="0" cy="159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24654" name="Line 78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3855" y="2954"/>
                      <a:ext cx="431" cy="0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</p:grpSp>
            </p:grpSp>
            <p:grpSp>
              <p:nvGrpSpPr>
                <p:cNvPr id="24667" name="Group 91"/>
                <p:cNvGrpSpPr>
                  <a:grpSpLocks/>
                </p:cNvGrpSpPr>
                <p:nvPr/>
              </p:nvGrpSpPr>
              <p:grpSpPr bwMode="auto">
                <a:xfrm>
                  <a:off x="2132" y="1412"/>
                  <a:ext cx="0" cy="2018"/>
                  <a:chOff x="2132" y="1412"/>
                  <a:chExt cx="0" cy="2018"/>
                </a:xfrm>
              </p:grpSpPr>
              <p:sp>
                <p:nvSpPr>
                  <p:cNvPr id="24658" name="Line 82"/>
                  <p:cNvSpPr>
                    <a:spLocks noChangeShapeType="1"/>
                  </p:cNvSpPr>
                  <p:nvPr/>
                </p:nvSpPr>
                <p:spPr bwMode="auto">
                  <a:xfrm>
                    <a:off x="2132" y="1570"/>
                    <a:ext cx="0" cy="1860"/>
                  </a:xfrm>
                  <a:prstGeom prst="line">
                    <a:avLst/>
                  </a:prstGeom>
                  <a:noFill/>
                  <a:ln w="3175">
                    <a:solidFill>
                      <a:schemeClr val="tx1"/>
                    </a:solidFill>
                    <a:prstDash val="dashDot"/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24663" name="Line 87"/>
                  <p:cNvSpPr>
                    <a:spLocks noChangeShapeType="1"/>
                  </p:cNvSpPr>
                  <p:nvPr/>
                </p:nvSpPr>
                <p:spPr bwMode="auto">
                  <a:xfrm flipV="1">
                    <a:off x="2132" y="1412"/>
                    <a:ext cx="0" cy="454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 type="triangle" w="med" len="med"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</p:grpSp>
            <p:grpSp>
              <p:nvGrpSpPr>
                <p:cNvPr id="24668" name="Group 92"/>
                <p:cNvGrpSpPr>
                  <a:grpSpLocks/>
                </p:cNvGrpSpPr>
                <p:nvPr/>
              </p:nvGrpSpPr>
              <p:grpSpPr bwMode="auto">
                <a:xfrm>
                  <a:off x="2925" y="1638"/>
                  <a:ext cx="0" cy="1860"/>
                  <a:chOff x="2925" y="1638"/>
                  <a:chExt cx="0" cy="1860"/>
                </a:xfrm>
              </p:grpSpPr>
              <p:sp>
                <p:nvSpPr>
                  <p:cNvPr id="24662" name="Line 86"/>
                  <p:cNvSpPr>
                    <a:spLocks noChangeShapeType="1"/>
                  </p:cNvSpPr>
                  <p:nvPr/>
                </p:nvSpPr>
                <p:spPr bwMode="auto">
                  <a:xfrm>
                    <a:off x="2925" y="1638"/>
                    <a:ext cx="0" cy="1860"/>
                  </a:xfrm>
                  <a:prstGeom prst="line">
                    <a:avLst/>
                  </a:prstGeom>
                  <a:noFill/>
                  <a:ln w="3175">
                    <a:solidFill>
                      <a:schemeClr val="tx1"/>
                    </a:solidFill>
                    <a:prstDash val="dashDot"/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24664" name="Line 88"/>
                  <p:cNvSpPr>
                    <a:spLocks noChangeShapeType="1"/>
                  </p:cNvSpPr>
                  <p:nvPr/>
                </p:nvSpPr>
                <p:spPr bwMode="auto">
                  <a:xfrm flipV="1">
                    <a:off x="2925" y="2024"/>
                    <a:ext cx="0" cy="385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 type="triangle" w="med" len="med"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</p:grpSp>
            <p:grpSp>
              <p:nvGrpSpPr>
                <p:cNvPr id="24669" name="Group 93"/>
                <p:cNvGrpSpPr>
                  <a:grpSpLocks/>
                </p:cNvGrpSpPr>
                <p:nvPr/>
              </p:nvGrpSpPr>
              <p:grpSpPr bwMode="auto">
                <a:xfrm>
                  <a:off x="3674" y="1434"/>
                  <a:ext cx="0" cy="1996"/>
                  <a:chOff x="3674" y="1434"/>
                  <a:chExt cx="0" cy="1996"/>
                </a:xfrm>
              </p:grpSpPr>
              <p:sp>
                <p:nvSpPr>
                  <p:cNvPr id="24659" name="Line 83"/>
                  <p:cNvSpPr>
                    <a:spLocks noChangeShapeType="1"/>
                  </p:cNvSpPr>
                  <p:nvPr/>
                </p:nvSpPr>
                <p:spPr bwMode="auto">
                  <a:xfrm>
                    <a:off x="3674" y="1434"/>
                    <a:ext cx="0" cy="1996"/>
                  </a:xfrm>
                  <a:prstGeom prst="line">
                    <a:avLst/>
                  </a:prstGeom>
                  <a:noFill/>
                  <a:ln w="3175">
                    <a:solidFill>
                      <a:schemeClr val="tx1"/>
                    </a:solidFill>
                    <a:prstDash val="dashDot"/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24666" name="Line 90"/>
                  <p:cNvSpPr>
                    <a:spLocks noChangeShapeType="1"/>
                  </p:cNvSpPr>
                  <p:nvPr/>
                </p:nvSpPr>
                <p:spPr bwMode="auto">
                  <a:xfrm flipV="1">
                    <a:off x="3674" y="1525"/>
                    <a:ext cx="0" cy="408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 type="triangle" w="med" len="med"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</p:grpSp>
          </p:grpSp>
          <p:sp>
            <p:nvSpPr>
              <p:cNvPr id="24671" name="Line 95"/>
              <p:cNvSpPr>
                <a:spLocks noChangeShapeType="1"/>
              </p:cNvSpPr>
              <p:nvPr/>
            </p:nvSpPr>
            <p:spPr bwMode="auto">
              <a:xfrm>
                <a:off x="2132" y="3339"/>
                <a:ext cx="793" cy="0"/>
              </a:xfrm>
              <a:prstGeom prst="line">
                <a:avLst/>
              </a:prstGeom>
              <a:noFill/>
              <a:ln w="3175">
                <a:solidFill>
                  <a:schemeClr val="tx1"/>
                </a:solidFill>
                <a:round/>
                <a:headEnd type="arrow" w="med" len="med"/>
                <a:tailEnd type="arrow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/>
              <a:lstStyle/>
              <a:p>
                <a:endParaRPr lang="en-AU"/>
              </a:p>
            </p:txBody>
          </p:sp>
          <p:sp>
            <p:nvSpPr>
              <p:cNvPr id="24672" name="Line 96"/>
              <p:cNvSpPr>
                <a:spLocks noChangeShapeType="1"/>
              </p:cNvSpPr>
              <p:nvPr/>
            </p:nvSpPr>
            <p:spPr bwMode="auto">
              <a:xfrm>
                <a:off x="2926" y="3339"/>
                <a:ext cx="748" cy="0"/>
              </a:xfrm>
              <a:prstGeom prst="line">
                <a:avLst/>
              </a:prstGeom>
              <a:noFill/>
              <a:ln w="3175">
                <a:solidFill>
                  <a:schemeClr val="tx1"/>
                </a:solidFill>
                <a:round/>
                <a:headEnd type="arrow" w="med" len="med"/>
                <a:tailEnd type="arrow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/>
              <a:lstStyle/>
              <a:p>
                <a:endParaRPr lang="en-AU"/>
              </a:p>
            </p:txBody>
          </p:sp>
          <p:sp>
            <p:nvSpPr>
              <p:cNvPr id="24673" name="Text Box 97"/>
              <p:cNvSpPr txBox="1">
                <a:spLocks noChangeArrowheads="1"/>
              </p:cNvSpPr>
              <p:nvPr/>
            </p:nvSpPr>
            <p:spPr bwMode="auto">
              <a:xfrm>
                <a:off x="1928" y="1185"/>
                <a:ext cx="362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/>
                <a:r>
                  <a:rPr lang="en-GB" sz="1800"/>
                  <a:t>F</a:t>
                </a:r>
                <a:r>
                  <a:rPr lang="en-GB" sz="1800" baseline="-25000"/>
                  <a:t>1</a:t>
                </a:r>
                <a:endParaRPr lang="en-US" sz="1800" baseline="-25000"/>
              </a:p>
            </p:txBody>
          </p:sp>
          <p:sp>
            <p:nvSpPr>
              <p:cNvPr id="24674" name="Text Box 98"/>
              <p:cNvSpPr txBox="1">
                <a:spLocks noChangeArrowheads="1"/>
              </p:cNvSpPr>
              <p:nvPr/>
            </p:nvSpPr>
            <p:spPr bwMode="auto">
              <a:xfrm>
                <a:off x="2880" y="1888"/>
                <a:ext cx="362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/>
                <a:r>
                  <a:rPr lang="en-GB" sz="1800"/>
                  <a:t>F</a:t>
                </a:r>
                <a:r>
                  <a:rPr lang="en-GB" sz="1800" baseline="-25000"/>
                  <a:t>2</a:t>
                </a:r>
                <a:endParaRPr lang="en-US" sz="1800" baseline="-25000"/>
              </a:p>
            </p:txBody>
          </p:sp>
          <p:sp>
            <p:nvSpPr>
              <p:cNvPr id="24675" name="Text Box 99"/>
              <p:cNvSpPr txBox="1">
                <a:spLocks noChangeArrowheads="1"/>
              </p:cNvSpPr>
              <p:nvPr/>
            </p:nvSpPr>
            <p:spPr bwMode="auto">
              <a:xfrm>
                <a:off x="3674" y="1412"/>
                <a:ext cx="362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/>
                <a:r>
                  <a:rPr lang="en-GB" sz="1800"/>
                  <a:t>F</a:t>
                </a:r>
                <a:r>
                  <a:rPr lang="en-GB" sz="1800" baseline="-25000"/>
                  <a:t>3</a:t>
                </a:r>
                <a:endParaRPr lang="en-US" sz="1800" baseline="-25000"/>
              </a:p>
            </p:txBody>
          </p:sp>
          <p:sp>
            <p:nvSpPr>
              <p:cNvPr id="24676" name="Text Box 100"/>
              <p:cNvSpPr txBox="1">
                <a:spLocks noChangeArrowheads="1"/>
              </p:cNvSpPr>
              <p:nvPr/>
            </p:nvSpPr>
            <p:spPr bwMode="auto">
              <a:xfrm>
                <a:off x="2404" y="3135"/>
                <a:ext cx="272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/>
                <a:r>
                  <a:rPr lang="en-GB" sz="1800"/>
                  <a:t>x</a:t>
                </a:r>
                <a:endParaRPr lang="en-US" sz="1800" baseline="-25000"/>
              </a:p>
            </p:txBody>
          </p:sp>
          <p:sp>
            <p:nvSpPr>
              <p:cNvPr id="24677" name="Text Box 101"/>
              <p:cNvSpPr txBox="1">
                <a:spLocks noChangeArrowheads="1"/>
              </p:cNvSpPr>
              <p:nvPr/>
            </p:nvSpPr>
            <p:spPr bwMode="auto">
              <a:xfrm>
                <a:off x="3175" y="3135"/>
                <a:ext cx="272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/>
                <a:r>
                  <a:rPr lang="en-GB" sz="1800"/>
                  <a:t>x</a:t>
                </a:r>
                <a:endParaRPr lang="en-US" sz="1800" baseline="-25000"/>
              </a:p>
            </p:txBody>
          </p:sp>
          <p:sp>
            <p:nvSpPr>
              <p:cNvPr id="24679" name="Text Box 103"/>
              <p:cNvSpPr txBox="1">
                <a:spLocks noChangeArrowheads="1"/>
              </p:cNvSpPr>
              <p:nvPr/>
            </p:nvSpPr>
            <p:spPr bwMode="auto">
              <a:xfrm>
                <a:off x="1723" y="3475"/>
                <a:ext cx="793" cy="49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/>
                <a:r>
                  <a:rPr lang="en-GB" sz="1800"/>
                  <a:t>Reference</a:t>
                </a:r>
              </a:p>
              <a:p>
                <a:pPr algn="l"/>
                <a:r>
                  <a:rPr lang="en-GB" sz="1800"/>
                  <a:t> Plane</a:t>
                </a:r>
                <a:endParaRPr lang="en-US" sz="1800"/>
              </a:p>
            </p:txBody>
          </p:sp>
        </p:grpSp>
        <p:sp>
          <p:nvSpPr>
            <p:cNvPr id="24688" name="Line 112"/>
            <p:cNvSpPr>
              <a:spLocks noChangeShapeType="1"/>
            </p:cNvSpPr>
            <p:nvPr/>
          </p:nvSpPr>
          <p:spPr bwMode="auto">
            <a:xfrm>
              <a:off x="1837" y="3113"/>
              <a:ext cx="295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AU"/>
            </a:p>
          </p:txBody>
        </p:sp>
      </p:grpSp>
      <p:pic>
        <p:nvPicPr>
          <p:cNvPr id="2" name="BAE614 Machine Design Audio (7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6991353" y="5818188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3093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F712BD-ECDC-43CF-8B4F-4E3CFFBAFF83}" type="slidenum">
              <a:rPr lang="en-US"/>
              <a:pPr/>
              <a:t>8</a:t>
            </a:fld>
            <a:endParaRPr lang="en-US"/>
          </a:p>
        </p:txBody>
      </p:sp>
      <p:sp>
        <p:nvSpPr>
          <p:cNvPr id="2560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Continued</a:t>
            </a:r>
            <a:endParaRPr lang="en-US"/>
          </a:p>
        </p:txBody>
      </p:sp>
      <p:graphicFrame>
        <p:nvGraphicFramePr>
          <p:cNvPr id="25653" name="Object 53"/>
          <p:cNvGraphicFramePr>
            <a:graphicFrameLocks noGrp="1" noChangeAspect="1"/>
          </p:cNvGraphicFramePr>
          <p:nvPr>
            <p:ph sz="half" idx="1"/>
          </p:nvPr>
        </p:nvGraphicFramePr>
        <p:xfrm>
          <a:off x="1403350" y="5373688"/>
          <a:ext cx="1547813" cy="7524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5669" name="Equation" r:id="rId5" imgW="888840" imgH="431640" progId="Equation.3">
                  <p:embed/>
                </p:oleObj>
              </mc:Choice>
              <mc:Fallback>
                <p:oleObj name="Equation" r:id="rId5" imgW="888840" imgH="431640" progId="Equation.3">
                  <p:embed/>
                  <p:pic>
                    <p:nvPicPr>
                      <p:cNvPr id="0" name="Object 5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03350" y="5373688"/>
                        <a:ext cx="1547813" cy="7524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5630" name="Rectangle 30"/>
          <p:cNvSpPr>
            <a:spLocks noChangeArrowheads="1"/>
          </p:cNvSpPr>
          <p:nvPr/>
        </p:nvSpPr>
        <p:spPr bwMode="auto">
          <a:xfrm>
            <a:off x="0" y="3176588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en-AU"/>
          </a:p>
        </p:txBody>
      </p:sp>
      <p:graphicFrame>
        <p:nvGraphicFramePr>
          <p:cNvPr id="25629" name="Object 29"/>
          <p:cNvGraphicFramePr>
            <a:graphicFrameLocks noChangeAspect="1"/>
          </p:cNvGraphicFramePr>
          <p:nvPr/>
        </p:nvGraphicFramePr>
        <p:xfrm>
          <a:off x="719138" y="1952625"/>
          <a:ext cx="7489825" cy="809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5670" name="Equation" r:id="rId7" imgW="5346700" imgH="508000" progId="Equation.3">
                  <p:embed/>
                </p:oleObj>
              </mc:Choice>
              <mc:Fallback>
                <p:oleObj name="Equation" r:id="rId7" imgW="5346700" imgH="508000" progId="Equation.3">
                  <p:embed/>
                  <p:pic>
                    <p:nvPicPr>
                      <p:cNvPr id="0" name="Object 2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19138" y="1952625"/>
                        <a:ext cx="7489825" cy="8096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5632" name="Text Box 32"/>
          <p:cNvSpPr txBox="1">
            <a:spLocks noChangeArrowheads="1"/>
          </p:cNvSpPr>
          <p:nvPr/>
        </p:nvSpPr>
        <p:spPr bwMode="auto">
          <a:xfrm>
            <a:off x="719138" y="1484313"/>
            <a:ext cx="3313112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>
              <a:buFontTx/>
              <a:buChar char="•"/>
            </a:pPr>
            <a:r>
              <a:rPr lang="en-GB" sz="1800"/>
              <a:t>The resultant inertia force,</a:t>
            </a:r>
            <a:endParaRPr lang="en-US" sz="1800"/>
          </a:p>
        </p:txBody>
      </p:sp>
      <p:sp>
        <p:nvSpPr>
          <p:cNvPr id="25637" name="Text Box 37"/>
          <p:cNvSpPr txBox="1">
            <a:spLocks noChangeArrowheads="1"/>
          </p:cNvSpPr>
          <p:nvPr/>
        </p:nvSpPr>
        <p:spPr bwMode="auto">
          <a:xfrm flipH="1">
            <a:off x="2159000" y="2960688"/>
            <a:ext cx="1870075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>
              <a:spcBef>
                <a:spcPct val="0"/>
              </a:spcBef>
            </a:pPr>
            <a:r>
              <a:rPr lang="en-GB" sz="1800"/>
              <a:t>(Primary Force)</a:t>
            </a:r>
            <a:endParaRPr lang="en-US" sz="1800"/>
          </a:p>
        </p:txBody>
      </p:sp>
      <p:sp>
        <p:nvSpPr>
          <p:cNvPr id="25638" name="Text Box 38"/>
          <p:cNvSpPr txBox="1">
            <a:spLocks noChangeArrowheads="1"/>
          </p:cNvSpPr>
          <p:nvPr/>
        </p:nvSpPr>
        <p:spPr bwMode="auto">
          <a:xfrm>
            <a:off x="4824413" y="2924175"/>
            <a:ext cx="226695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/>
            <a:r>
              <a:rPr lang="en-GB" sz="1800"/>
              <a:t>(Secondary Force)</a:t>
            </a:r>
            <a:endParaRPr lang="en-US" sz="1800"/>
          </a:p>
        </p:txBody>
      </p:sp>
      <p:sp>
        <p:nvSpPr>
          <p:cNvPr id="25647" name="Text Box 47"/>
          <p:cNvSpPr txBox="1">
            <a:spLocks noChangeArrowheads="1"/>
          </p:cNvSpPr>
          <p:nvPr/>
        </p:nvSpPr>
        <p:spPr bwMode="auto">
          <a:xfrm>
            <a:off x="827088" y="3429000"/>
            <a:ext cx="2987675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>
              <a:buFontTx/>
              <a:buChar char="•"/>
            </a:pPr>
            <a:r>
              <a:rPr lang="en-GB" sz="1800"/>
              <a:t>For Primary force Balance,</a:t>
            </a:r>
            <a:endParaRPr lang="en-US" sz="1800"/>
          </a:p>
        </p:txBody>
      </p:sp>
      <p:sp>
        <p:nvSpPr>
          <p:cNvPr id="25649" name="Rectangle 49"/>
          <p:cNvSpPr>
            <a:spLocks noChangeArrowheads="1"/>
          </p:cNvSpPr>
          <p:nvPr/>
        </p:nvSpPr>
        <p:spPr bwMode="auto">
          <a:xfrm>
            <a:off x="0" y="2986088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en-AU"/>
          </a:p>
        </p:txBody>
      </p:sp>
      <p:graphicFrame>
        <p:nvGraphicFramePr>
          <p:cNvPr id="25648" name="Object 48"/>
          <p:cNvGraphicFramePr>
            <a:graphicFrameLocks noChangeAspect="1"/>
          </p:cNvGraphicFramePr>
          <p:nvPr/>
        </p:nvGraphicFramePr>
        <p:xfrm>
          <a:off x="1439863" y="3897313"/>
          <a:ext cx="1403350" cy="7461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5671" name="Equation" r:id="rId9" imgW="812520" imgH="431640" progId="Equation.3">
                  <p:embed/>
                </p:oleObj>
              </mc:Choice>
              <mc:Fallback>
                <p:oleObj name="Equation" r:id="rId9" imgW="812520" imgH="431640" progId="Equation.3">
                  <p:embed/>
                  <p:pic>
                    <p:nvPicPr>
                      <p:cNvPr id="0" name="Object 4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39863" y="3897313"/>
                        <a:ext cx="1403350" cy="7461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5651" name="Rectangle 51"/>
          <p:cNvSpPr>
            <a:spLocks noChangeArrowheads="1"/>
          </p:cNvSpPr>
          <p:nvPr/>
        </p:nvSpPr>
        <p:spPr bwMode="auto">
          <a:xfrm>
            <a:off x="0" y="2986088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en-AU"/>
          </a:p>
        </p:txBody>
      </p:sp>
      <p:graphicFrame>
        <p:nvGraphicFramePr>
          <p:cNvPr id="25650" name="Object 50"/>
          <p:cNvGraphicFramePr>
            <a:graphicFrameLocks noChangeAspect="1"/>
          </p:cNvGraphicFramePr>
          <p:nvPr/>
        </p:nvGraphicFramePr>
        <p:xfrm>
          <a:off x="4787900" y="3897313"/>
          <a:ext cx="1374775" cy="7794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5672" name="Equation" r:id="rId11" imgW="761760" imgH="431640" progId="Equation.3">
                  <p:embed/>
                </p:oleObj>
              </mc:Choice>
              <mc:Fallback>
                <p:oleObj name="Equation" r:id="rId11" imgW="761760" imgH="431640" progId="Equation.3">
                  <p:embed/>
                  <p:pic>
                    <p:nvPicPr>
                      <p:cNvPr id="0" name="Object 5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787900" y="3897313"/>
                        <a:ext cx="1374775" cy="77946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5652" name="Text Box 52"/>
          <p:cNvSpPr txBox="1">
            <a:spLocks noChangeArrowheads="1"/>
          </p:cNvSpPr>
          <p:nvPr/>
        </p:nvSpPr>
        <p:spPr bwMode="auto">
          <a:xfrm>
            <a:off x="3419475" y="4149725"/>
            <a:ext cx="75565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/>
            <a:r>
              <a:rPr lang="en-GB" sz="1800"/>
              <a:t>and</a:t>
            </a:r>
            <a:endParaRPr lang="en-US" sz="1800"/>
          </a:p>
        </p:txBody>
      </p:sp>
      <p:graphicFrame>
        <p:nvGraphicFramePr>
          <p:cNvPr id="25655" name="Object 55"/>
          <p:cNvGraphicFramePr>
            <a:graphicFrameLocks noGrp="1" noChangeAspect="1"/>
          </p:cNvGraphicFramePr>
          <p:nvPr>
            <p:ph sz="half" idx="2"/>
          </p:nvPr>
        </p:nvGraphicFramePr>
        <p:xfrm>
          <a:off x="4824413" y="5289550"/>
          <a:ext cx="1512887" cy="7667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5673" name="Equation" r:id="rId13" imgW="850680" imgH="431640" progId="Equation.3">
                  <p:embed/>
                </p:oleObj>
              </mc:Choice>
              <mc:Fallback>
                <p:oleObj name="Equation" r:id="rId13" imgW="850680" imgH="431640" progId="Equation.3">
                  <p:embed/>
                  <p:pic>
                    <p:nvPicPr>
                      <p:cNvPr id="0" name="Object 5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824413" y="5289550"/>
                        <a:ext cx="1512887" cy="7667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5657" name="Text Box 57"/>
          <p:cNvSpPr txBox="1">
            <a:spLocks noChangeArrowheads="1"/>
          </p:cNvSpPr>
          <p:nvPr/>
        </p:nvSpPr>
        <p:spPr bwMode="auto">
          <a:xfrm>
            <a:off x="684213" y="4905375"/>
            <a:ext cx="338455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>
              <a:buFontTx/>
              <a:buChar char="•"/>
            </a:pPr>
            <a:r>
              <a:rPr lang="en-GB" sz="1800"/>
              <a:t>For Secondary force Balance,</a:t>
            </a:r>
            <a:endParaRPr lang="en-US" sz="1800"/>
          </a:p>
        </p:txBody>
      </p:sp>
      <p:sp>
        <p:nvSpPr>
          <p:cNvPr id="25658" name="Text Box 58"/>
          <p:cNvSpPr txBox="1">
            <a:spLocks noChangeArrowheads="1"/>
          </p:cNvSpPr>
          <p:nvPr/>
        </p:nvSpPr>
        <p:spPr bwMode="auto">
          <a:xfrm>
            <a:off x="3419475" y="5516563"/>
            <a:ext cx="75565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/>
            <a:r>
              <a:rPr lang="en-GB" sz="1800"/>
              <a:t>and</a:t>
            </a:r>
            <a:endParaRPr lang="en-US" sz="1800"/>
          </a:p>
        </p:txBody>
      </p:sp>
      <p:pic>
        <p:nvPicPr>
          <p:cNvPr id="2" name="BAE614 Machine Design Audio (8).mp3">
            <a:hlinkClick r:id="" action="ppaction://media"/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15"/>
          <a:stretch>
            <a:fillRect/>
          </a:stretch>
        </p:blipFill>
        <p:spPr>
          <a:xfrm>
            <a:off x="7091363" y="5211763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5242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CC8B7F-8B5D-42E4-A487-1EBA307743C1}" type="slidenum">
              <a:rPr lang="en-US"/>
              <a:pPr/>
              <a:t>9</a:t>
            </a:fld>
            <a:endParaRPr lang="en-US"/>
          </a:p>
        </p:txBody>
      </p:sp>
      <p:sp>
        <p:nvSpPr>
          <p:cNvPr id="337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Continued</a:t>
            </a:r>
            <a:endParaRPr lang="en-US"/>
          </a:p>
        </p:txBody>
      </p:sp>
      <p:sp>
        <p:nvSpPr>
          <p:cNvPr id="33796" name="Text Box 4"/>
          <p:cNvSpPr txBox="1">
            <a:spLocks noGrp="1" noChangeArrowheads="1"/>
          </p:cNvSpPr>
          <p:nvPr>
            <p:ph type="body" sz="half" idx="1"/>
          </p:nvPr>
        </p:nvSpPr>
        <p:spPr>
          <a:xfrm>
            <a:off x="863600" y="1304925"/>
            <a:ext cx="3894138" cy="539750"/>
          </a:xfrm>
          <a:noFill/>
          <a:ln/>
        </p:spPr>
        <p:txBody>
          <a:bodyPr/>
          <a:lstStyle/>
          <a:p>
            <a:pPr>
              <a:spcBef>
                <a:spcPct val="50000"/>
              </a:spcBef>
            </a:pPr>
            <a:r>
              <a:rPr lang="en-GB" sz="2400"/>
              <a:t>The resultant moment,</a:t>
            </a:r>
            <a:endParaRPr lang="en-US" sz="2400"/>
          </a:p>
        </p:txBody>
      </p:sp>
      <p:graphicFrame>
        <p:nvGraphicFramePr>
          <p:cNvPr id="33797" name="Object 5"/>
          <p:cNvGraphicFramePr>
            <a:graphicFrameLocks noGrp="1" noChangeAspect="1"/>
          </p:cNvGraphicFramePr>
          <p:nvPr>
            <p:ph sz="quarter" idx="2"/>
          </p:nvPr>
        </p:nvGraphicFramePr>
        <p:xfrm>
          <a:off x="468313" y="1844675"/>
          <a:ext cx="8424862" cy="6953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823" name="Equation" r:id="rId5" imgW="5537160" imgH="457200" progId="Equation.3">
                  <p:embed/>
                </p:oleObj>
              </mc:Choice>
              <mc:Fallback>
                <p:oleObj name="Equation" r:id="rId5" imgW="5537160" imgH="457200" progId="Equation.3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68313" y="1844675"/>
                        <a:ext cx="8424862" cy="6953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3799" name="Text Box 7"/>
          <p:cNvSpPr txBox="1">
            <a:spLocks noChangeArrowheads="1"/>
          </p:cNvSpPr>
          <p:nvPr/>
        </p:nvSpPr>
        <p:spPr bwMode="auto">
          <a:xfrm flipH="1">
            <a:off x="2160588" y="2636838"/>
            <a:ext cx="2052637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>
              <a:spcBef>
                <a:spcPct val="0"/>
              </a:spcBef>
            </a:pPr>
            <a:r>
              <a:rPr lang="en-GB" sz="1800"/>
              <a:t>(Primary Moment)</a:t>
            </a:r>
            <a:endParaRPr lang="en-US" sz="1800"/>
          </a:p>
        </p:txBody>
      </p:sp>
      <p:sp>
        <p:nvSpPr>
          <p:cNvPr id="33800" name="Text Box 8"/>
          <p:cNvSpPr txBox="1">
            <a:spLocks noChangeArrowheads="1"/>
          </p:cNvSpPr>
          <p:nvPr/>
        </p:nvSpPr>
        <p:spPr bwMode="auto">
          <a:xfrm>
            <a:off x="5040313" y="2636838"/>
            <a:ext cx="2484437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/>
            <a:r>
              <a:rPr lang="en-GB" sz="1800"/>
              <a:t>(Secondary Moment)</a:t>
            </a:r>
            <a:endParaRPr lang="en-US" sz="1800"/>
          </a:p>
        </p:txBody>
      </p:sp>
      <p:sp>
        <p:nvSpPr>
          <p:cNvPr id="33801" name="Text Box 9"/>
          <p:cNvSpPr txBox="1">
            <a:spLocks noChangeArrowheads="1"/>
          </p:cNvSpPr>
          <p:nvPr/>
        </p:nvSpPr>
        <p:spPr bwMode="auto">
          <a:xfrm>
            <a:off x="611188" y="3068638"/>
            <a:ext cx="3421062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>
              <a:buFontTx/>
              <a:buChar char="•"/>
            </a:pPr>
            <a:r>
              <a:rPr lang="en-GB" sz="1800"/>
              <a:t>For Primary Moment Balance,</a:t>
            </a:r>
            <a:endParaRPr lang="en-US" sz="1800"/>
          </a:p>
        </p:txBody>
      </p:sp>
      <p:sp>
        <p:nvSpPr>
          <p:cNvPr id="33802" name="Text Box 10"/>
          <p:cNvSpPr txBox="1">
            <a:spLocks noChangeArrowheads="1"/>
          </p:cNvSpPr>
          <p:nvPr/>
        </p:nvSpPr>
        <p:spPr bwMode="auto">
          <a:xfrm>
            <a:off x="576263" y="4508500"/>
            <a:ext cx="3960812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>
              <a:buFontTx/>
              <a:buChar char="•"/>
            </a:pPr>
            <a:r>
              <a:rPr lang="en-GB" sz="1800"/>
              <a:t>For Secondary Moment Balance,</a:t>
            </a:r>
            <a:endParaRPr lang="en-US" sz="1800"/>
          </a:p>
        </p:txBody>
      </p:sp>
      <p:graphicFrame>
        <p:nvGraphicFramePr>
          <p:cNvPr id="33805" name="Object 13"/>
          <p:cNvGraphicFramePr>
            <a:graphicFrameLocks noChangeAspect="1"/>
          </p:cNvGraphicFramePr>
          <p:nvPr/>
        </p:nvGraphicFramePr>
        <p:xfrm>
          <a:off x="4651375" y="3465513"/>
          <a:ext cx="1533525" cy="7461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824" name="Equation" r:id="rId7" imgW="888840" imgH="431640" progId="Equation.3">
                  <p:embed/>
                </p:oleObj>
              </mc:Choice>
              <mc:Fallback>
                <p:oleObj name="Equation" r:id="rId7" imgW="888840" imgH="431640" progId="Equation.3">
                  <p:embed/>
                  <p:pic>
                    <p:nvPicPr>
                      <p:cNvPr id="0" name="Object 1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651375" y="3465513"/>
                        <a:ext cx="1533525" cy="7461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3806" name="Object 14"/>
          <p:cNvGraphicFramePr>
            <a:graphicFrameLocks noChangeAspect="1"/>
          </p:cNvGraphicFramePr>
          <p:nvPr/>
        </p:nvGraphicFramePr>
        <p:xfrm>
          <a:off x="1025525" y="5084763"/>
          <a:ext cx="1709738" cy="7461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825" name="Equation" r:id="rId9" imgW="990360" imgH="431640" progId="Equation.3">
                  <p:embed/>
                </p:oleObj>
              </mc:Choice>
              <mc:Fallback>
                <p:oleObj name="Equation" r:id="rId9" imgW="990360" imgH="431640" progId="Equation.3">
                  <p:embed/>
                  <p:pic>
                    <p:nvPicPr>
                      <p:cNvPr id="0" name="Object 1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25525" y="5084763"/>
                        <a:ext cx="1709738" cy="7461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3807" name="Object 15"/>
          <p:cNvGraphicFramePr>
            <a:graphicFrameLocks noChangeAspect="1"/>
          </p:cNvGraphicFramePr>
          <p:nvPr/>
        </p:nvGraphicFramePr>
        <p:xfrm>
          <a:off x="4633913" y="5084763"/>
          <a:ext cx="1666875" cy="7461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826" name="Equation" r:id="rId11" imgW="965160" imgH="431640" progId="Equation.3">
                  <p:embed/>
                </p:oleObj>
              </mc:Choice>
              <mc:Fallback>
                <p:oleObj name="Equation" r:id="rId11" imgW="965160" imgH="431640" progId="Equation.3">
                  <p:embed/>
                  <p:pic>
                    <p:nvPicPr>
                      <p:cNvPr id="0" name="Object 1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633913" y="5084763"/>
                        <a:ext cx="1666875" cy="7461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3808" name="Object 16"/>
          <p:cNvGraphicFramePr>
            <a:graphicFrameLocks noChangeAspect="1"/>
          </p:cNvGraphicFramePr>
          <p:nvPr/>
        </p:nvGraphicFramePr>
        <p:xfrm>
          <a:off x="1074738" y="3500438"/>
          <a:ext cx="1557337" cy="7461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827" name="Equation" r:id="rId13" imgW="901440" imgH="431640" progId="Equation.3">
                  <p:embed/>
                </p:oleObj>
              </mc:Choice>
              <mc:Fallback>
                <p:oleObj name="Equation" r:id="rId13" imgW="901440" imgH="431640" progId="Equation.3">
                  <p:embed/>
                  <p:pic>
                    <p:nvPicPr>
                      <p:cNvPr id="0" name="Object 1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74738" y="3500438"/>
                        <a:ext cx="1557337" cy="7461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3811" name="Text Box 19"/>
          <p:cNvSpPr txBox="1">
            <a:spLocks noChangeArrowheads="1"/>
          </p:cNvSpPr>
          <p:nvPr/>
        </p:nvSpPr>
        <p:spPr bwMode="auto">
          <a:xfrm>
            <a:off x="3563938" y="3644900"/>
            <a:ext cx="720725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/>
            <a:r>
              <a:rPr lang="en-GB" sz="1800"/>
              <a:t>and</a:t>
            </a:r>
            <a:endParaRPr lang="en-US" sz="1800"/>
          </a:p>
        </p:txBody>
      </p:sp>
      <p:sp>
        <p:nvSpPr>
          <p:cNvPr id="33812" name="Text Box 20"/>
          <p:cNvSpPr txBox="1">
            <a:spLocks noChangeArrowheads="1"/>
          </p:cNvSpPr>
          <p:nvPr/>
        </p:nvSpPr>
        <p:spPr bwMode="auto">
          <a:xfrm>
            <a:off x="3346450" y="5265738"/>
            <a:ext cx="720725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/>
            <a:r>
              <a:rPr lang="en-GB" sz="1800"/>
              <a:t>and</a:t>
            </a:r>
            <a:endParaRPr lang="en-US" sz="1800"/>
          </a:p>
        </p:txBody>
      </p:sp>
      <p:pic>
        <p:nvPicPr>
          <p:cNvPr id="2" name="BAE614 Machine Design Audio (9).mp3">
            <a:hlinkClick r:id="" action="ppaction://media"/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15"/>
          <a:stretch>
            <a:fillRect/>
          </a:stretch>
        </p:blipFill>
        <p:spPr>
          <a:xfrm>
            <a:off x="7219950" y="4839494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6197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254227-9F8E-4177-90E3-79C23A9B9AD4}" type="slidenum">
              <a:rPr lang="en-US"/>
              <a:pPr/>
              <a:t>10</a:t>
            </a:fld>
            <a:endParaRPr lang="en-US"/>
          </a:p>
        </p:txBody>
      </p:sp>
      <p:sp>
        <p:nvSpPr>
          <p:cNvPr id="368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Example (1)</a:t>
            </a:r>
            <a:endParaRPr lang="en-US"/>
          </a:p>
        </p:txBody>
      </p:sp>
      <p:sp>
        <p:nvSpPr>
          <p:cNvPr id="36867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600200"/>
            <a:ext cx="7570788" cy="4525963"/>
          </a:xfrm>
        </p:spPr>
        <p:txBody>
          <a:bodyPr/>
          <a:lstStyle/>
          <a:p>
            <a:r>
              <a:rPr lang="en-GB" sz="2800"/>
              <a:t>2 stroke, 2 cylinder, In-line Engine</a:t>
            </a:r>
          </a:p>
          <a:p>
            <a:endParaRPr lang="en-GB" sz="2800"/>
          </a:p>
          <a:p>
            <a:pPr lvl="1"/>
            <a:r>
              <a:rPr lang="en-GB" sz="2400"/>
              <a:t>Firing interval =</a:t>
            </a:r>
            <a:endParaRPr lang="en-US" sz="2400"/>
          </a:p>
        </p:txBody>
      </p:sp>
      <p:graphicFrame>
        <p:nvGraphicFramePr>
          <p:cNvPr id="36868" name="Object 4"/>
          <p:cNvGraphicFramePr>
            <a:graphicFrameLocks noGrp="1" noChangeAspect="1"/>
          </p:cNvGraphicFramePr>
          <p:nvPr>
            <p:ph sz="quarter" idx="2"/>
          </p:nvPr>
        </p:nvGraphicFramePr>
        <p:xfrm>
          <a:off x="3495675" y="2492375"/>
          <a:ext cx="1292225" cy="7286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6909" name="Equation" r:id="rId5" imgW="698400" imgH="393480" progId="Equation.3">
                  <p:embed/>
                </p:oleObj>
              </mc:Choice>
              <mc:Fallback>
                <p:oleObj name="Equation" r:id="rId5" imgW="698400" imgH="393480" progId="Equation.3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495675" y="2492375"/>
                        <a:ext cx="1292225" cy="7286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6889" name="Text Box 25"/>
          <p:cNvSpPr txBox="1">
            <a:spLocks noChangeArrowheads="1"/>
          </p:cNvSpPr>
          <p:nvPr/>
        </p:nvSpPr>
        <p:spPr bwMode="auto">
          <a:xfrm>
            <a:off x="3311525" y="4606925"/>
            <a:ext cx="252413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/>
            <a:endParaRPr lang="en-US" sz="1800"/>
          </a:p>
        </p:txBody>
      </p:sp>
      <p:grpSp>
        <p:nvGrpSpPr>
          <p:cNvPr id="36902" name="Group 38"/>
          <p:cNvGrpSpPr>
            <a:grpSpLocks/>
          </p:cNvGrpSpPr>
          <p:nvPr/>
        </p:nvGrpSpPr>
        <p:grpSpPr bwMode="auto">
          <a:xfrm>
            <a:off x="1439863" y="3213100"/>
            <a:ext cx="4211637" cy="2159000"/>
            <a:chOff x="703" y="1593"/>
            <a:chExt cx="2653" cy="1360"/>
          </a:xfrm>
        </p:grpSpPr>
        <p:grpSp>
          <p:nvGrpSpPr>
            <p:cNvPr id="36900" name="Group 36"/>
            <p:cNvGrpSpPr>
              <a:grpSpLocks/>
            </p:cNvGrpSpPr>
            <p:nvPr/>
          </p:nvGrpSpPr>
          <p:grpSpPr bwMode="auto">
            <a:xfrm>
              <a:off x="703" y="1774"/>
              <a:ext cx="2653" cy="1179"/>
              <a:chOff x="431" y="1911"/>
              <a:chExt cx="2653" cy="1179"/>
            </a:xfrm>
          </p:grpSpPr>
          <p:sp>
            <p:nvSpPr>
              <p:cNvPr id="36873" name="Line 9"/>
              <p:cNvSpPr>
                <a:spLocks noChangeShapeType="1"/>
              </p:cNvSpPr>
              <p:nvPr/>
            </p:nvSpPr>
            <p:spPr bwMode="auto">
              <a:xfrm flipV="1">
                <a:off x="680" y="2205"/>
                <a:ext cx="499" cy="681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/>
              <a:lstStyle/>
              <a:p>
                <a:endParaRPr lang="en-AU"/>
              </a:p>
            </p:txBody>
          </p:sp>
          <p:sp>
            <p:nvSpPr>
              <p:cNvPr id="36885" name="Arc 21"/>
              <p:cNvSpPr>
                <a:spLocks/>
              </p:cNvSpPr>
              <p:nvPr/>
            </p:nvSpPr>
            <p:spPr bwMode="auto">
              <a:xfrm rot="11230635" flipV="1">
                <a:off x="725" y="1933"/>
                <a:ext cx="402" cy="272"/>
              </a:xfrm>
              <a:custGeom>
                <a:avLst/>
                <a:gdLst>
                  <a:gd name="G0" fmla="+- 13828 0 0"/>
                  <a:gd name="G1" fmla="+- 21600 0 0"/>
                  <a:gd name="G2" fmla="+- 21600 0 0"/>
                  <a:gd name="T0" fmla="*/ 0 w 31906"/>
                  <a:gd name="T1" fmla="*/ 5006 h 21600"/>
                  <a:gd name="T2" fmla="*/ 31906 w 31906"/>
                  <a:gd name="T3" fmla="*/ 9779 h 21600"/>
                  <a:gd name="T4" fmla="*/ 13828 w 31906"/>
                  <a:gd name="T5" fmla="*/ 21600 h 216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</a:cxnLst>
                <a:rect l="0" t="0" r="r" b="b"/>
                <a:pathLst>
                  <a:path w="31906" h="21600" fill="none" extrusionOk="0">
                    <a:moveTo>
                      <a:pt x="0" y="5006"/>
                    </a:moveTo>
                    <a:cubicBezTo>
                      <a:pt x="3882" y="1771"/>
                      <a:pt x="8775" y="-1"/>
                      <a:pt x="13828" y="0"/>
                    </a:cubicBezTo>
                    <a:cubicBezTo>
                      <a:pt x="21118" y="0"/>
                      <a:pt x="27916" y="3677"/>
                      <a:pt x="31906" y="9778"/>
                    </a:cubicBezTo>
                  </a:path>
                  <a:path w="31906" h="21600" stroke="0" extrusionOk="0">
                    <a:moveTo>
                      <a:pt x="0" y="5006"/>
                    </a:moveTo>
                    <a:cubicBezTo>
                      <a:pt x="3882" y="1771"/>
                      <a:pt x="8775" y="-1"/>
                      <a:pt x="13828" y="0"/>
                    </a:cubicBezTo>
                    <a:cubicBezTo>
                      <a:pt x="21118" y="0"/>
                      <a:pt x="27916" y="3677"/>
                      <a:pt x="31906" y="9778"/>
                    </a:cubicBezTo>
                    <a:lnTo>
                      <a:pt x="13828" y="21600"/>
                    </a:lnTo>
                    <a:close/>
                  </a:path>
                </a:pathLst>
              </a:custGeom>
              <a:noFill/>
              <a:ln w="9525">
                <a:solidFill>
                  <a:schemeClr val="tx1"/>
                </a:solidFill>
                <a:round/>
                <a:headEnd type="triangle" w="med" len="med"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  <p:sp>
            <p:nvSpPr>
              <p:cNvPr id="36886" name="Text Box 22"/>
              <p:cNvSpPr txBox="1">
                <a:spLocks noChangeArrowheads="1"/>
              </p:cNvSpPr>
              <p:nvPr/>
            </p:nvSpPr>
            <p:spPr bwMode="auto">
              <a:xfrm>
                <a:off x="884" y="2228"/>
                <a:ext cx="250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/>
                <a:r>
                  <a:rPr lang="el-GR" sz="1800"/>
                  <a:t>θ</a:t>
                </a:r>
              </a:p>
            </p:txBody>
          </p:sp>
          <p:sp>
            <p:nvSpPr>
              <p:cNvPr id="36890" name="Text Box 26"/>
              <p:cNvSpPr txBox="1">
                <a:spLocks noChangeArrowheads="1"/>
              </p:cNvSpPr>
              <p:nvPr/>
            </p:nvSpPr>
            <p:spPr bwMode="auto">
              <a:xfrm>
                <a:off x="998" y="2614"/>
                <a:ext cx="318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/>
                <a:r>
                  <a:rPr lang="el-GR" sz="1800"/>
                  <a:t>Φ</a:t>
                </a:r>
                <a:r>
                  <a:rPr lang="en-GB" sz="1800" baseline="-25000"/>
                  <a:t>2</a:t>
                </a:r>
                <a:endParaRPr lang="el-GR" sz="1800" baseline="-25000"/>
              </a:p>
            </p:txBody>
          </p:sp>
          <p:sp>
            <p:nvSpPr>
              <p:cNvPr id="36891" name="Arc 27"/>
              <p:cNvSpPr>
                <a:spLocks/>
              </p:cNvSpPr>
              <p:nvPr/>
            </p:nvSpPr>
            <p:spPr bwMode="auto">
              <a:xfrm rot="18698013" flipV="1">
                <a:off x="813" y="2515"/>
                <a:ext cx="336" cy="170"/>
              </a:xfrm>
              <a:custGeom>
                <a:avLst/>
                <a:gdLst>
                  <a:gd name="G0" fmla="+- 21173 0 0"/>
                  <a:gd name="G1" fmla="+- 21600 0 0"/>
                  <a:gd name="G2" fmla="+- 21600 0 0"/>
                  <a:gd name="T0" fmla="*/ 0 w 42773"/>
                  <a:gd name="T1" fmla="*/ 17325 h 21600"/>
                  <a:gd name="T2" fmla="*/ 42773 w 42773"/>
                  <a:gd name="T3" fmla="*/ 21600 h 21600"/>
                  <a:gd name="T4" fmla="*/ 21173 w 42773"/>
                  <a:gd name="T5" fmla="*/ 21600 h 216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</a:cxnLst>
                <a:rect l="0" t="0" r="r" b="b"/>
                <a:pathLst>
                  <a:path w="42773" h="21600" fill="none" extrusionOk="0">
                    <a:moveTo>
                      <a:pt x="0" y="17325"/>
                    </a:moveTo>
                    <a:cubicBezTo>
                      <a:pt x="2035" y="7247"/>
                      <a:pt x="10891" y="-1"/>
                      <a:pt x="21173" y="0"/>
                    </a:cubicBezTo>
                    <a:cubicBezTo>
                      <a:pt x="33102" y="0"/>
                      <a:pt x="42773" y="9670"/>
                      <a:pt x="42773" y="21600"/>
                    </a:cubicBezTo>
                  </a:path>
                  <a:path w="42773" h="21600" stroke="0" extrusionOk="0">
                    <a:moveTo>
                      <a:pt x="0" y="17325"/>
                    </a:moveTo>
                    <a:cubicBezTo>
                      <a:pt x="2035" y="7247"/>
                      <a:pt x="10891" y="-1"/>
                      <a:pt x="21173" y="0"/>
                    </a:cubicBezTo>
                    <a:cubicBezTo>
                      <a:pt x="33102" y="0"/>
                      <a:pt x="42773" y="9670"/>
                      <a:pt x="42773" y="21600"/>
                    </a:cubicBezTo>
                    <a:lnTo>
                      <a:pt x="21173" y="21600"/>
                    </a:lnTo>
                    <a:close/>
                  </a:path>
                </a:pathLst>
              </a:custGeom>
              <a:noFill/>
              <a:ln w="9525">
                <a:solidFill>
                  <a:schemeClr val="tx1"/>
                </a:solidFill>
                <a:round/>
                <a:headEnd type="arrow" w="med" len="med"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  <p:sp>
            <p:nvSpPr>
              <p:cNvPr id="36892" name="Text Box 28"/>
              <p:cNvSpPr txBox="1">
                <a:spLocks noChangeArrowheads="1"/>
              </p:cNvSpPr>
              <p:nvPr/>
            </p:nvSpPr>
            <p:spPr bwMode="auto">
              <a:xfrm>
                <a:off x="1088" y="2024"/>
                <a:ext cx="250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/>
                <a:r>
                  <a:rPr lang="en-GB" sz="1800"/>
                  <a:t>1</a:t>
                </a:r>
                <a:endParaRPr lang="el-GR" sz="1800"/>
              </a:p>
            </p:txBody>
          </p:sp>
          <p:sp>
            <p:nvSpPr>
              <p:cNvPr id="36893" name="Text Box 29"/>
              <p:cNvSpPr txBox="1">
                <a:spLocks noChangeArrowheads="1"/>
              </p:cNvSpPr>
              <p:nvPr/>
            </p:nvSpPr>
            <p:spPr bwMode="auto">
              <a:xfrm>
                <a:off x="521" y="2795"/>
                <a:ext cx="250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/>
                <a:r>
                  <a:rPr lang="en-GB" sz="1800"/>
                  <a:t>2</a:t>
                </a:r>
                <a:endParaRPr lang="el-GR" sz="1800"/>
              </a:p>
            </p:txBody>
          </p:sp>
          <p:grpSp>
            <p:nvGrpSpPr>
              <p:cNvPr id="36899" name="Group 35"/>
              <p:cNvGrpSpPr>
                <a:grpSpLocks/>
              </p:cNvGrpSpPr>
              <p:nvPr/>
            </p:nvGrpSpPr>
            <p:grpSpPr bwMode="auto">
              <a:xfrm>
                <a:off x="431" y="1911"/>
                <a:ext cx="2653" cy="1179"/>
                <a:chOff x="431" y="1911"/>
                <a:chExt cx="2653" cy="1179"/>
              </a:xfrm>
            </p:grpSpPr>
            <p:grpSp>
              <p:nvGrpSpPr>
                <p:cNvPr id="36872" name="Group 8"/>
                <p:cNvGrpSpPr>
                  <a:grpSpLocks/>
                </p:cNvGrpSpPr>
                <p:nvPr/>
              </p:nvGrpSpPr>
              <p:grpSpPr bwMode="auto">
                <a:xfrm>
                  <a:off x="431" y="1911"/>
                  <a:ext cx="1066" cy="839"/>
                  <a:chOff x="431" y="1911"/>
                  <a:chExt cx="1066" cy="839"/>
                </a:xfrm>
              </p:grpSpPr>
              <p:sp>
                <p:nvSpPr>
                  <p:cNvPr id="36870" name="Line 6"/>
                  <p:cNvSpPr>
                    <a:spLocks noChangeShapeType="1"/>
                  </p:cNvSpPr>
                  <p:nvPr/>
                </p:nvSpPr>
                <p:spPr bwMode="auto">
                  <a:xfrm>
                    <a:off x="930" y="1911"/>
                    <a:ext cx="0" cy="839"/>
                  </a:xfrm>
                  <a:prstGeom prst="line">
                    <a:avLst/>
                  </a:prstGeom>
                  <a:noFill/>
                  <a:ln w="3175">
                    <a:solidFill>
                      <a:schemeClr val="tx1"/>
                    </a:solidFill>
                    <a:prstDash val="dashDot"/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36871" name="Line 7"/>
                  <p:cNvSpPr>
                    <a:spLocks noChangeShapeType="1"/>
                  </p:cNvSpPr>
                  <p:nvPr/>
                </p:nvSpPr>
                <p:spPr bwMode="auto">
                  <a:xfrm>
                    <a:off x="431" y="2546"/>
                    <a:ext cx="1066" cy="0"/>
                  </a:xfrm>
                  <a:prstGeom prst="line">
                    <a:avLst/>
                  </a:prstGeom>
                  <a:noFill/>
                  <a:ln w="3175">
                    <a:solidFill>
                      <a:schemeClr val="tx1"/>
                    </a:solidFill>
                    <a:prstDash val="dashDot"/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</p:grpSp>
            <p:grpSp>
              <p:nvGrpSpPr>
                <p:cNvPr id="36884" name="Group 20"/>
                <p:cNvGrpSpPr>
                  <a:grpSpLocks/>
                </p:cNvGrpSpPr>
                <p:nvPr/>
              </p:nvGrpSpPr>
              <p:grpSpPr bwMode="auto">
                <a:xfrm>
                  <a:off x="1814" y="2205"/>
                  <a:ext cx="1270" cy="681"/>
                  <a:chOff x="1111" y="2205"/>
                  <a:chExt cx="1270" cy="681"/>
                </a:xfrm>
              </p:grpSpPr>
              <p:sp>
                <p:nvSpPr>
                  <p:cNvPr id="36874" name="Line 10"/>
                  <p:cNvSpPr>
                    <a:spLocks noChangeShapeType="1"/>
                  </p:cNvSpPr>
                  <p:nvPr/>
                </p:nvSpPr>
                <p:spPr bwMode="auto">
                  <a:xfrm>
                    <a:off x="1111" y="2546"/>
                    <a:ext cx="227" cy="0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36876" name="Line 12"/>
                  <p:cNvSpPr>
                    <a:spLocks noChangeShapeType="1"/>
                  </p:cNvSpPr>
                  <p:nvPr/>
                </p:nvSpPr>
                <p:spPr bwMode="auto">
                  <a:xfrm flipV="1">
                    <a:off x="1338" y="2205"/>
                    <a:ext cx="0" cy="341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36877" name="Line 13"/>
                  <p:cNvSpPr>
                    <a:spLocks noChangeShapeType="1"/>
                  </p:cNvSpPr>
                  <p:nvPr/>
                </p:nvSpPr>
                <p:spPr bwMode="auto">
                  <a:xfrm>
                    <a:off x="1338" y="2205"/>
                    <a:ext cx="295" cy="0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36878" name="Line 14"/>
                  <p:cNvSpPr>
                    <a:spLocks noChangeShapeType="1"/>
                  </p:cNvSpPr>
                  <p:nvPr/>
                </p:nvSpPr>
                <p:spPr bwMode="auto">
                  <a:xfrm flipV="1">
                    <a:off x="1633" y="2205"/>
                    <a:ext cx="0" cy="341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36879" name="Line 15"/>
                  <p:cNvSpPr>
                    <a:spLocks noChangeShapeType="1"/>
                  </p:cNvSpPr>
                  <p:nvPr/>
                </p:nvSpPr>
                <p:spPr bwMode="auto">
                  <a:xfrm>
                    <a:off x="1633" y="2546"/>
                    <a:ext cx="227" cy="0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36880" name="Line 16"/>
                  <p:cNvSpPr>
                    <a:spLocks noChangeShapeType="1"/>
                  </p:cNvSpPr>
                  <p:nvPr/>
                </p:nvSpPr>
                <p:spPr bwMode="auto">
                  <a:xfrm>
                    <a:off x="2154" y="2546"/>
                    <a:ext cx="0" cy="340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36881" name="Line 17"/>
                  <p:cNvSpPr>
                    <a:spLocks noChangeShapeType="1"/>
                  </p:cNvSpPr>
                  <p:nvPr/>
                </p:nvSpPr>
                <p:spPr bwMode="auto">
                  <a:xfrm>
                    <a:off x="2154" y="2546"/>
                    <a:ext cx="227" cy="0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36882" name="Line 18"/>
                  <p:cNvSpPr>
                    <a:spLocks noChangeShapeType="1"/>
                  </p:cNvSpPr>
                  <p:nvPr/>
                </p:nvSpPr>
                <p:spPr bwMode="auto">
                  <a:xfrm>
                    <a:off x="1859" y="2546"/>
                    <a:ext cx="0" cy="340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36883" name="Line 19"/>
                  <p:cNvSpPr>
                    <a:spLocks noChangeShapeType="1"/>
                  </p:cNvSpPr>
                  <p:nvPr/>
                </p:nvSpPr>
                <p:spPr bwMode="auto">
                  <a:xfrm>
                    <a:off x="1859" y="2886"/>
                    <a:ext cx="295" cy="0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</p:grpSp>
            <p:sp>
              <p:nvSpPr>
                <p:cNvPr id="36894" name="Line 30"/>
                <p:cNvSpPr>
                  <a:spLocks noChangeShapeType="1"/>
                </p:cNvSpPr>
                <p:nvPr/>
              </p:nvSpPr>
              <p:spPr bwMode="auto">
                <a:xfrm>
                  <a:off x="2177" y="2069"/>
                  <a:ext cx="0" cy="998"/>
                </a:xfrm>
                <a:prstGeom prst="line">
                  <a:avLst/>
                </a:prstGeom>
                <a:noFill/>
                <a:ln w="3175">
                  <a:solidFill>
                    <a:schemeClr val="tx1"/>
                  </a:solidFill>
                  <a:prstDash val="dashDot"/>
                  <a:round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  <p:sp>
              <p:nvSpPr>
                <p:cNvPr id="36895" name="Line 31"/>
                <p:cNvSpPr>
                  <a:spLocks noChangeShapeType="1"/>
                </p:cNvSpPr>
                <p:nvPr/>
              </p:nvSpPr>
              <p:spPr bwMode="auto">
                <a:xfrm>
                  <a:off x="2721" y="2092"/>
                  <a:ext cx="0" cy="998"/>
                </a:xfrm>
                <a:prstGeom prst="line">
                  <a:avLst/>
                </a:prstGeom>
                <a:noFill/>
                <a:ln w="3175">
                  <a:solidFill>
                    <a:schemeClr val="tx1"/>
                  </a:solidFill>
                  <a:prstDash val="dashDot"/>
                  <a:round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  <p:sp>
              <p:nvSpPr>
                <p:cNvPr id="36896" name="Line 32"/>
                <p:cNvSpPr>
                  <a:spLocks noChangeShapeType="1"/>
                </p:cNvSpPr>
                <p:nvPr/>
              </p:nvSpPr>
              <p:spPr bwMode="auto">
                <a:xfrm>
                  <a:off x="2177" y="2999"/>
                  <a:ext cx="544" cy="0"/>
                </a:xfrm>
                <a:prstGeom prst="line">
                  <a:avLst/>
                </a:prstGeom>
                <a:noFill/>
                <a:ln w="3175">
                  <a:solidFill>
                    <a:schemeClr val="tx1"/>
                  </a:solidFill>
                  <a:round/>
                  <a:headEnd type="arrow" w="med" len="med"/>
                  <a:tailEnd type="arrow" w="med" len="med"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  <p:sp>
              <p:nvSpPr>
                <p:cNvPr id="36898" name="Text Box 34"/>
                <p:cNvSpPr txBox="1">
                  <a:spLocks noChangeArrowheads="1"/>
                </p:cNvSpPr>
                <p:nvPr/>
              </p:nvSpPr>
              <p:spPr bwMode="auto">
                <a:xfrm>
                  <a:off x="2335" y="2795"/>
                  <a:ext cx="250" cy="231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>
                  <a:spAutoFit/>
                </a:bodyPr>
                <a:lstStyle/>
                <a:p>
                  <a:pPr algn="l"/>
                  <a:r>
                    <a:rPr lang="en-GB" sz="1800"/>
                    <a:t>x</a:t>
                  </a:r>
                  <a:endParaRPr lang="el-GR" sz="1800"/>
                </a:p>
              </p:txBody>
            </p:sp>
          </p:grpSp>
        </p:grpSp>
        <p:sp>
          <p:nvSpPr>
            <p:cNvPr id="36901" name="Text Box 37"/>
            <p:cNvSpPr txBox="1">
              <a:spLocks noChangeArrowheads="1"/>
            </p:cNvSpPr>
            <p:nvPr/>
          </p:nvSpPr>
          <p:spPr bwMode="auto">
            <a:xfrm>
              <a:off x="1088" y="1593"/>
              <a:ext cx="613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/>
              <a:r>
                <a:rPr lang="el-GR" sz="1800"/>
                <a:t>ω</a:t>
              </a:r>
              <a:r>
                <a:rPr lang="en-GB" sz="1800"/>
                <a:t>rad/s</a:t>
              </a:r>
              <a:endParaRPr lang="el-GR" sz="1800"/>
            </a:p>
          </p:txBody>
        </p:sp>
      </p:grpSp>
      <p:pic>
        <p:nvPicPr>
          <p:cNvPr id="2" name="BAE614 Machine Design Audio (10).mp3">
            <a:hlinkClick r:id="" action="ppaction://media"/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7848364" y="4084639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217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16FBE2-B3BE-4779-99CC-740E221A78DC}" type="slidenum">
              <a:rPr lang="en-US"/>
              <a:pPr/>
              <a:t>11</a:t>
            </a:fld>
            <a:endParaRPr lang="en-US"/>
          </a:p>
        </p:txBody>
      </p:sp>
      <p:sp>
        <p:nvSpPr>
          <p:cNvPr id="1105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Continued</a:t>
            </a:r>
            <a:endParaRPr lang="en-US"/>
          </a:p>
        </p:txBody>
      </p:sp>
      <p:graphicFrame>
        <p:nvGraphicFramePr>
          <p:cNvPr id="110745" name="Group 153"/>
          <p:cNvGraphicFramePr>
            <a:graphicFrameLocks noGrp="1"/>
          </p:cNvGraphicFramePr>
          <p:nvPr>
            <p:ph idx="1"/>
          </p:nvPr>
        </p:nvGraphicFramePr>
        <p:xfrm>
          <a:off x="0" y="1449388"/>
          <a:ext cx="8675688" cy="3656775"/>
        </p:xfrm>
        <a:graphic>
          <a:graphicData uri="http://schemas.openxmlformats.org/drawingml/2006/table">
            <a:tbl>
              <a:tblPr/>
              <a:tblGrid>
                <a:gridCol w="719138"/>
                <a:gridCol w="757237"/>
                <a:gridCol w="719138"/>
                <a:gridCol w="647700"/>
                <a:gridCol w="900112"/>
                <a:gridCol w="828675"/>
                <a:gridCol w="395288"/>
                <a:gridCol w="865187"/>
                <a:gridCol w="792163"/>
                <a:gridCol w="1008062"/>
                <a:gridCol w="1042988"/>
              </a:tblGrid>
              <a:tr h="6127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l-GR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cos</a:t>
                      </a:r>
                      <a:r>
                        <a:rPr kumimoji="0" lang="el-GR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sin</a:t>
                      </a:r>
                      <a:r>
                        <a:rPr kumimoji="0" lang="el-GR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2</a:t>
                      </a:r>
                      <a:r>
                        <a:rPr kumimoji="0" lang="el-GR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cos2</a:t>
                      </a:r>
                      <a:r>
                        <a:rPr kumimoji="0" lang="el-GR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sin2</a:t>
                      </a:r>
                      <a:r>
                        <a:rPr kumimoji="0" lang="el-GR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x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xcos</a:t>
                      </a:r>
                      <a:r>
                        <a:rPr kumimoji="0" lang="el-GR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xsin</a:t>
                      </a:r>
                      <a:r>
                        <a:rPr kumimoji="0" lang="el-GR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xcos2</a:t>
                      </a:r>
                      <a:r>
                        <a:rPr kumimoji="0" lang="el-GR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xsin2</a:t>
                      </a:r>
                      <a:r>
                        <a:rPr kumimoji="0" lang="el-GR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8985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l-GR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r>
                        <a:rPr kumimoji="0" lang="en-GB" sz="1800" b="0" i="0" u="none" strike="noStrike" cap="none" normalizeH="0" baseline="-2500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1</a:t>
                      </a: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=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0˚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1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0˚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1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79216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l-GR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r>
                        <a:rPr kumimoji="0" lang="en-GB" sz="1800" b="0" i="0" u="none" strike="noStrike" cap="none" normalizeH="0" baseline="-2500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2 </a:t>
                      </a: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=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180˚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-1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360˚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1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x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-x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x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113188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0          0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Primary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Forces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Balanced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A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2">
                  <a:txBody>
                    <a:bodyPr/>
                    <a:lstStyle/>
                    <a:p>
                      <a:pPr marL="533400" marR="0" lvl="0" indent="-53340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AutoNum type="arabicPlain" startAt="2"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      0</a:t>
                      </a:r>
                    </a:p>
                    <a:p>
                      <a:pPr marL="533400" marR="0" lvl="0" indent="-53340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Secondary </a:t>
                      </a:r>
                    </a:p>
                    <a:p>
                      <a:pPr marL="533400" marR="0" lvl="0" indent="-53340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Forces</a:t>
                      </a:r>
                    </a:p>
                    <a:p>
                      <a:pPr marL="533400" marR="0" lvl="0" indent="-53340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Unbalanced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A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-x           0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Primary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Moments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Unbalanced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A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x               0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Secondary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Moments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Unbalanced</a:t>
                      </a:r>
                      <a:endParaRPr kumimoji="0" lang="en-US" sz="1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AU"/>
                    </a:p>
                  </a:txBody>
                  <a:tcPr/>
                </a:tc>
              </a:tr>
            </a:tbl>
          </a:graphicData>
        </a:graphic>
      </p:graphicFrame>
      <p:pic>
        <p:nvPicPr>
          <p:cNvPr id="2" name="BAE614 Machine Design Audio (11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6156176" y="5913276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473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A21B7F-C4B1-4649-972F-C00D9ACA076D}" type="slidenum">
              <a:rPr lang="en-US"/>
              <a:pPr/>
              <a:t>12</a:t>
            </a:fld>
            <a:endParaRPr lang="en-US"/>
          </a:p>
        </p:txBody>
      </p:sp>
      <p:sp>
        <p:nvSpPr>
          <p:cNvPr id="399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Continued</a:t>
            </a:r>
            <a:endParaRPr lang="en-US"/>
          </a:p>
        </p:txBody>
      </p:sp>
      <p:sp>
        <p:nvSpPr>
          <p:cNvPr id="39940" name="Text Box 4"/>
          <p:cNvSpPr txBox="1">
            <a:spLocks noGrp="1" noChangeArrowheads="1"/>
          </p:cNvSpPr>
          <p:nvPr>
            <p:ph type="body" sz="half" idx="1"/>
          </p:nvPr>
        </p:nvSpPr>
        <p:spPr>
          <a:xfrm>
            <a:off x="503238" y="1600200"/>
            <a:ext cx="3992562" cy="496888"/>
          </a:xfrm>
          <a:noFill/>
          <a:ln/>
        </p:spPr>
        <p:txBody>
          <a:bodyPr/>
          <a:lstStyle>
            <a:lvl1pPr>
              <a:defRPr sz="2800"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800100" indent="-342900"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257300" indent="-34290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7145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1717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6289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30861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5433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40005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>
              <a:lnSpc>
                <a:spcPct val="80000"/>
              </a:lnSpc>
              <a:spcBef>
                <a:spcPct val="50000"/>
              </a:spcBef>
            </a:pPr>
            <a:r>
              <a:rPr lang="en-GB" sz="1800"/>
              <a:t>Secondary Unbalanced Force,</a:t>
            </a:r>
            <a:endParaRPr lang="en-US" sz="1800"/>
          </a:p>
        </p:txBody>
      </p:sp>
      <p:graphicFrame>
        <p:nvGraphicFramePr>
          <p:cNvPr id="39941" name="Object 5"/>
          <p:cNvGraphicFramePr>
            <a:graphicFrameLocks noGrp="1" noChangeAspect="1"/>
          </p:cNvGraphicFramePr>
          <p:nvPr>
            <p:ph sz="quarter" idx="2"/>
          </p:nvPr>
        </p:nvGraphicFramePr>
        <p:xfrm>
          <a:off x="4572000" y="1455738"/>
          <a:ext cx="2016125" cy="749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9958" name="Equation" r:id="rId5" imgW="1193760" imgH="444240" progId="Equation.3">
                  <p:embed/>
                </p:oleObj>
              </mc:Choice>
              <mc:Fallback>
                <p:oleObj name="Equation" r:id="rId5" imgW="1193760" imgH="444240" progId="Equation.3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572000" y="1455738"/>
                        <a:ext cx="2016125" cy="7493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9943" name="Text Box 7"/>
          <p:cNvSpPr txBox="1">
            <a:spLocks noChangeArrowheads="1"/>
          </p:cNvSpPr>
          <p:nvPr/>
        </p:nvSpPr>
        <p:spPr bwMode="auto">
          <a:xfrm>
            <a:off x="7092950" y="1592263"/>
            <a:ext cx="124460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>
              <a:spcBef>
                <a:spcPct val="0"/>
              </a:spcBef>
            </a:pPr>
            <a:r>
              <a:rPr lang="en-GB" sz="1800"/>
              <a:t>(Upwards)</a:t>
            </a:r>
            <a:endParaRPr lang="en-US" sz="1800"/>
          </a:p>
        </p:txBody>
      </p:sp>
      <p:sp>
        <p:nvSpPr>
          <p:cNvPr id="39944" name="Text Box 8"/>
          <p:cNvSpPr txBox="1">
            <a:spLocks noChangeArrowheads="1"/>
          </p:cNvSpPr>
          <p:nvPr/>
        </p:nvSpPr>
        <p:spPr bwMode="auto">
          <a:xfrm>
            <a:off x="395288" y="2852738"/>
            <a:ext cx="4027487" cy="5334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defRPr sz="2800"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800100" indent="-342900"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257300" indent="-34290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7145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1717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6289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30861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5433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40005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marL="342900" indent="-342900" algn="l">
              <a:lnSpc>
                <a:spcPct val="90000"/>
              </a:lnSpc>
              <a:buFontTx/>
              <a:buChar char="•"/>
            </a:pPr>
            <a:r>
              <a:rPr lang="en-GB" sz="2000"/>
              <a:t>Primary Unbalanced Moment,    </a:t>
            </a:r>
            <a:endParaRPr lang="en-US" sz="2000"/>
          </a:p>
        </p:txBody>
      </p:sp>
      <p:graphicFrame>
        <p:nvGraphicFramePr>
          <p:cNvPr id="39945" name="Object 9"/>
          <p:cNvGraphicFramePr>
            <a:graphicFrameLocks noGrp="1" noChangeAspect="1"/>
          </p:cNvGraphicFramePr>
          <p:nvPr>
            <p:ph sz="quarter" idx="3"/>
          </p:nvPr>
        </p:nvGraphicFramePr>
        <p:xfrm>
          <a:off x="4500563" y="2671763"/>
          <a:ext cx="1898650" cy="7461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9959" name="Equation" r:id="rId7" imgW="1066680" imgH="419040" progId="Equation.3">
                  <p:embed/>
                </p:oleObj>
              </mc:Choice>
              <mc:Fallback>
                <p:oleObj name="Equation" r:id="rId7" imgW="1066680" imgH="419040" progId="Equation.3">
                  <p:embed/>
                  <p:pic>
                    <p:nvPicPr>
                      <p:cNvPr id="0" name="Object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500563" y="2671763"/>
                        <a:ext cx="1898650" cy="7461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9947" name="Text Box 11"/>
          <p:cNvSpPr txBox="1">
            <a:spLocks noChangeArrowheads="1"/>
          </p:cNvSpPr>
          <p:nvPr/>
        </p:nvSpPr>
        <p:spPr bwMode="auto">
          <a:xfrm>
            <a:off x="5919788" y="3795713"/>
            <a:ext cx="1423987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/>
            <a:endParaRPr lang="en-US" sz="1800"/>
          </a:p>
        </p:txBody>
      </p:sp>
      <p:sp>
        <p:nvSpPr>
          <p:cNvPr id="39948" name="Text Box 12"/>
          <p:cNvSpPr txBox="1">
            <a:spLocks noChangeArrowheads="1"/>
          </p:cNvSpPr>
          <p:nvPr/>
        </p:nvSpPr>
        <p:spPr bwMode="auto">
          <a:xfrm>
            <a:off x="7272338" y="2744788"/>
            <a:ext cx="1008062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/>
            <a:r>
              <a:rPr lang="en-GB" sz="1800"/>
              <a:t>(CW)</a:t>
            </a:r>
            <a:endParaRPr lang="en-US" sz="1800"/>
          </a:p>
        </p:txBody>
      </p:sp>
      <p:sp>
        <p:nvSpPr>
          <p:cNvPr id="39949" name="Text Box 13"/>
          <p:cNvSpPr txBox="1">
            <a:spLocks noChangeArrowheads="1"/>
          </p:cNvSpPr>
          <p:nvPr/>
        </p:nvSpPr>
        <p:spPr bwMode="auto">
          <a:xfrm>
            <a:off x="431800" y="3789363"/>
            <a:ext cx="4248150" cy="5334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defRPr sz="2800"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800100" indent="-342900"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257300" indent="-34290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7145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1717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6289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30861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5433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40005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marL="342900" indent="-342900" algn="l">
              <a:lnSpc>
                <a:spcPct val="90000"/>
              </a:lnSpc>
              <a:buFontTx/>
              <a:buChar char="•"/>
            </a:pPr>
            <a:r>
              <a:rPr lang="en-GB" sz="2000"/>
              <a:t>Secondary Unbalanced Moment,</a:t>
            </a:r>
            <a:endParaRPr lang="en-US" sz="2000"/>
          </a:p>
        </p:txBody>
      </p:sp>
      <p:graphicFrame>
        <p:nvGraphicFramePr>
          <p:cNvPr id="39950" name="Object 14"/>
          <p:cNvGraphicFramePr>
            <a:graphicFrameLocks noChangeAspect="1"/>
          </p:cNvGraphicFramePr>
          <p:nvPr/>
        </p:nvGraphicFramePr>
        <p:xfrm>
          <a:off x="4916488" y="3659188"/>
          <a:ext cx="2146300" cy="7905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9960" name="Equation" r:id="rId9" imgW="1206360" imgH="444240" progId="Equation.3">
                  <p:embed/>
                </p:oleObj>
              </mc:Choice>
              <mc:Fallback>
                <p:oleObj name="Equation" r:id="rId9" imgW="1206360" imgH="444240" progId="Equation.3">
                  <p:embed/>
                  <p:pic>
                    <p:nvPicPr>
                      <p:cNvPr id="0" name="Object 1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916488" y="3659188"/>
                        <a:ext cx="2146300" cy="7905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9951" name="Text Box 15"/>
          <p:cNvSpPr txBox="1">
            <a:spLocks noChangeArrowheads="1"/>
          </p:cNvSpPr>
          <p:nvPr/>
        </p:nvSpPr>
        <p:spPr bwMode="auto">
          <a:xfrm>
            <a:off x="7451725" y="3789363"/>
            <a:ext cx="900113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/>
            <a:r>
              <a:rPr lang="en-GB" sz="1800"/>
              <a:t>(CCW)</a:t>
            </a:r>
            <a:endParaRPr lang="en-US" sz="1800"/>
          </a:p>
        </p:txBody>
      </p:sp>
      <p:pic>
        <p:nvPicPr>
          <p:cNvPr id="2" name="BAE614 Machine Design Audio (12).mp3">
            <a:hlinkClick r:id="" action="ppaction://media"/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6326981" y="5193196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55466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C7A136-0F31-4F43-8653-B62E14D9C12D}" type="slidenum">
              <a:rPr lang="en-US"/>
              <a:pPr/>
              <a:t>13</a:t>
            </a:fld>
            <a:endParaRPr lang="en-US"/>
          </a:p>
        </p:txBody>
      </p:sp>
      <p:sp>
        <p:nvSpPr>
          <p:cNvPr id="43010" name="Rectangle 2"/>
          <p:cNvSpPr>
            <a:spLocks noGrp="1" noChangeArrowheads="1"/>
          </p:cNvSpPr>
          <p:nvPr>
            <p:ph type="title" sz="quarter"/>
          </p:nvPr>
        </p:nvSpPr>
        <p:spPr/>
        <p:txBody>
          <a:bodyPr/>
          <a:lstStyle/>
          <a:p>
            <a:r>
              <a:rPr lang="en-GB" sz="4000"/>
              <a:t>Arrangement to balance the secondary force (Upwards)</a:t>
            </a:r>
            <a:endParaRPr lang="en-US" sz="4000"/>
          </a:p>
        </p:txBody>
      </p:sp>
      <p:graphicFrame>
        <p:nvGraphicFramePr>
          <p:cNvPr id="43203" name="Object 195"/>
          <p:cNvGraphicFramePr>
            <a:graphicFrameLocks noChangeAspect="1"/>
          </p:cNvGraphicFramePr>
          <p:nvPr/>
        </p:nvGraphicFramePr>
        <p:xfrm>
          <a:off x="2946400" y="5192713"/>
          <a:ext cx="4217988" cy="7762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3233" name="Equation" r:id="rId5" imgW="2412720" imgH="444240" progId="Equation.3">
                  <p:embed/>
                </p:oleObj>
              </mc:Choice>
              <mc:Fallback>
                <p:oleObj name="Equation" r:id="rId5" imgW="2412720" imgH="444240" progId="Equation.3">
                  <p:embed/>
                  <p:pic>
                    <p:nvPicPr>
                      <p:cNvPr id="0" name="Object 19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946400" y="5192713"/>
                        <a:ext cx="4217988" cy="7762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43204" name="Text Box 196"/>
          <p:cNvSpPr txBox="1">
            <a:spLocks noChangeArrowheads="1"/>
          </p:cNvSpPr>
          <p:nvPr/>
        </p:nvSpPr>
        <p:spPr bwMode="auto">
          <a:xfrm>
            <a:off x="792163" y="5229225"/>
            <a:ext cx="1476375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/>
            <a:r>
              <a:rPr lang="en-GB" sz="1800"/>
              <a:t>For balance,</a:t>
            </a:r>
            <a:endParaRPr lang="en-US" sz="1800"/>
          </a:p>
        </p:txBody>
      </p:sp>
      <p:grpSp>
        <p:nvGrpSpPr>
          <p:cNvPr id="43222" name="Group 214"/>
          <p:cNvGrpSpPr>
            <a:grpSpLocks/>
          </p:cNvGrpSpPr>
          <p:nvPr/>
        </p:nvGrpSpPr>
        <p:grpSpPr bwMode="auto">
          <a:xfrm>
            <a:off x="323850" y="1771650"/>
            <a:ext cx="7226300" cy="3133725"/>
            <a:chOff x="188" y="1139"/>
            <a:chExt cx="4552" cy="1974"/>
          </a:xfrm>
        </p:grpSpPr>
        <p:grpSp>
          <p:nvGrpSpPr>
            <p:cNvPr id="43221" name="Group 213"/>
            <p:cNvGrpSpPr>
              <a:grpSpLocks/>
            </p:cNvGrpSpPr>
            <p:nvPr/>
          </p:nvGrpSpPr>
          <p:grpSpPr bwMode="auto">
            <a:xfrm>
              <a:off x="188" y="1215"/>
              <a:ext cx="4552" cy="1898"/>
              <a:chOff x="188" y="1237"/>
              <a:chExt cx="4552" cy="1898"/>
            </a:xfrm>
          </p:grpSpPr>
          <p:sp>
            <p:nvSpPr>
              <p:cNvPr id="43093" name="Line 85"/>
              <p:cNvSpPr>
                <a:spLocks noChangeShapeType="1"/>
              </p:cNvSpPr>
              <p:nvPr/>
            </p:nvSpPr>
            <p:spPr bwMode="auto">
              <a:xfrm>
                <a:off x="1496" y="1706"/>
                <a:ext cx="449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/>
              <a:lstStyle/>
              <a:p>
                <a:endParaRPr lang="en-AU"/>
              </a:p>
            </p:txBody>
          </p:sp>
          <p:grpSp>
            <p:nvGrpSpPr>
              <p:cNvPr id="43220" name="Group 212"/>
              <p:cNvGrpSpPr>
                <a:grpSpLocks/>
              </p:cNvGrpSpPr>
              <p:nvPr/>
            </p:nvGrpSpPr>
            <p:grpSpPr bwMode="auto">
              <a:xfrm>
                <a:off x="188" y="1237"/>
                <a:ext cx="4552" cy="1898"/>
                <a:chOff x="188" y="1231"/>
                <a:chExt cx="4552" cy="1898"/>
              </a:xfrm>
            </p:grpSpPr>
            <p:grpSp>
              <p:nvGrpSpPr>
                <p:cNvPr id="43218" name="Group 210"/>
                <p:cNvGrpSpPr>
                  <a:grpSpLocks/>
                </p:cNvGrpSpPr>
                <p:nvPr/>
              </p:nvGrpSpPr>
              <p:grpSpPr bwMode="auto">
                <a:xfrm>
                  <a:off x="1111" y="1231"/>
                  <a:ext cx="3039" cy="1292"/>
                  <a:chOff x="1111" y="1230"/>
                  <a:chExt cx="3039" cy="1292"/>
                </a:xfrm>
              </p:grpSpPr>
              <p:sp>
                <p:nvSpPr>
                  <p:cNvPr id="43138" name="Arc 130"/>
                  <p:cNvSpPr>
                    <a:spLocks/>
                  </p:cNvSpPr>
                  <p:nvPr/>
                </p:nvSpPr>
                <p:spPr bwMode="auto">
                  <a:xfrm rot="2573199">
                    <a:off x="1632" y="2046"/>
                    <a:ext cx="205" cy="205"/>
                  </a:xfrm>
                  <a:custGeom>
                    <a:avLst/>
                    <a:gdLst>
                      <a:gd name="G0" fmla="+- 0 0 0"/>
                      <a:gd name="G1" fmla="+- 21600 0 0"/>
                      <a:gd name="G2" fmla="+- 21600 0 0"/>
                      <a:gd name="T0" fmla="*/ 0 w 21600"/>
                      <a:gd name="T1" fmla="*/ 0 h 21600"/>
                      <a:gd name="T2" fmla="*/ 21600 w 21600"/>
                      <a:gd name="T3" fmla="*/ 21600 h 21600"/>
                      <a:gd name="T4" fmla="*/ 0 w 21600"/>
                      <a:gd name="T5" fmla="*/ 21600 h 21600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</a:cxnLst>
                    <a:rect l="0" t="0" r="r" b="b"/>
                    <a:pathLst>
                      <a:path w="21600" h="21600" fill="none" extrusionOk="0">
                        <a:moveTo>
                          <a:pt x="-1" y="0"/>
                        </a:moveTo>
                        <a:cubicBezTo>
                          <a:pt x="11929" y="0"/>
                          <a:pt x="21600" y="9670"/>
                          <a:pt x="21600" y="21600"/>
                        </a:cubicBezTo>
                      </a:path>
                      <a:path w="21600" h="21600" stroke="0" extrusionOk="0">
                        <a:moveTo>
                          <a:pt x="-1" y="0"/>
                        </a:moveTo>
                        <a:cubicBezTo>
                          <a:pt x="11929" y="0"/>
                          <a:pt x="21600" y="9670"/>
                          <a:pt x="21600" y="21600"/>
                        </a:cubicBezTo>
                        <a:lnTo>
                          <a:pt x="0" y="21600"/>
                        </a:lnTo>
                        <a:close/>
                      </a:path>
                    </a:pathLst>
                  </a:cu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 type="arrow" w="med" len="med"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  <p:grpSp>
                <p:nvGrpSpPr>
                  <p:cNvPr id="43061" name="Group 53"/>
                  <p:cNvGrpSpPr>
                    <a:grpSpLocks/>
                  </p:cNvGrpSpPr>
                  <p:nvPr/>
                </p:nvGrpSpPr>
                <p:grpSpPr bwMode="auto">
                  <a:xfrm>
                    <a:off x="1945" y="1298"/>
                    <a:ext cx="338" cy="410"/>
                    <a:chOff x="1905" y="2591"/>
                    <a:chExt cx="341" cy="363"/>
                  </a:xfrm>
                </p:grpSpPr>
                <p:sp>
                  <p:nvSpPr>
                    <p:cNvPr id="43062" name="Line 54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1905" y="2591"/>
                      <a:ext cx="341" cy="0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43063" name="Line 55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1905" y="2591"/>
                      <a:ext cx="0" cy="363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43064" name="Line 56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2245" y="2591"/>
                      <a:ext cx="0" cy="363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</p:grpSp>
              <p:sp>
                <p:nvSpPr>
                  <p:cNvPr id="43065" name="Line 57"/>
                  <p:cNvSpPr>
                    <a:spLocks noChangeShapeType="1"/>
                  </p:cNvSpPr>
                  <p:nvPr/>
                </p:nvSpPr>
                <p:spPr bwMode="auto">
                  <a:xfrm>
                    <a:off x="2283" y="1708"/>
                    <a:ext cx="428" cy="0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43124" name="Arc 116"/>
                  <p:cNvSpPr>
                    <a:spLocks/>
                  </p:cNvSpPr>
                  <p:nvPr/>
                </p:nvSpPr>
                <p:spPr bwMode="auto">
                  <a:xfrm rot="5629937" flipV="1">
                    <a:off x="1601" y="1627"/>
                    <a:ext cx="272" cy="204"/>
                  </a:xfrm>
                  <a:custGeom>
                    <a:avLst/>
                    <a:gdLst>
                      <a:gd name="G0" fmla="+- 21600 0 0"/>
                      <a:gd name="G1" fmla="+- 21600 0 0"/>
                      <a:gd name="G2" fmla="+- 21600 0 0"/>
                      <a:gd name="T0" fmla="*/ 35949 w 43200"/>
                      <a:gd name="T1" fmla="*/ 37745 h 43200"/>
                      <a:gd name="T2" fmla="*/ 43200 w 43200"/>
                      <a:gd name="T3" fmla="*/ 21600 h 43200"/>
                      <a:gd name="T4" fmla="*/ 21600 w 43200"/>
                      <a:gd name="T5" fmla="*/ 21600 h 43200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</a:cxnLst>
                    <a:rect l="0" t="0" r="r" b="b"/>
                    <a:pathLst>
                      <a:path w="43200" h="43200" fill="none" extrusionOk="0">
                        <a:moveTo>
                          <a:pt x="35949" y="37745"/>
                        </a:moveTo>
                        <a:cubicBezTo>
                          <a:pt x="31995" y="41259"/>
                          <a:pt x="26889" y="43199"/>
                          <a:pt x="21600" y="43200"/>
                        </a:cubicBezTo>
                        <a:cubicBezTo>
                          <a:pt x="9670" y="43200"/>
                          <a:pt x="0" y="33529"/>
                          <a:pt x="0" y="21600"/>
                        </a:cubicBezTo>
                        <a:cubicBezTo>
                          <a:pt x="0" y="9670"/>
                          <a:pt x="9670" y="0"/>
                          <a:pt x="21600" y="0"/>
                        </a:cubicBezTo>
                        <a:cubicBezTo>
                          <a:pt x="33529" y="-1"/>
                          <a:pt x="43199" y="9670"/>
                          <a:pt x="43200" y="21599"/>
                        </a:cubicBezTo>
                      </a:path>
                      <a:path w="43200" h="43200" stroke="0" extrusionOk="0">
                        <a:moveTo>
                          <a:pt x="35949" y="37745"/>
                        </a:moveTo>
                        <a:cubicBezTo>
                          <a:pt x="31995" y="41259"/>
                          <a:pt x="26889" y="43199"/>
                          <a:pt x="21600" y="43200"/>
                        </a:cubicBezTo>
                        <a:cubicBezTo>
                          <a:pt x="9670" y="43200"/>
                          <a:pt x="0" y="33529"/>
                          <a:pt x="0" y="21600"/>
                        </a:cubicBezTo>
                        <a:cubicBezTo>
                          <a:pt x="0" y="9670"/>
                          <a:pt x="9670" y="0"/>
                          <a:pt x="21600" y="0"/>
                        </a:cubicBezTo>
                        <a:cubicBezTo>
                          <a:pt x="33529" y="-1"/>
                          <a:pt x="43199" y="9670"/>
                          <a:pt x="43200" y="21599"/>
                        </a:cubicBezTo>
                        <a:lnTo>
                          <a:pt x="21600" y="21600"/>
                        </a:lnTo>
                        <a:close/>
                      </a:path>
                    </a:pathLst>
                  </a:cu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 type="triangle" w="med" len="med"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  <p:grpSp>
                <p:nvGrpSpPr>
                  <p:cNvPr id="43216" name="Group 208"/>
                  <p:cNvGrpSpPr>
                    <a:grpSpLocks/>
                  </p:cNvGrpSpPr>
                  <p:nvPr/>
                </p:nvGrpSpPr>
                <p:grpSpPr bwMode="auto">
                  <a:xfrm>
                    <a:off x="1111" y="1230"/>
                    <a:ext cx="680" cy="1292"/>
                    <a:chOff x="1111" y="1230"/>
                    <a:chExt cx="680" cy="1292"/>
                  </a:xfrm>
                </p:grpSpPr>
                <p:grpSp>
                  <p:nvGrpSpPr>
                    <p:cNvPr id="43098" name="Group 90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1202" y="1457"/>
                      <a:ext cx="431" cy="929"/>
                      <a:chOff x="862" y="2478"/>
                      <a:chExt cx="431" cy="929"/>
                    </a:xfrm>
                  </p:grpSpPr>
                  <p:sp>
                    <p:nvSpPr>
                      <p:cNvPr id="43095" name="Rectangle 87"/>
                      <p:cNvSpPr>
                        <a:spLocks noChangeArrowheads="1"/>
                      </p:cNvSpPr>
                      <p:nvPr/>
                    </p:nvSpPr>
                    <p:spPr bwMode="auto">
                      <a:xfrm>
                        <a:off x="1020" y="2478"/>
                        <a:ext cx="136" cy="498"/>
                      </a:xfrm>
                      <a:prstGeom prst="rect">
                        <a:avLst/>
                      </a:prstGeom>
                      <a:solidFill>
                        <a:schemeClr val="bg1"/>
                      </a:solidFill>
                      <a:ln w="9525">
                        <a:solidFill>
                          <a:schemeClr val="tx1"/>
                        </a:solidFill>
                        <a:miter lim="800000"/>
                        <a:headEnd/>
                        <a:tailEnd/>
                      </a:ln>
                      <a:effectLst/>
                      <a:extLs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 wrap="none" anchor="ctr"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43097" name="Oval 89"/>
                      <p:cNvSpPr>
                        <a:spLocks noChangeArrowheads="1"/>
                      </p:cNvSpPr>
                      <p:nvPr/>
                    </p:nvSpPr>
                    <p:spPr bwMode="auto">
                      <a:xfrm>
                        <a:off x="862" y="2976"/>
                        <a:ext cx="431" cy="431"/>
                      </a:xfrm>
                      <a:prstGeom prst="ellipse">
                        <a:avLst/>
                      </a:prstGeom>
                      <a:solidFill>
                        <a:schemeClr val="bg1"/>
                      </a:solidFill>
                      <a:ln w="9525">
                        <a:solidFill>
                          <a:schemeClr val="tx1"/>
                        </a:solidFill>
                        <a:round/>
                        <a:headEnd/>
                        <a:tailEnd/>
                      </a:ln>
                      <a:effectLst/>
                      <a:extLs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 wrap="none" anchor="ctr"/>
                      <a:lstStyle/>
                      <a:p>
                        <a:endParaRPr lang="en-AU"/>
                      </a:p>
                    </p:txBody>
                  </p:sp>
                </p:grpSp>
                <p:grpSp>
                  <p:nvGrpSpPr>
                    <p:cNvPr id="43128" name="Group 120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1111" y="1230"/>
                      <a:ext cx="680" cy="1292"/>
                      <a:chOff x="907" y="1412"/>
                      <a:chExt cx="680" cy="1292"/>
                    </a:xfrm>
                  </p:grpSpPr>
                  <p:sp>
                    <p:nvSpPr>
                      <p:cNvPr id="43122" name="Line 114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1224" y="1412"/>
                        <a:ext cx="0" cy="1292"/>
                      </a:xfrm>
                      <a:prstGeom prst="line">
                        <a:avLst/>
                      </a:prstGeom>
                      <a:noFill/>
                      <a:ln w="3175">
                        <a:solidFill>
                          <a:schemeClr val="tx1"/>
                        </a:solidFill>
                        <a:prstDash val="lgDashDot"/>
                        <a:round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43125" name="Line 117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907" y="2364"/>
                        <a:ext cx="680" cy="0"/>
                      </a:xfrm>
                      <a:prstGeom prst="line">
                        <a:avLst/>
                      </a:prstGeom>
                      <a:noFill/>
                      <a:ln w="3175">
                        <a:solidFill>
                          <a:schemeClr val="tx1"/>
                        </a:solidFill>
                        <a:prstDash val="lgDashDot"/>
                        <a:round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</p:grpSp>
              </p:grpSp>
              <p:grpSp>
                <p:nvGrpSpPr>
                  <p:cNvPr id="43184" name="Group 176"/>
                  <p:cNvGrpSpPr>
                    <a:grpSpLocks/>
                  </p:cNvGrpSpPr>
                  <p:nvPr/>
                </p:nvGrpSpPr>
                <p:grpSpPr bwMode="auto">
                  <a:xfrm>
                    <a:off x="1247" y="2182"/>
                    <a:ext cx="181" cy="195"/>
                    <a:chOff x="1043" y="2364"/>
                    <a:chExt cx="181" cy="195"/>
                  </a:xfrm>
                </p:grpSpPr>
                <p:sp>
                  <p:nvSpPr>
                    <p:cNvPr id="43131" name="Oval 123"/>
                    <p:cNvSpPr>
                      <a:spLocks noChangeArrowheads="1"/>
                    </p:cNvSpPr>
                    <p:nvPr/>
                  </p:nvSpPr>
                  <p:spPr bwMode="auto">
                    <a:xfrm flipH="1">
                      <a:off x="1043" y="2478"/>
                      <a:ext cx="81" cy="81"/>
                    </a:xfrm>
                    <a:prstGeom prst="ellipse">
                      <a:avLst/>
                    </a:prstGeom>
                    <a:solidFill>
                      <a:schemeClr val="bg2"/>
                    </a:solidFill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43132" name="Line 124"/>
                    <p:cNvSpPr>
                      <a:spLocks noChangeShapeType="1"/>
                    </p:cNvSpPr>
                    <p:nvPr/>
                  </p:nvSpPr>
                  <p:spPr bwMode="auto">
                    <a:xfrm flipV="1">
                      <a:off x="1088" y="2364"/>
                      <a:ext cx="136" cy="159"/>
                    </a:xfrm>
                    <a:prstGeom prst="line">
                      <a:avLst/>
                    </a:prstGeom>
                    <a:noFill/>
                    <a:ln w="2857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</p:grpSp>
              <p:sp>
                <p:nvSpPr>
                  <p:cNvPr id="43135" name="Text Box 127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1270" y="2236"/>
                    <a:ext cx="272" cy="173"/>
                  </a:xfrm>
                  <a:prstGeom prst="rect">
                    <a:avLst/>
                  </a:prstGeom>
                  <a:noFill/>
                  <a:ln>
                    <a:noFill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>
                        <a:solidFill>
                          <a:schemeClr val="tx1"/>
                        </a:solidFill>
                        <a:miter lim="800000"/>
                        <a:headEnd/>
                        <a:tailEnd/>
                      </a14:hiddenLine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>
                    <a:spAutoFit/>
                  </a:bodyPr>
                  <a:lstStyle/>
                  <a:p>
                    <a:pPr algn="l"/>
                    <a:r>
                      <a:rPr lang="en-GB"/>
                      <a:t>2</a:t>
                    </a:r>
                    <a:r>
                      <a:rPr lang="el-GR"/>
                      <a:t>θ</a:t>
                    </a:r>
                  </a:p>
                </p:txBody>
              </p:sp>
              <p:sp>
                <p:nvSpPr>
                  <p:cNvPr id="43139" name="Text Box 131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1564" y="1411"/>
                    <a:ext cx="272" cy="231"/>
                  </a:xfrm>
                  <a:prstGeom prst="rect">
                    <a:avLst/>
                  </a:prstGeom>
                  <a:noFill/>
                  <a:ln>
                    <a:noFill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>
                        <a:solidFill>
                          <a:schemeClr val="tx1"/>
                        </a:solidFill>
                        <a:miter lim="800000"/>
                        <a:headEnd/>
                        <a:tailEnd/>
                      </a14:hiddenLine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>
                    <a:spAutoFit/>
                  </a:bodyPr>
                  <a:lstStyle/>
                  <a:p>
                    <a:pPr algn="l"/>
                    <a:r>
                      <a:rPr lang="el-GR" sz="1800"/>
                      <a:t>ω</a:t>
                    </a:r>
                  </a:p>
                </p:txBody>
              </p:sp>
              <p:sp>
                <p:nvSpPr>
                  <p:cNvPr id="43140" name="Text Box 132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1746" y="2069"/>
                    <a:ext cx="272" cy="173"/>
                  </a:xfrm>
                  <a:prstGeom prst="rect">
                    <a:avLst/>
                  </a:prstGeom>
                  <a:noFill/>
                  <a:ln>
                    <a:noFill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>
                        <a:solidFill>
                          <a:schemeClr val="tx1"/>
                        </a:solidFill>
                        <a:miter lim="800000"/>
                        <a:headEnd/>
                        <a:tailEnd/>
                      </a14:hiddenLine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>
                    <a:spAutoFit/>
                  </a:bodyPr>
                  <a:lstStyle/>
                  <a:p>
                    <a:pPr algn="l"/>
                    <a:r>
                      <a:rPr lang="en-GB"/>
                      <a:t>2</a:t>
                    </a:r>
                    <a:r>
                      <a:rPr lang="el-GR"/>
                      <a:t>ω</a:t>
                    </a:r>
                  </a:p>
                </p:txBody>
              </p:sp>
              <p:grpSp>
                <p:nvGrpSpPr>
                  <p:cNvPr id="43214" name="Group 206"/>
                  <p:cNvGrpSpPr>
                    <a:grpSpLocks/>
                  </p:cNvGrpSpPr>
                  <p:nvPr/>
                </p:nvGrpSpPr>
                <p:grpSpPr bwMode="auto">
                  <a:xfrm>
                    <a:off x="2711" y="1434"/>
                    <a:ext cx="1439" cy="953"/>
                    <a:chOff x="2711" y="1434"/>
                    <a:chExt cx="1439" cy="953"/>
                  </a:xfrm>
                </p:grpSpPr>
                <p:grpSp>
                  <p:nvGrpSpPr>
                    <p:cNvPr id="43206" name="Group 198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2711" y="1708"/>
                      <a:ext cx="765" cy="429"/>
                      <a:chOff x="2711" y="1708"/>
                      <a:chExt cx="765" cy="429"/>
                    </a:xfrm>
                  </p:grpSpPr>
                  <p:sp>
                    <p:nvSpPr>
                      <p:cNvPr id="43060" name="Line 52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2711" y="2137"/>
                        <a:ext cx="338" cy="0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round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43066" name="Line 58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2711" y="1708"/>
                        <a:ext cx="0" cy="429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round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43067" name="Line 59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3048" y="1708"/>
                        <a:ext cx="0" cy="429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round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43068" name="Line 60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3048" y="1708"/>
                        <a:ext cx="428" cy="0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round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</p:grpSp>
                <p:sp>
                  <p:nvSpPr>
                    <p:cNvPr id="43137" name="Arc 129"/>
                    <p:cNvSpPr>
                      <a:spLocks/>
                    </p:cNvSpPr>
                    <p:nvPr/>
                  </p:nvSpPr>
                  <p:spPr bwMode="auto">
                    <a:xfrm rot="2506455">
                      <a:off x="3696" y="2046"/>
                      <a:ext cx="205" cy="205"/>
                    </a:xfrm>
                    <a:custGeom>
                      <a:avLst/>
                      <a:gdLst>
                        <a:gd name="G0" fmla="+- 0 0 0"/>
                        <a:gd name="G1" fmla="+- 21600 0 0"/>
                        <a:gd name="G2" fmla="+- 21600 0 0"/>
                        <a:gd name="T0" fmla="*/ 0 w 21600"/>
                        <a:gd name="T1" fmla="*/ 0 h 21600"/>
                        <a:gd name="T2" fmla="*/ 21600 w 21600"/>
                        <a:gd name="T3" fmla="*/ 21600 h 21600"/>
                        <a:gd name="T4" fmla="*/ 0 w 21600"/>
                        <a:gd name="T5" fmla="*/ 21600 h 21600"/>
                      </a:gdLst>
                      <a:ahLst/>
                      <a:cxnLst>
                        <a:cxn ang="0">
                          <a:pos x="T0" y="T1"/>
                        </a:cxn>
                        <a:cxn ang="0">
                          <a:pos x="T2" y="T3"/>
                        </a:cxn>
                        <a:cxn ang="0">
                          <a:pos x="T4" y="T5"/>
                        </a:cxn>
                      </a:cxnLst>
                      <a:rect l="0" t="0" r="r" b="b"/>
                      <a:pathLst>
                        <a:path w="21600" h="21600" fill="none" extrusionOk="0">
                          <a:moveTo>
                            <a:pt x="-1" y="0"/>
                          </a:moveTo>
                          <a:cubicBezTo>
                            <a:pt x="11929" y="0"/>
                            <a:pt x="21600" y="9670"/>
                            <a:pt x="21600" y="21600"/>
                          </a:cubicBezTo>
                        </a:path>
                        <a:path w="21600" h="21600" stroke="0" extrusionOk="0">
                          <a:moveTo>
                            <a:pt x="-1" y="0"/>
                          </a:moveTo>
                          <a:cubicBezTo>
                            <a:pt x="11929" y="0"/>
                            <a:pt x="21600" y="9670"/>
                            <a:pt x="21600" y="21600"/>
                          </a:cubicBezTo>
                          <a:lnTo>
                            <a:pt x="0" y="21600"/>
                          </a:lnTo>
                          <a:close/>
                        </a:path>
                      </a:pathLst>
                    </a:custGeom>
                    <a:noFill/>
                    <a:ln w="9525">
                      <a:solidFill>
                        <a:schemeClr val="tx1"/>
                      </a:solidFill>
                      <a:round/>
                      <a:headEnd type="arrow" w="med" len="med"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chemeClr val="accent1"/>
                          </a:solidFill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grpSp>
                  <p:nvGrpSpPr>
                    <p:cNvPr id="43213" name="Group 205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3311" y="1434"/>
                      <a:ext cx="431" cy="929"/>
                      <a:chOff x="3311" y="1434"/>
                      <a:chExt cx="431" cy="929"/>
                    </a:xfrm>
                  </p:grpSpPr>
                  <p:grpSp>
                    <p:nvGrpSpPr>
                      <p:cNvPr id="43099" name="Group 91"/>
                      <p:cNvGrpSpPr>
                        <a:grpSpLocks/>
                      </p:cNvGrpSpPr>
                      <p:nvPr/>
                    </p:nvGrpSpPr>
                    <p:grpSpPr bwMode="auto">
                      <a:xfrm>
                        <a:off x="3311" y="1434"/>
                        <a:ext cx="431" cy="929"/>
                        <a:chOff x="862" y="2478"/>
                        <a:chExt cx="431" cy="929"/>
                      </a:xfrm>
                    </p:grpSpPr>
                    <p:sp>
                      <p:nvSpPr>
                        <p:cNvPr id="43100" name="Rectangle 92"/>
                        <p:cNvSpPr>
                          <a:spLocks noChangeArrowheads="1"/>
                        </p:cNvSpPr>
                        <p:nvPr/>
                      </p:nvSpPr>
                      <p:spPr bwMode="auto">
                        <a:xfrm>
                          <a:off x="1020" y="2478"/>
                          <a:ext cx="136" cy="498"/>
                        </a:xfrm>
                        <a:prstGeom prst="rect">
                          <a:avLst/>
                        </a:prstGeom>
                        <a:solidFill>
                          <a:schemeClr val="bg1"/>
                        </a:solidFill>
                        <a:ln w="9525">
                          <a:solidFill>
                            <a:schemeClr val="tx1"/>
                          </a:solidFill>
                          <a:miter lim="800000"/>
                          <a:headEnd/>
                          <a:tailEnd/>
                        </a:ln>
                        <a:effectLst/>
                        <a:extLst>
                          <a:ext uri="{AF507438-7753-43E0-B8FC-AC1667EBCBE1}">
                            <a14:hiddenEffects xmlns:a14="http://schemas.microsoft.com/office/drawing/2010/main">
                              <a:effectLst>
                                <a:outerShdw dist="35921" dir="2700000" algn="ctr" rotWithShape="0">
                                  <a:schemeClr val="bg2"/>
                                </a:outerShdw>
                              </a:effectLst>
                            </a14:hiddenEffects>
                          </a:ext>
                        </a:extLst>
                      </p:spPr>
                      <p:txBody>
                        <a:bodyPr wrap="none" anchor="ctr"/>
                        <a:lstStyle/>
                        <a:p>
                          <a:endParaRPr lang="en-AU"/>
                        </a:p>
                      </p:txBody>
                    </p:sp>
                    <p:sp>
                      <p:nvSpPr>
                        <p:cNvPr id="43101" name="Oval 93"/>
                        <p:cNvSpPr>
                          <a:spLocks noChangeArrowheads="1"/>
                        </p:cNvSpPr>
                        <p:nvPr/>
                      </p:nvSpPr>
                      <p:spPr bwMode="auto">
                        <a:xfrm>
                          <a:off x="862" y="2976"/>
                          <a:ext cx="431" cy="431"/>
                        </a:xfrm>
                        <a:prstGeom prst="ellipse">
                          <a:avLst/>
                        </a:prstGeom>
                        <a:solidFill>
                          <a:schemeClr val="bg1"/>
                        </a:solidFill>
                        <a:ln w="9525">
                          <a:solidFill>
                            <a:schemeClr val="tx1"/>
                          </a:solidFill>
                          <a:round/>
                          <a:headEnd/>
                          <a:tailEnd/>
                        </a:ln>
                        <a:effectLst/>
                        <a:extLst>
                          <a:ext uri="{AF507438-7753-43E0-B8FC-AC1667EBCBE1}">
                            <a14:hiddenEffects xmlns:a14="http://schemas.microsoft.com/office/drawing/2010/main">
                              <a:effectLst>
                                <a:outerShdw dist="35921" dir="2700000" algn="ctr" rotWithShape="0">
                                  <a:schemeClr val="bg2"/>
                                </a:outerShdw>
                              </a:effectLst>
                            </a14:hiddenEffects>
                          </a:ext>
                        </a:extLst>
                      </p:spPr>
                      <p:txBody>
                        <a:bodyPr wrap="none" anchor="ctr"/>
                        <a:lstStyle/>
                        <a:p>
                          <a:endParaRPr lang="en-AU"/>
                        </a:p>
                      </p:txBody>
                    </p:sp>
                  </p:grpSp>
                  <p:grpSp>
                    <p:nvGrpSpPr>
                      <p:cNvPr id="43185" name="Group 177"/>
                      <p:cNvGrpSpPr>
                        <a:grpSpLocks/>
                      </p:cNvGrpSpPr>
                      <p:nvPr/>
                    </p:nvGrpSpPr>
                    <p:grpSpPr bwMode="auto">
                      <a:xfrm>
                        <a:off x="3538" y="2159"/>
                        <a:ext cx="171" cy="159"/>
                        <a:chOff x="4105" y="2341"/>
                        <a:chExt cx="171" cy="159"/>
                      </a:xfrm>
                    </p:grpSpPr>
                    <p:sp>
                      <p:nvSpPr>
                        <p:cNvPr id="43130" name="Oval 122"/>
                        <p:cNvSpPr>
                          <a:spLocks noChangeArrowheads="1"/>
                        </p:cNvSpPr>
                        <p:nvPr/>
                      </p:nvSpPr>
                      <p:spPr bwMode="auto">
                        <a:xfrm flipH="1">
                          <a:off x="4195" y="2419"/>
                          <a:ext cx="81" cy="81"/>
                        </a:xfrm>
                        <a:prstGeom prst="ellipse">
                          <a:avLst/>
                        </a:prstGeom>
                        <a:solidFill>
                          <a:schemeClr val="bg2"/>
                        </a:solidFill>
                        <a:ln w="9525">
                          <a:solidFill>
                            <a:schemeClr val="tx1"/>
                          </a:solidFill>
                          <a:round/>
                          <a:headEnd/>
                          <a:tailEnd/>
                        </a:ln>
                        <a:effectLst/>
                        <a:extLst>
                          <a:ext uri="{AF507438-7753-43E0-B8FC-AC1667EBCBE1}">
                            <a14:hiddenEffects xmlns:a14="http://schemas.microsoft.com/office/drawing/2010/main">
                              <a:effectLst>
                                <a:outerShdw dist="35921" dir="2700000" algn="ctr" rotWithShape="0">
                                  <a:schemeClr val="bg2"/>
                                </a:outerShdw>
                              </a:effectLst>
                            </a14:hiddenEffects>
                          </a:ext>
                        </a:extLst>
                      </p:spPr>
                      <p:txBody>
                        <a:bodyPr wrap="none" anchor="ctr"/>
                        <a:lstStyle/>
                        <a:p>
                          <a:endParaRPr lang="en-AU"/>
                        </a:p>
                      </p:txBody>
                    </p:sp>
                    <p:sp>
                      <p:nvSpPr>
                        <p:cNvPr id="43133" name="Line 125"/>
                        <p:cNvSpPr>
                          <a:spLocks noChangeShapeType="1"/>
                        </p:cNvSpPr>
                        <p:nvPr/>
                      </p:nvSpPr>
                      <p:spPr bwMode="auto">
                        <a:xfrm>
                          <a:off x="4105" y="2341"/>
                          <a:ext cx="136" cy="114"/>
                        </a:xfrm>
                        <a:prstGeom prst="line">
                          <a:avLst/>
                        </a:prstGeom>
                        <a:noFill/>
                        <a:ln w="28575">
                          <a:solidFill>
                            <a:schemeClr val="tx1"/>
                          </a:solidFill>
                          <a:round/>
                          <a:headEnd/>
                          <a:tailEnd/>
                        </a:ln>
                        <a:effectLst/>
                        <a:extLst>
                          <a:ext uri="{909E8E84-426E-40DD-AFC4-6F175D3DCCD1}">
                            <a14:hiddenFill xmlns:a14="http://schemas.microsoft.com/office/drawing/2010/main">
                              <a:noFill/>
                            </a14:hiddenFill>
                          </a:ext>
                          <a:ext uri="{AF507438-7753-43E0-B8FC-AC1667EBCBE1}">
                            <a14:hiddenEffects xmlns:a14="http://schemas.microsoft.com/office/drawing/2010/main">
                              <a:effectLst>
                                <a:outerShdw dist="35921" dir="2700000" algn="ctr" rotWithShape="0">
                                  <a:schemeClr val="bg2"/>
                                </a:outerShdw>
                              </a:effectLst>
                            </a14:hiddenEffects>
                          </a:ext>
                        </a:extLst>
                      </p:spPr>
                      <p:txBody>
                        <a:bodyPr/>
                        <a:lstStyle/>
                        <a:p>
                          <a:endParaRPr lang="en-AU"/>
                        </a:p>
                      </p:txBody>
                    </p:sp>
                  </p:grpSp>
                </p:grpSp>
                <p:sp>
                  <p:nvSpPr>
                    <p:cNvPr id="43134" name="Text Box 126"/>
                    <p:cNvSpPr txBox="1">
                      <a:spLocks noChangeArrowheads="1"/>
                    </p:cNvSpPr>
                    <p:nvPr/>
                  </p:nvSpPr>
                  <p:spPr bwMode="auto">
                    <a:xfrm>
                      <a:off x="3470" y="2214"/>
                      <a:ext cx="272" cy="173"/>
                    </a:xfrm>
                    <a:prstGeom prst="rect">
                      <a:avLst/>
                    </a:prstGeom>
                    <a:noFill/>
                    <a:ln>
                      <a:noFill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chemeClr val="accent1"/>
                          </a:solidFill>
                        </a14:hiddenFill>
                      </a:ext>
                      <a:ext uri="{91240B29-F687-4F45-9708-019B960494DF}">
                        <a14:hiddenLine xmlns:a14="http://schemas.microsoft.com/office/drawing/2010/main" w="9525">
                          <a:solidFill>
                            <a:schemeClr val="tx1"/>
                          </a:solidFill>
                          <a:miter lim="800000"/>
                          <a:headEnd/>
                          <a:tailEnd/>
                        </a14:hiddenLine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>
                      <a:spAutoFit/>
                    </a:bodyPr>
                    <a:lstStyle/>
                    <a:p>
                      <a:pPr algn="l"/>
                      <a:r>
                        <a:rPr lang="en-GB"/>
                        <a:t>2</a:t>
                      </a:r>
                      <a:r>
                        <a:rPr lang="el-GR"/>
                        <a:t>θ</a:t>
                      </a:r>
                    </a:p>
                  </p:txBody>
                </p:sp>
                <p:sp>
                  <p:nvSpPr>
                    <p:cNvPr id="43141" name="Text Box 133"/>
                    <p:cNvSpPr txBox="1">
                      <a:spLocks noChangeArrowheads="1"/>
                    </p:cNvSpPr>
                    <p:nvPr/>
                  </p:nvSpPr>
                  <p:spPr bwMode="auto">
                    <a:xfrm>
                      <a:off x="3878" y="2047"/>
                      <a:ext cx="272" cy="173"/>
                    </a:xfrm>
                    <a:prstGeom prst="rect">
                      <a:avLst/>
                    </a:prstGeom>
                    <a:noFill/>
                    <a:ln>
                      <a:noFill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chemeClr val="accent1"/>
                          </a:solidFill>
                        </a14:hiddenFill>
                      </a:ext>
                      <a:ext uri="{91240B29-F687-4F45-9708-019B960494DF}">
                        <a14:hiddenLine xmlns:a14="http://schemas.microsoft.com/office/drawing/2010/main" w="9525">
                          <a:solidFill>
                            <a:schemeClr val="tx1"/>
                          </a:solidFill>
                          <a:miter lim="800000"/>
                          <a:headEnd/>
                          <a:tailEnd/>
                        </a14:hiddenLine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>
                      <a:spAutoFit/>
                    </a:bodyPr>
                    <a:lstStyle/>
                    <a:p>
                      <a:pPr algn="l"/>
                      <a:r>
                        <a:rPr lang="en-GB"/>
                        <a:t>2</a:t>
                      </a:r>
                      <a:r>
                        <a:rPr lang="el-GR"/>
                        <a:t>ω</a:t>
                      </a:r>
                    </a:p>
                  </p:txBody>
                </p:sp>
              </p:grpSp>
            </p:grpSp>
            <p:grpSp>
              <p:nvGrpSpPr>
                <p:cNvPr id="43219" name="Group 211"/>
                <p:cNvGrpSpPr>
                  <a:grpSpLocks/>
                </p:cNvGrpSpPr>
                <p:nvPr/>
              </p:nvGrpSpPr>
              <p:grpSpPr bwMode="auto">
                <a:xfrm>
                  <a:off x="188" y="2341"/>
                  <a:ext cx="4552" cy="788"/>
                  <a:chOff x="188" y="2341"/>
                  <a:chExt cx="4552" cy="788"/>
                </a:xfrm>
              </p:grpSpPr>
              <p:grpSp>
                <p:nvGrpSpPr>
                  <p:cNvPr id="43208" name="Group 200"/>
                  <p:cNvGrpSpPr>
                    <a:grpSpLocks/>
                  </p:cNvGrpSpPr>
                  <p:nvPr/>
                </p:nvGrpSpPr>
                <p:grpSpPr bwMode="auto">
                  <a:xfrm>
                    <a:off x="188" y="2341"/>
                    <a:ext cx="1739" cy="788"/>
                    <a:chOff x="188" y="2341"/>
                    <a:chExt cx="1739" cy="788"/>
                  </a:xfrm>
                </p:grpSpPr>
                <p:graphicFrame>
                  <p:nvGraphicFramePr>
                    <p:cNvPr id="43195" name="Object 187"/>
                    <p:cNvGraphicFramePr>
                      <a:graphicFrameLocks noChangeAspect="1"/>
                    </p:cNvGraphicFramePr>
                    <p:nvPr/>
                  </p:nvGraphicFramePr>
                  <p:xfrm>
                    <a:off x="965" y="2773"/>
                    <a:ext cx="962" cy="356"/>
                  </p:xfrm>
                  <a:graphic>
                    <a:graphicData uri="http://schemas.openxmlformats.org/presentationml/2006/ole">
                      <mc:AlternateContent xmlns:mc="http://schemas.openxmlformats.org/markup-compatibility/2006">
                        <mc:Choice xmlns:v="urn:schemas-microsoft-com:vml" Requires="v">
                          <p:oleObj spid="_x0000_s43234" name="Equation" r:id="rId7" imgW="1130040" imgH="419040" progId="Equation.3">
                            <p:embed/>
                          </p:oleObj>
                        </mc:Choice>
                        <mc:Fallback>
                          <p:oleObj name="Equation" r:id="rId7" imgW="1130040" imgH="419040" progId="Equation.3">
                            <p:embed/>
                            <p:pic>
                              <p:nvPicPr>
                                <p:cNvPr id="0" name="Object 187"/>
                                <p:cNvPicPr>
                                  <a:picLocks noChangeAspect="1" noChangeArrowheads="1"/>
                                </p:cNvPicPr>
                                <p:nvPr/>
                              </p:nvPicPr>
                              <p:blipFill>
                                <a:blip r:embed="rId8">
                                  <a:extLst>
                                    <a:ext uri="{28A0092B-C50C-407E-A947-70E740481C1C}">
                                      <a14:useLocalDpi xmlns:a14="http://schemas.microsoft.com/office/drawing/2010/main" val="0"/>
                                    </a:ext>
                                  </a:extLst>
                                </a:blip>
                                <a:srcRect/>
                                <a:stretch>
                                  <a:fillRect/>
                                </a:stretch>
                              </p:blipFill>
                              <p:spPr bwMode="auto">
                                <a:xfrm>
                                  <a:off x="965" y="2773"/>
                                  <a:ext cx="962" cy="356"/>
                                </a:xfrm>
                                <a:prstGeom prst="rect">
                                  <a:avLst/>
                                </a:prstGeom>
                                <a:noFill/>
                                <a:ln>
                                  <a:noFill/>
                                </a:ln>
                                <a:effectLst/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solidFill>
                                        <a:srgbClr val="FFFFFF"/>
                                      </a:solidFill>
                                    </a14:hiddenFill>
                                  </a:ext>
                                  <a:ext uri="{91240B29-F687-4F45-9708-019B960494DF}">
                                    <a14:hiddenLine xmlns:a14="http://schemas.microsoft.com/office/drawing/2010/main" w="9525">
                                      <a:solidFill>
                                        <a:srgbClr val="000000"/>
                                      </a:solidFill>
                                      <a:miter lim="800000"/>
                                      <a:headEnd/>
                                      <a:tailEnd/>
                                    </a14:hiddenLine>
                                  </a:ext>
                                  <a:ext uri="{AF507438-7753-43E0-B8FC-AC1667EBCBE1}">
                                    <a14:hiddenEffects xmlns:a14="http://schemas.microsoft.com/office/drawing/2010/main">
                                      <a:effectLst>
                                        <a:outerShdw dist="35921" dir="2700000" algn="ctr" rotWithShape="0">
                                          <a:srgbClr val="808080"/>
                                        </a:outerShdw>
                                      </a:effectLst>
                                    </a14:hiddenEffects>
                                  </a:ext>
                                </a:extLst>
                              </p:spPr>
                            </p:pic>
                          </p:oleObj>
                        </mc:Fallback>
                      </mc:AlternateContent>
                    </a:graphicData>
                  </a:graphic>
                </p:graphicFrame>
                <p:graphicFrame>
                  <p:nvGraphicFramePr>
                    <p:cNvPr id="43199" name="Object 191"/>
                    <p:cNvGraphicFramePr>
                      <a:graphicFrameLocks noChangeAspect="1"/>
                    </p:cNvGraphicFramePr>
                    <p:nvPr/>
                  </p:nvGraphicFramePr>
                  <p:xfrm>
                    <a:off x="188" y="2341"/>
                    <a:ext cx="968" cy="367"/>
                  </p:xfrm>
                  <a:graphic>
                    <a:graphicData uri="http://schemas.openxmlformats.org/presentationml/2006/ole">
                      <mc:AlternateContent xmlns:mc="http://schemas.openxmlformats.org/markup-compatibility/2006">
                        <mc:Choice xmlns:v="urn:schemas-microsoft-com:vml" Requires="v">
                          <p:oleObj spid="_x0000_s43235" name="Equation" r:id="rId9" imgW="1104840" imgH="419040" progId="Equation.3">
                            <p:embed/>
                          </p:oleObj>
                        </mc:Choice>
                        <mc:Fallback>
                          <p:oleObj name="Equation" r:id="rId9" imgW="1104840" imgH="419040" progId="Equation.3">
                            <p:embed/>
                            <p:pic>
                              <p:nvPicPr>
                                <p:cNvPr id="0" name="Object 191"/>
                                <p:cNvPicPr>
                                  <a:picLocks noChangeAspect="1" noChangeArrowheads="1"/>
                                </p:cNvPicPr>
                                <p:nvPr/>
                              </p:nvPicPr>
                              <p:blipFill>
                                <a:blip r:embed="rId10">
                                  <a:extLst>
                                    <a:ext uri="{28A0092B-C50C-407E-A947-70E740481C1C}">
                                      <a14:useLocalDpi xmlns:a14="http://schemas.microsoft.com/office/drawing/2010/main" val="0"/>
                                    </a:ext>
                                  </a:extLst>
                                </a:blip>
                                <a:srcRect/>
                                <a:stretch>
                                  <a:fillRect/>
                                </a:stretch>
                              </p:blipFill>
                              <p:spPr bwMode="auto">
                                <a:xfrm>
                                  <a:off x="188" y="2341"/>
                                  <a:ext cx="968" cy="367"/>
                                </a:xfrm>
                                <a:prstGeom prst="rect">
                                  <a:avLst/>
                                </a:prstGeom>
                                <a:noFill/>
                                <a:ln>
                                  <a:noFill/>
                                </a:ln>
                                <a:effectLst/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solidFill>
                                        <a:srgbClr val="FFFFFF"/>
                                      </a:solidFill>
                                    </a14:hiddenFill>
                                  </a:ext>
                                  <a:ext uri="{91240B29-F687-4F45-9708-019B960494DF}">
                                    <a14:hiddenLine xmlns:a14="http://schemas.microsoft.com/office/drawing/2010/main" w="9525">
                                      <a:solidFill>
                                        <a:srgbClr val="000000"/>
                                      </a:solidFill>
                                      <a:miter lim="800000"/>
                                      <a:headEnd/>
                                      <a:tailEnd/>
                                    </a14:hiddenLine>
                                  </a:ext>
                                  <a:ext uri="{AF507438-7753-43E0-B8FC-AC1667EBCBE1}">
                                    <a14:hiddenEffects xmlns:a14="http://schemas.microsoft.com/office/drawing/2010/main">
                                      <a:effectLst>
                                        <a:outerShdw dist="35921" dir="2700000" algn="ctr" rotWithShape="0">
                                          <a:srgbClr val="808080"/>
                                        </a:outerShdw>
                                      </a:effectLst>
                                    </a14:hiddenEffects>
                                  </a:ext>
                                </a:extLst>
                              </p:spPr>
                            </p:pic>
                          </p:oleObj>
                        </mc:Fallback>
                      </mc:AlternateContent>
                    </a:graphicData>
                  </a:graphic>
                </p:graphicFrame>
                <p:grpSp>
                  <p:nvGrpSpPr>
                    <p:cNvPr id="43178" name="Group 170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1179" y="2500"/>
                      <a:ext cx="249" cy="249"/>
                      <a:chOff x="975" y="2682"/>
                      <a:chExt cx="249" cy="249"/>
                    </a:xfrm>
                  </p:grpSpPr>
                  <p:sp>
                    <p:nvSpPr>
                      <p:cNvPr id="43176" name="Line 168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1224" y="2682"/>
                        <a:ext cx="0" cy="249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round/>
                        <a:headEnd/>
                        <a:tailEnd type="triangle" w="med" len="med"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43177" name="Line 169"/>
                      <p:cNvSpPr>
                        <a:spLocks noChangeShapeType="1"/>
                      </p:cNvSpPr>
                      <p:nvPr/>
                    </p:nvSpPr>
                    <p:spPr bwMode="auto">
                      <a:xfrm flipH="1">
                        <a:off x="975" y="2682"/>
                        <a:ext cx="249" cy="0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round/>
                        <a:headEnd/>
                        <a:tailEnd type="triangle" w="med" len="med"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</p:grpSp>
              </p:grpSp>
              <p:grpSp>
                <p:nvGrpSpPr>
                  <p:cNvPr id="43207" name="Group 199"/>
                  <p:cNvGrpSpPr>
                    <a:grpSpLocks/>
                  </p:cNvGrpSpPr>
                  <p:nvPr/>
                </p:nvGrpSpPr>
                <p:grpSpPr bwMode="auto">
                  <a:xfrm>
                    <a:off x="3175" y="2382"/>
                    <a:ext cx="1565" cy="685"/>
                    <a:chOff x="3946" y="2341"/>
                    <a:chExt cx="1565" cy="685"/>
                  </a:xfrm>
                </p:grpSpPr>
                <p:graphicFrame>
                  <p:nvGraphicFramePr>
                    <p:cNvPr id="43197" name="Object 189"/>
                    <p:cNvGraphicFramePr>
                      <a:graphicFrameLocks noChangeAspect="1"/>
                    </p:cNvGraphicFramePr>
                    <p:nvPr/>
                  </p:nvGraphicFramePr>
                  <p:xfrm>
                    <a:off x="3946" y="2665"/>
                    <a:ext cx="975" cy="361"/>
                  </p:xfrm>
                  <a:graphic>
                    <a:graphicData uri="http://schemas.openxmlformats.org/presentationml/2006/ole">
                      <mc:AlternateContent xmlns:mc="http://schemas.openxmlformats.org/markup-compatibility/2006">
                        <mc:Choice xmlns:v="urn:schemas-microsoft-com:vml" Requires="v">
                          <p:oleObj spid="_x0000_s43236" name="Equation" r:id="rId11" imgW="1130040" imgH="419040" progId="Equation.3">
                            <p:embed/>
                          </p:oleObj>
                        </mc:Choice>
                        <mc:Fallback>
                          <p:oleObj name="Equation" r:id="rId11" imgW="1130040" imgH="419040" progId="Equation.3">
                            <p:embed/>
                            <p:pic>
                              <p:nvPicPr>
                                <p:cNvPr id="0" name="Object 189"/>
                                <p:cNvPicPr>
                                  <a:picLocks noChangeAspect="1" noChangeArrowheads="1"/>
                                </p:cNvPicPr>
                                <p:nvPr/>
                              </p:nvPicPr>
                              <p:blipFill>
                                <a:blip r:embed="rId8">
                                  <a:extLst>
                                    <a:ext uri="{28A0092B-C50C-407E-A947-70E740481C1C}">
                                      <a14:useLocalDpi xmlns:a14="http://schemas.microsoft.com/office/drawing/2010/main" val="0"/>
                                    </a:ext>
                                  </a:extLst>
                                </a:blip>
                                <a:srcRect/>
                                <a:stretch>
                                  <a:fillRect/>
                                </a:stretch>
                              </p:blipFill>
                              <p:spPr bwMode="auto">
                                <a:xfrm>
                                  <a:off x="3946" y="2665"/>
                                  <a:ext cx="975" cy="361"/>
                                </a:xfrm>
                                <a:prstGeom prst="rect">
                                  <a:avLst/>
                                </a:prstGeom>
                                <a:noFill/>
                                <a:ln>
                                  <a:noFill/>
                                </a:ln>
                                <a:effectLst/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solidFill>
                                        <a:srgbClr val="FFFFFF"/>
                                      </a:solidFill>
                                    </a14:hiddenFill>
                                  </a:ext>
                                  <a:ext uri="{91240B29-F687-4F45-9708-019B960494DF}">
                                    <a14:hiddenLine xmlns:a14="http://schemas.microsoft.com/office/drawing/2010/main" w="9525">
                                      <a:solidFill>
                                        <a:srgbClr val="000000"/>
                                      </a:solidFill>
                                      <a:miter lim="800000"/>
                                      <a:headEnd/>
                                      <a:tailEnd/>
                                    </a14:hiddenLine>
                                  </a:ext>
                                  <a:ext uri="{AF507438-7753-43E0-B8FC-AC1667EBCBE1}">
                                    <a14:hiddenEffects xmlns:a14="http://schemas.microsoft.com/office/drawing/2010/main">
                                      <a:effectLst>
                                        <a:outerShdw dist="35921" dir="2700000" algn="ctr" rotWithShape="0">
                                          <a:srgbClr val="808080"/>
                                        </a:outerShdw>
                                      </a:effectLst>
                                    </a14:hiddenEffects>
                                  </a:ext>
                                </a:extLst>
                              </p:spPr>
                            </p:pic>
                          </p:oleObj>
                        </mc:Fallback>
                      </mc:AlternateContent>
                    </a:graphicData>
                  </a:graphic>
                </p:graphicFrame>
                <p:sp>
                  <p:nvSpPr>
                    <p:cNvPr id="43180" name="Line 172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4309" y="2422"/>
                      <a:ext cx="0" cy="249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 type="triangle" w="med" len="med"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43181" name="Line 173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4309" y="2422"/>
                      <a:ext cx="227" cy="0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 type="triangle" w="med" len="med"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graphicFrame>
                  <p:nvGraphicFramePr>
                    <p:cNvPr id="43201" name="Object 193"/>
                    <p:cNvGraphicFramePr>
                      <a:graphicFrameLocks noChangeAspect="1"/>
                    </p:cNvGraphicFramePr>
                    <p:nvPr/>
                  </p:nvGraphicFramePr>
                  <p:xfrm>
                    <a:off x="4581" y="2341"/>
                    <a:ext cx="930" cy="353"/>
                  </p:xfrm>
                  <a:graphic>
                    <a:graphicData uri="http://schemas.openxmlformats.org/presentationml/2006/ole">
                      <mc:AlternateContent xmlns:mc="http://schemas.openxmlformats.org/markup-compatibility/2006">
                        <mc:Choice xmlns:v="urn:schemas-microsoft-com:vml" Requires="v">
                          <p:oleObj spid="_x0000_s43237" name="Equation" r:id="rId12" imgW="1104840" imgH="419040" progId="Equation.3">
                            <p:embed/>
                          </p:oleObj>
                        </mc:Choice>
                        <mc:Fallback>
                          <p:oleObj name="Equation" r:id="rId12" imgW="1104840" imgH="419040" progId="Equation.3">
                            <p:embed/>
                            <p:pic>
                              <p:nvPicPr>
                                <p:cNvPr id="0" name="Object 193"/>
                                <p:cNvPicPr>
                                  <a:picLocks noChangeAspect="1" noChangeArrowheads="1"/>
                                </p:cNvPicPr>
                                <p:nvPr/>
                              </p:nvPicPr>
                              <p:blipFill>
                                <a:blip r:embed="rId10">
                                  <a:extLst>
                                    <a:ext uri="{28A0092B-C50C-407E-A947-70E740481C1C}">
                                      <a14:useLocalDpi xmlns:a14="http://schemas.microsoft.com/office/drawing/2010/main" val="0"/>
                                    </a:ext>
                                  </a:extLst>
                                </a:blip>
                                <a:srcRect/>
                                <a:stretch>
                                  <a:fillRect/>
                                </a:stretch>
                              </p:blipFill>
                              <p:spPr bwMode="auto">
                                <a:xfrm>
                                  <a:off x="4581" y="2341"/>
                                  <a:ext cx="930" cy="353"/>
                                </a:xfrm>
                                <a:prstGeom prst="rect">
                                  <a:avLst/>
                                </a:prstGeom>
                                <a:noFill/>
                                <a:ln>
                                  <a:noFill/>
                                </a:ln>
                                <a:effectLst/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solidFill>
                                        <a:srgbClr val="FFFFFF"/>
                                      </a:solidFill>
                                    </a14:hiddenFill>
                                  </a:ext>
                                  <a:ext uri="{91240B29-F687-4F45-9708-019B960494DF}">
                                    <a14:hiddenLine xmlns:a14="http://schemas.microsoft.com/office/drawing/2010/main" w="9525">
                                      <a:solidFill>
                                        <a:srgbClr val="000000"/>
                                      </a:solidFill>
                                      <a:miter lim="800000"/>
                                      <a:headEnd/>
                                      <a:tailEnd/>
                                    </a14:hiddenLine>
                                  </a:ext>
                                  <a:ext uri="{AF507438-7753-43E0-B8FC-AC1667EBCBE1}">
                                    <a14:hiddenEffects xmlns:a14="http://schemas.microsoft.com/office/drawing/2010/main">
                                      <a:effectLst>
                                        <a:outerShdw dist="35921" dir="2700000" algn="ctr" rotWithShape="0">
                                          <a:srgbClr val="808080"/>
                                        </a:outerShdw>
                                      </a:effectLst>
                                    </a14:hiddenEffects>
                                  </a:ext>
                                </a:extLst>
                              </p:spPr>
                            </p:pic>
                          </p:oleObj>
                        </mc:Fallback>
                      </mc:AlternateContent>
                    </a:graphicData>
                  </a:graphic>
                </p:graphicFrame>
              </p:grpSp>
            </p:grpSp>
          </p:grpSp>
        </p:grpSp>
        <p:grpSp>
          <p:nvGrpSpPr>
            <p:cNvPr id="43127" name="Group 119"/>
            <p:cNvGrpSpPr>
              <a:grpSpLocks/>
            </p:cNvGrpSpPr>
            <p:nvPr/>
          </p:nvGrpSpPr>
          <p:grpSpPr bwMode="auto">
            <a:xfrm>
              <a:off x="3175" y="1139"/>
              <a:ext cx="680" cy="1292"/>
              <a:chOff x="3742" y="1321"/>
              <a:chExt cx="680" cy="1292"/>
            </a:xfrm>
          </p:grpSpPr>
          <p:sp>
            <p:nvSpPr>
              <p:cNvPr id="43123" name="Line 115"/>
              <p:cNvSpPr>
                <a:spLocks noChangeShapeType="1"/>
              </p:cNvSpPr>
              <p:nvPr/>
            </p:nvSpPr>
            <p:spPr bwMode="auto">
              <a:xfrm>
                <a:off x="4105" y="1321"/>
                <a:ext cx="0" cy="1292"/>
              </a:xfrm>
              <a:prstGeom prst="line">
                <a:avLst/>
              </a:prstGeom>
              <a:noFill/>
              <a:ln w="3175">
                <a:solidFill>
                  <a:schemeClr val="tx1"/>
                </a:solidFill>
                <a:prstDash val="lgDashDot"/>
                <a:round/>
                <a:headEnd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/>
              <a:lstStyle/>
              <a:p>
                <a:endParaRPr lang="en-AU"/>
              </a:p>
            </p:txBody>
          </p:sp>
          <p:sp>
            <p:nvSpPr>
              <p:cNvPr id="43126" name="Line 118"/>
              <p:cNvSpPr>
                <a:spLocks noChangeShapeType="1"/>
              </p:cNvSpPr>
              <p:nvPr/>
            </p:nvSpPr>
            <p:spPr bwMode="auto">
              <a:xfrm>
                <a:off x="3742" y="2341"/>
                <a:ext cx="680" cy="0"/>
              </a:xfrm>
              <a:prstGeom prst="line">
                <a:avLst/>
              </a:prstGeom>
              <a:noFill/>
              <a:ln w="3175">
                <a:solidFill>
                  <a:schemeClr val="tx1"/>
                </a:solidFill>
                <a:prstDash val="lgDashDot"/>
                <a:round/>
                <a:headEnd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/>
              <a:lstStyle/>
              <a:p>
                <a:endParaRPr lang="en-AU"/>
              </a:p>
            </p:txBody>
          </p:sp>
        </p:grpSp>
      </p:grpSp>
      <p:pic>
        <p:nvPicPr>
          <p:cNvPr id="2" name="BAE614 Machine Design Audio (13).mp3">
            <a:hlinkClick r:id="" action="ppaction://media"/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13"/>
          <a:stretch>
            <a:fillRect/>
          </a:stretch>
        </p:blipFill>
        <p:spPr>
          <a:xfrm>
            <a:off x="7380312" y="5841268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57088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DD046A-749A-4011-B2E1-BA0C60135372}" type="slidenum">
              <a:rPr lang="en-US"/>
              <a:pPr/>
              <a:t>14</a:t>
            </a:fld>
            <a:endParaRPr lang="en-US"/>
          </a:p>
        </p:txBody>
      </p:sp>
      <p:sp>
        <p:nvSpPr>
          <p:cNvPr id="44034" name="Rectangle 2"/>
          <p:cNvSpPr>
            <a:spLocks noGrp="1" noChangeArrowheads="1"/>
          </p:cNvSpPr>
          <p:nvPr>
            <p:ph type="title" sz="quarter"/>
          </p:nvPr>
        </p:nvSpPr>
        <p:spPr/>
        <p:txBody>
          <a:bodyPr/>
          <a:lstStyle/>
          <a:p>
            <a:r>
              <a:rPr lang="en-GB" sz="4000"/>
              <a:t>Arrangement to balance the primary moment (C.W)</a:t>
            </a:r>
            <a:endParaRPr lang="en-US" sz="4000"/>
          </a:p>
        </p:txBody>
      </p:sp>
      <p:graphicFrame>
        <p:nvGraphicFramePr>
          <p:cNvPr id="44150" name="Object 118"/>
          <p:cNvGraphicFramePr>
            <a:graphicFrameLocks noChangeAspect="1"/>
          </p:cNvGraphicFramePr>
          <p:nvPr/>
        </p:nvGraphicFramePr>
        <p:xfrm>
          <a:off x="2917825" y="5273675"/>
          <a:ext cx="3849688" cy="8302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4178" name="Equation" r:id="rId5" imgW="1942920" imgH="419040" progId="Equation.3">
                  <p:embed/>
                </p:oleObj>
              </mc:Choice>
              <mc:Fallback>
                <p:oleObj name="Equation" r:id="rId5" imgW="1942920" imgH="419040" progId="Equation.3">
                  <p:embed/>
                  <p:pic>
                    <p:nvPicPr>
                      <p:cNvPr id="0" name="Object 11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917825" y="5273675"/>
                        <a:ext cx="3849688" cy="8302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44153" name="Text Box 121"/>
          <p:cNvSpPr txBox="1">
            <a:spLocks noChangeArrowheads="1"/>
          </p:cNvSpPr>
          <p:nvPr/>
        </p:nvSpPr>
        <p:spPr bwMode="auto">
          <a:xfrm>
            <a:off x="1347788" y="5141913"/>
            <a:ext cx="2036762" cy="2746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>
              <a:spcBef>
                <a:spcPct val="0"/>
              </a:spcBef>
            </a:pPr>
            <a:endParaRPr lang="en-US" sz="1800" baseline="-25000"/>
          </a:p>
        </p:txBody>
      </p:sp>
      <p:sp>
        <p:nvSpPr>
          <p:cNvPr id="44156" name="Text Box 124"/>
          <p:cNvSpPr txBox="1">
            <a:spLocks noChangeArrowheads="1"/>
          </p:cNvSpPr>
          <p:nvPr/>
        </p:nvSpPr>
        <p:spPr bwMode="auto">
          <a:xfrm>
            <a:off x="1042988" y="5546725"/>
            <a:ext cx="1476375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/>
            <a:r>
              <a:rPr lang="en-GB" sz="1800"/>
              <a:t>For balance,</a:t>
            </a:r>
            <a:endParaRPr lang="en-US" sz="1800"/>
          </a:p>
        </p:txBody>
      </p:sp>
      <p:grpSp>
        <p:nvGrpSpPr>
          <p:cNvPr id="44169" name="Group 137"/>
          <p:cNvGrpSpPr>
            <a:grpSpLocks/>
          </p:cNvGrpSpPr>
          <p:nvPr/>
        </p:nvGrpSpPr>
        <p:grpSpPr bwMode="auto">
          <a:xfrm>
            <a:off x="1185863" y="1628775"/>
            <a:ext cx="6338887" cy="3673475"/>
            <a:chOff x="158" y="1026"/>
            <a:chExt cx="3993" cy="2314"/>
          </a:xfrm>
        </p:grpSpPr>
        <p:grpSp>
          <p:nvGrpSpPr>
            <p:cNvPr id="44168" name="Group 136"/>
            <p:cNvGrpSpPr>
              <a:grpSpLocks/>
            </p:cNvGrpSpPr>
            <p:nvPr/>
          </p:nvGrpSpPr>
          <p:grpSpPr bwMode="auto">
            <a:xfrm>
              <a:off x="158" y="1026"/>
              <a:ext cx="3993" cy="815"/>
              <a:chOff x="158" y="1026"/>
              <a:chExt cx="3993" cy="815"/>
            </a:xfrm>
          </p:grpSpPr>
          <p:graphicFrame>
            <p:nvGraphicFramePr>
              <p:cNvPr id="44142" name="Object 110"/>
              <p:cNvGraphicFramePr>
                <a:graphicFrameLocks noChangeAspect="1"/>
              </p:cNvGraphicFramePr>
              <p:nvPr/>
            </p:nvGraphicFramePr>
            <p:xfrm>
              <a:off x="158" y="1412"/>
              <a:ext cx="885" cy="429"/>
            </p:xfrm>
            <a:graphic>
              <a:graphicData uri="http://schemas.openxmlformats.org/presentationml/2006/ole">
                <mc:AlternateContent xmlns:mc="http://schemas.openxmlformats.org/markup-compatibility/2006">
                  <mc:Choice xmlns:v="urn:schemas-microsoft-com:vml" Requires="v">
                    <p:oleObj spid="_x0000_s44179" name="Equation" r:id="rId7" imgW="863280" imgH="419040" progId="Equation.3">
                      <p:embed/>
                    </p:oleObj>
                  </mc:Choice>
                  <mc:Fallback>
                    <p:oleObj name="Equation" r:id="rId7" imgW="863280" imgH="419040" progId="Equation.3">
                      <p:embed/>
                      <p:pic>
                        <p:nvPicPr>
                          <p:cNvPr id="0" name="Object 110"/>
                          <p:cNvPicPr>
                            <a:picLocks noChangeAspect="1" noChangeArrowheads="1"/>
                          </p:cNvPicPr>
                          <p:nvPr/>
                        </p:nvPicPr>
                        <p:blipFill>
                          <a:blip r:embed="rId8">
                            <a:extLst>
                              <a:ext uri="{28A0092B-C50C-407E-A947-70E740481C1C}">
                                <a14:useLocalDpi xmlns:a14="http://schemas.microsoft.com/office/drawing/2010/main" val="0"/>
                              </a:ext>
                            </a:extLst>
                          </a:blip>
                          <a:srcRect/>
                          <a:stretch>
                            <a:fillRect/>
                          </a:stretch>
                        </p:blipFill>
                        <p:spPr bwMode="auto">
                          <a:xfrm>
                            <a:off x="158" y="1412"/>
                            <a:ext cx="885" cy="429"/>
                          </a:xfrm>
                          <a:prstGeom prst="rect">
                            <a:avLst/>
                          </a:prstGeom>
                          <a:noFill/>
                          <a:ln>
                            <a:noFill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solidFill>
                                  <a:srgbClr val="FFFFFF"/>
                                </a:solidFill>
                              </a14:hiddenFill>
                            </a:ext>
                            <a:ext uri="{91240B29-F687-4F45-9708-019B960494DF}">
                              <a14:hiddenLine xmlns:a14="http://schemas.microsoft.com/office/drawing/2010/main" w="9525">
                                <a:solidFill>
                                  <a:srgbClr val="000000"/>
                                </a:solidFill>
                                <a:miter lim="800000"/>
                                <a:headEnd/>
                                <a:tailEnd/>
                              </a14:hiddenLine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rgbClr val="808080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</p:pic>
                    </p:oleObj>
                  </mc:Fallback>
                </mc:AlternateContent>
              </a:graphicData>
            </a:graphic>
          </p:graphicFrame>
          <p:graphicFrame>
            <p:nvGraphicFramePr>
              <p:cNvPr id="44146" name="Object 114"/>
              <p:cNvGraphicFramePr>
                <a:graphicFrameLocks noChangeAspect="1"/>
              </p:cNvGraphicFramePr>
              <p:nvPr/>
            </p:nvGraphicFramePr>
            <p:xfrm>
              <a:off x="1723" y="1207"/>
              <a:ext cx="817" cy="409"/>
            </p:xfrm>
            <a:graphic>
              <a:graphicData uri="http://schemas.openxmlformats.org/presentationml/2006/ole">
                <mc:AlternateContent xmlns:mc="http://schemas.openxmlformats.org/markup-compatibility/2006">
                  <mc:Choice xmlns:v="urn:schemas-microsoft-com:vml" Requires="v">
                    <p:oleObj spid="_x0000_s44180" name="Equation" r:id="rId9" imgW="838080" imgH="419040" progId="Equation.3">
                      <p:embed/>
                    </p:oleObj>
                  </mc:Choice>
                  <mc:Fallback>
                    <p:oleObj name="Equation" r:id="rId9" imgW="838080" imgH="419040" progId="Equation.3">
                      <p:embed/>
                      <p:pic>
                        <p:nvPicPr>
                          <p:cNvPr id="0" name="Object 114"/>
                          <p:cNvPicPr>
                            <a:picLocks noChangeAspect="1" noChangeArrowheads="1"/>
                          </p:cNvPicPr>
                          <p:nvPr/>
                        </p:nvPicPr>
                        <p:blipFill>
                          <a:blip r:embed="rId10">
                            <a:extLst>
                              <a:ext uri="{28A0092B-C50C-407E-A947-70E740481C1C}">
                                <a14:useLocalDpi xmlns:a14="http://schemas.microsoft.com/office/drawing/2010/main" val="0"/>
                              </a:ext>
                            </a:extLst>
                          </a:blip>
                          <a:srcRect/>
                          <a:stretch>
                            <a:fillRect/>
                          </a:stretch>
                        </p:blipFill>
                        <p:spPr bwMode="auto">
                          <a:xfrm>
                            <a:off x="1723" y="1207"/>
                            <a:ext cx="817" cy="409"/>
                          </a:xfrm>
                          <a:prstGeom prst="rect">
                            <a:avLst/>
                          </a:prstGeom>
                          <a:noFill/>
                          <a:ln>
                            <a:noFill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solidFill>
                                  <a:srgbClr val="FFFFFF"/>
                                </a:solidFill>
                              </a14:hiddenFill>
                            </a:ext>
                            <a:ext uri="{91240B29-F687-4F45-9708-019B960494DF}">
                              <a14:hiddenLine xmlns:a14="http://schemas.microsoft.com/office/drawing/2010/main" w="9525">
                                <a:solidFill>
                                  <a:srgbClr val="000000"/>
                                </a:solidFill>
                                <a:miter lim="800000"/>
                                <a:headEnd/>
                                <a:tailEnd/>
                              </a14:hiddenLine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rgbClr val="808080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</p:pic>
                    </p:oleObj>
                  </mc:Fallback>
                </mc:AlternateContent>
              </a:graphicData>
            </a:graphic>
          </p:graphicFrame>
          <p:grpSp>
            <p:nvGrpSpPr>
              <p:cNvPr id="44134" name="Group 102"/>
              <p:cNvGrpSpPr>
                <a:grpSpLocks/>
              </p:cNvGrpSpPr>
              <p:nvPr/>
            </p:nvGrpSpPr>
            <p:grpSpPr bwMode="auto">
              <a:xfrm>
                <a:off x="1111" y="1344"/>
                <a:ext cx="363" cy="363"/>
                <a:chOff x="1134" y="1366"/>
                <a:chExt cx="363" cy="363"/>
              </a:xfrm>
            </p:grpSpPr>
            <p:sp>
              <p:nvSpPr>
                <p:cNvPr id="44127" name="Line 95"/>
                <p:cNvSpPr>
                  <a:spLocks noChangeShapeType="1"/>
                </p:cNvSpPr>
                <p:nvPr/>
              </p:nvSpPr>
              <p:spPr bwMode="auto">
                <a:xfrm>
                  <a:off x="1134" y="1366"/>
                  <a:ext cx="0" cy="363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 type="triangle" w="med" len="med"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  <p:sp>
              <p:nvSpPr>
                <p:cNvPr id="44128" name="Line 96"/>
                <p:cNvSpPr>
                  <a:spLocks noChangeShapeType="1"/>
                </p:cNvSpPr>
                <p:nvPr/>
              </p:nvSpPr>
              <p:spPr bwMode="auto">
                <a:xfrm>
                  <a:off x="1134" y="1366"/>
                  <a:ext cx="363" cy="0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 type="triangle" w="med" len="med"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</p:grpSp>
          <p:grpSp>
            <p:nvGrpSpPr>
              <p:cNvPr id="44167" name="Group 135"/>
              <p:cNvGrpSpPr>
                <a:grpSpLocks/>
              </p:cNvGrpSpPr>
              <p:nvPr/>
            </p:nvGrpSpPr>
            <p:grpSpPr bwMode="auto">
              <a:xfrm>
                <a:off x="2880" y="1026"/>
                <a:ext cx="1271" cy="441"/>
                <a:chOff x="3628" y="958"/>
                <a:chExt cx="1271" cy="441"/>
              </a:xfrm>
            </p:grpSpPr>
            <p:graphicFrame>
              <p:nvGraphicFramePr>
                <p:cNvPr id="44144" name="Object 112"/>
                <p:cNvGraphicFramePr>
                  <a:graphicFrameLocks noChangeAspect="1"/>
                </p:cNvGraphicFramePr>
                <p:nvPr/>
              </p:nvGraphicFramePr>
              <p:xfrm>
                <a:off x="4037" y="981"/>
                <a:ext cx="862" cy="418"/>
              </p:xfrm>
              <a:graphic>
                <a:graphicData uri="http://schemas.openxmlformats.org/presentationml/2006/ole">
                  <mc:AlternateContent xmlns:mc="http://schemas.openxmlformats.org/markup-compatibility/2006">
                    <mc:Choice xmlns:v="urn:schemas-microsoft-com:vml" Requires="v">
                      <p:oleObj spid="_x0000_s44181" name="Equation" r:id="rId11" imgW="863280" imgH="419040" progId="Equation.3">
                        <p:embed/>
                      </p:oleObj>
                    </mc:Choice>
                    <mc:Fallback>
                      <p:oleObj name="Equation" r:id="rId11" imgW="863280" imgH="419040" progId="Equation.3">
                        <p:embed/>
                        <p:pic>
                          <p:nvPicPr>
                            <p:cNvPr id="0" name="Object 112"/>
                            <p:cNvPicPr>
                              <a:picLocks noChangeAspect="1" noChangeArrowheads="1"/>
                            </p:cNvPicPr>
                            <p:nvPr/>
                          </p:nvPicPr>
                          <p:blipFill>
                            <a:blip r:embed="rId8">
                              <a:extLst>
                                <a:ext uri="{28A0092B-C50C-407E-A947-70E740481C1C}">
                                  <a14:useLocalDpi xmlns:a14="http://schemas.microsoft.com/office/drawing/2010/main" val="0"/>
                                </a:ext>
                              </a:extLst>
                            </a:blip>
                            <a:srcRect/>
                            <a:stretch>
                              <a:fillRect/>
                            </a:stretch>
                          </p:blipFill>
                          <p:spPr bwMode="auto">
                            <a:xfrm>
                              <a:off x="4037" y="981"/>
                              <a:ext cx="862" cy="418"/>
                            </a:xfrm>
                            <a:prstGeom prst="rect">
                              <a:avLst/>
                            </a:prstGeom>
                            <a:noFill/>
                            <a:ln>
                              <a:noFill/>
                            </a:ln>
                            <a:effectLst/>
                            <a:extLst>
                              <a:ext uri="{909E8E84-426E-40DD-AFC4-6F175D3DCCD1}">
                                <a14:hiddenFill xmlns:a14="http://schemas.microsoft.com/office/drawing/2010/main">
                                  <a:solidFill>
                                    <a:srgbClr val="FFFFFF"/>
                                  </a:solidFill>
                                </a14:hiddenFill>
                              </a:ext>
                              <a:ext uri="{91240B29-F687-4F45-9708-019B960494DF}">
                                <a14:hiddenLine xmlns:a14="http://schemas.microsoft.com/office/drawing/2010/main" w="9525">
                                  <a:solidFill>
                                    <a:srgbClr val="000000"/>
                                  </a:solidFill>
                                  <a:miter lim="800000"/>
                                  <a:headEnd/>
                                  <a:tailEnd/>
                                </a14:hiddenLine>
                              </a:ext>
                              <a:ext uri="{AF507438-7753-43E0-B8FC-AC1667EBCBE1}">
                                <a14:hiddenEffects xmlns:a14="http://schemas.microsoft.com/office/drawing/2010/main">
                                  <a:effectLst>
                                    <a:outerShdw dist="35921" dir="2700000" algn="ctr" rotWithShape="0">
                                      <a:srgbClr val="808080"/>
                                    </a:outerShdw>
                                  </a:effectLst>
                                </a14:hiddenEffects>
                              </a:ext>
                            </a:extLst>
                          </p:spPr>
                        </p:pic>
                      </p:oleObj>
                    </mc:Fallback>
                  </mc:AlternateContent>
                </a:graphicData>
              </a:graphic>
            </p:graphicFrame>
            <p:grpSp>
              <p:nvGrpSpPr>
                <p:cNvPr id="44151" name="Group 119"/>
                <p:cNvGrpSpPr>
                  <a:grpSpLocks/>
                </p:cNvGrpSpPr>
                <p:nvPr/>
              </p:nvGrpSpPr>
              <p:grpSpPr bwMode="auto">
                <a:xfrm>
                  <a:off x="3628" y="958"/>
                  <a:ext cx="363" cy="363"/>
                  <a:chOff x="3628" y="935"/>
                  <a:chExt cx="363" cy="363"/>
                </a:xfrm>
              </p:grpSpPr>
              <p:sp>
                <p:nvSpPr>
                  <p:cNvPr id="44131" name="Line 99"/>
                  <p:cNvSpPr>
                    <a:spLocks noChangeShapeType="1"/>
                  </p:cNvSpPr>
                  <p:nvPr/>
                </p:nvSpPr>
                <p:spPr bwMode="auto">
                  <a:xfrm flipH="1">
                    <a:off x="3628" y="1298"/>
                    <a:ext cx="363" cy="0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 type="triangle" w="med" len="med"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44132" name="Line 100"/>
                  <p:cNvSpPr>
                    <a:spLocks noChangeShapeType="1"/>
                  </p:cNvSpPr>
                  <p:nvPr/>
                </p:nvSpPr>
                <p:spPr bwMode="auto">
                  <a:xfrm>
                    <a:off x="3991" y="935"/>
                    <a:ext cx="0" cy="363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 type="triangle" w="med" len="med"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</p:grpSp>
          </p:grpSp>
        </p:grpSp>
        <p:grpSp>
          <p:nvGrpSpPr>
            <p:cNvPr id="44165" name="Group 133"/>
            <p:cNvGrpSpPr>
              <a:grpSpLocks/>
            </p:cNvGrpSpPr>
            <p:nvPr/>
          </p:nvGrpSpPr>
          <p:grpSpPr bwMode="auto">
            <a:xfrm>
              <a:off x="657" y="1684"/>
              <a:ext cx="3221" cy="1656"/>
              <a:chOff x="1587" y="1480"/>
              <a:chExt cx="3221" cy="1656"/>
            </a:xfrm>
          </p:grpSpPr>
          <p:sp>
            <p:nvSpPr>
              <p:cNvPr id="44141" name="Text Box 109"/>
              <p:cNvSpPr txBox="1">
                <a:spLocks noChangeArrowheads="1"/>
              </p:cNvSpPr>
              <p:nvPr/>
            </p:nvSpPr>
            <p:spPr bwMode="auto">
              <a:xfrm>
                <a:off x="2925" y="1616"/>
                <a:ext cx="250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/>
                <a:r>
                  <a:rPr lang="en-GB" sz="1800"/>
                  <a:t>x</a:t>
                </a:r>
                <a:r>
                  <a:rPr lang="en-GB" sz="1800" baseline="-25000"/>
                  <a:t>b</a:t>
                </a:r>
                <a:endParaRPr lang="el-GR" sz="1800" baseline="-25000"/>
              </a:p>
            </p:txBody>
          </p:sp>
          <p:grpSp>
            <p:nvGrpSpPr>
              <p:cNvPr id="44164" name="Group 132"/>
              <p:cNvGrpSpPr>
                <a:grpSpLocks/>
              </p:cNvGrpSpPr>
              <p:nvPr/>
            </p:nvGrpSpPr>
            <p:grpSpPr bwMode="auto">
              <a:xfrm>
                <a:off x="1587" y="1480"/>
                <a:ext cx="3221" cy="1656"/>
                <a:chOff x="1587" y="1480"/>
                <a:chExt cx="3221" cy="1656"/>
              </a:xfrm>
            </p:grpSpPr>
            <p:sp>
              <p:nvSpPr>
                <p:cNvPr id="44084" name="Line 52"/>
                <p:cNvSpPr>
                  <a:spLocks noChangeShapeType="1"/>
                </p:cNvSpPr>
                <p:nvPr/>
              </p:nvSpPr>
              <p:spPr bwMode="auto">
                <a:xfrm>
                  <a:off x="2109" y="2704"/>
                  <a:ext cx="449" cy="0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  <p:grpSp>
              <p:nvGrpSpPr>
                <p:cNvPr id="44163" name="Group 131"/>
                <p:cNvGrpSpPr>
                  <a:grpSpLocks/>
                </p:cNvGrpSpPr>
                <p:nvPr/>
              </p:nvGrpSpPr>
              <p:grpSpPr bwMode="auto">
                <a:xfrm>
                  <a:off x="1587" y="1480"/>
                  <a:ext cx="3221" cy="1656"/>
                  <a:chOff x="657" y="1593"/>
                  <a:chExt cx="3221" cy="1656"/>
                </a:xfrm>
              </p:grpSpPr>
              <p:grpSp>
                <p:nvGrpSpPr>
                  <p:cNvPr id="44162" name="Group 130"/>
                  <p:cNvGrpSpPr>
                    <a:grpSpLocks/>
                  </p:cNvGrpSpPr>
                  <p:nvPr/>
                </p:nvGrpSpPr>
                <p:grpSpPr bwMode="auto">
                  <a:xfrm>
                    <a:off x="657" y="1593"/>
                    <a:ext cx="3221" cy="1656"/>
                    <a:chOff x="657" y="1593"/>
                    <a:chExt cx="3221" cy="1656"/>
                  </a:xfrm>
                </p:grpSpPr>
                <p:sp>
                  <p:nvSpPr>
                    <p:cNvPr id="44091" name="Arc 59"/>
                    <p:cNvSpPr>
                      <a:spLocks/>
                    </p:cNvSpPr>
                    <p:nvPr/>
                  </p:nvSpPr>
                  <p:spPr bwMode="auto">
                    <a:xfrm rot="5629937" flipV="1">
                      <a:off x="1283" y="2716"/>
                      <a:ext cx="272" cy="204"/>
                    </a:xfrm>
                    <a:custGeom>
                      <a:avLst/>
                      <a:gdLst>
                        <a:gd name="G0" fmla="+- 21600 0 0"/>
                        <a:gd name="G1" fmla="+- 21600 0 0"/>
                        <a:gd name="G2" fmla="+- 21600 0 0"/>
                        <a:gd name="T0" fmla="*/ 35949 w 43200"/>
                        <a:gd name="T1" fmla="*/ 37745 h 43200"/>
                        <a:gd name="T2" fmla="*/ 43200 w 43200"/>
                        <a:gd name="T3" fmla="*/ 21600 h 43200"/>
                        <a:gd name="T4" fmla="*/ 21600 w 43200"/>
                        <a:gd name="T5" fmla="*/ 21600 h 43200"/>
                      </a:gdLst>
                      <a:ahLst/>
                      <a:cxnLst>
                        <a:cxn ang="0">
                          <a:pos x="T0" y="T1"/>
                        </a:cxn>
                        <a:cxn ang="0">
                          <a:pos x="T2" y="T3"/>
                        </a:cxn>
                        <a:cxn ang="0">
                          <a:pos x="T4" y="T5"/>
                        </a:cxn>
                      </a:cxnLst>
                      <a:rect l="0" t="0" r="r" b="b"/>
                      <a:pathLst>
                        <a:path w="43200" h="43200" fill="none" extrusionOk="0">
                          <a:moveTo>
                            <a:pt x="35949" y="37745"/>
                          </a:moveTo>
                          <a:cubicBezTo>
                            <a:pt x="31995" y="41259"/>
                            <a:pt x="26889" y="43199"/>
                            <a:pt x="21600" y="43200"/>
                          </a:cubicBezTo>
                          <a:cubicBezTo>
                            <a:pt x="9670" y="43200"/>
                            <a:pt x="0" y="33529"/>
                            <a:pt x="0" y="21600"/>
                          </a:cubicBezTo>
                          <a:cubicBezTo>
                            <a:pt x="0" y="9670"/>
                            <a:pt x="9670" y="0"/>
                            <a:pt x="21600" y="0"/>
                          </a:cubicBezTo>
                          <a:cubicBezTo>
                            <a:pt x="33529" y="-1"/>
                            <a:pt x="43199" y="9670"/>
                            <a:pt x="43200" y="21599"/>
                          </a:cubicBezTo>
                        </a:path>
                        <a:path w="43200" h="43200" stroke="0" extrusionOk="0">
                          <a:moveTo>
                            <a:pt x="35949" y="37745"/>
                          </a:moveTo>
                          <a:cubicBezTo>
                            <a:pt x="31995" y="41259"/>
                            <a:pt x="26889" y="43199"/>
                            <a:pt x="21600" y="43200"/>
                          </a:cubicBezTo>
                          <a:cubicBezTo>
                            <a:pt x="9670" y="43200"/>
                            <a:pt x="0" y="33529"/>
                            <a:pt x="0" y="21600"/>
                          </a:cubicBezTo>
                          <a:cubicBezTo>
                            <a:pt x="0" y="9670"/>
                            <a:pt x="9670" y="0"/>
                            <a:pt x="21600" y="0"/>
                          </a:cubicBezTo>
                          <a:cubicBezTo>
                            <a:pt x="33529" y="-1"/>
                            <a:pt x="43199" y="9670"/>
                            <a:pt x="43200" y="21599"/>
                          </a:cubicBezTo>
                          <a:lnTo>
                            <a:pt x="21600" y="21600"/>
                          </a:lnTo>
                          <a:close/>
                        </a:path>
                      </a:pathLst>
                    </a:cu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 type="triangle" w="med" len="med"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chemeClr val="accent1"/>
                          </a:solidFill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44072" name="Line 40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2406" y="3203"/>
                      <a:ext cx="338" cy="0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grpSp>
                  <p:nvGrpSpPr>
                    <p:cNvPr id="44073" name="Group 41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1628" y="2410"/>
                      <a:ext cx="338" cy="410"/>
                      <a:chOff x="1905" y="2591"/>
                      <a:chExt cx="341" cy="363"/>
                    </a:xfrm>
                  </p:grpSpPr>
                  <p:sp>
                    <p:nvSpPr>
                      <p:cNvPr id="44074" name="Line 42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1905" y="2591"/>
                        <a:ext cx="341" cy="0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round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44075" name="Line 43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1905" y="2591"/>
                        <a:ext cx="0" cy="363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round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44076" name="Line 44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2245" y="2591"/>
                        <a:ext cx="0" cy="363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round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</p:grpSp>
                <p:sp>
                  <p:nvSpPr>
                    <p:cNvPr id="44077" name="Line 45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1966" y="2820"/>
                      <a:ext cx="428" cy="0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44078" name="Line 46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2394" y="2820"/>
                      <a:ext cx="0" cy="383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44080" name="Line 48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2747" y="2820"/>
                      <a:ext cx="428" cy="0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grpSp>
                  <p:nvGrpSpPr>
                    <p:cNvPr id="44101" name="Group 69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657" y="1593"/>
                      <a:ext cx="885" cy="1609"/>
                      <a:chOff x="680" y="1049"/>
                      <a:chExt cx="885" cy="1609"/>
                    </a:xfrm>
                  </p:grpSpPr>
                  <p:sp>
                    <p:nvSpPr>
                      <p:cNvPr id="44086" name="Rectangle 54"/>
                      <p:cNvSpPr>
                        <a:spLocks noChangeArrowheads="1"/>
                      </p:cNvSpPr>
                      <p:nvPr/>
                    </p:nvSpPr>
                    <p:spPr bwMode="auto">
                      <a:xfrm>
                        <a:off x="1065" y="2047"/>
                        <a:ext cx="136" cy="498"/>
                      </a:xfrm>
                      <a:prstGeom prst="rect">
                        <a:avLst/>
                      </a:prstGeom>
                      <a:solidFill>
                        <a:schemeClr val="bg1"/>
                      </a:solidFill>
                      <a:ln w="9525">
                        <a:solidFill>
                          <a:schemeClr val="tx1"/>
                        </a:solidFill>
                        <a:miter lim="800000"/>
                        <a:headEnd/>
                        <a:tailEnd/>
                      </a:ln>
                      <a:effectLst/>
                      <a:extLs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 wrap="none" anchor="ctr"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44098" name="Oval 66"/>
                      <p:cNvSpPr>
                        <a:spLocks noChangeArrowheads="1"/>
                      </p:cNvSpPr>
                      <p:nvPr/>
                    </p:nvSpPr>
                    <p:spPr bwMode="auto">
                      <a:xfrm>
                        <a:off x="816" y="1412"/>
                        <a:ext cx="635" cy="635"/>
                      </a:xfrm>
                      <a:prstGeom prst="ellipse">
                        <a:avLst/>
                      </a:prstGeom>
                      <a:solidFill>
                        <a:schemeClr val="bg1"/>
                      </a:solidFill>
                      <a:ln w="9525">
                        <a:solidFill>
                          <a:schemeClr val="tx1"/>
                        </a:solidFill>
                        <a:round/>
                        <a:headEnd/>
                        <a:tailEnd/>
                      </a:ln>
                      <a:effectLst/>
                      <a:extLs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 wrap="none" anchor="ctr"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44093" name="Line 61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1134" y="1049"/>
                        <a:ext cx="0" cy="1609"/>
                      </a:xfrm>
                      <a:prstGeom prst="line">
                        <a:avLst/>
                      </a:prstGeom>
                      <a:noFill/>
                      <a:ln w="3175">
                        <a:solidFill>
                          <a:schemeClr val="tx1"/>
                        </a:solidFill>
                        <a:prstDash val="lgDashDot"/>
                        <a:round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44094" name="Line 62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680" y="1729"/>
                        <a:ext cx="885" cy="0"/>
                      </a:xfrm>
                      <a:prstGeom prst="line">
                        <a:avLst/>
                      </a:prstGeom>
                      <a:noFill/>
                      <a:ln w="3175">
                        <a:solidFill>
                          <a:schemeClr val="tx1"/>
                        </a:solidFill>
                        <a:prstDash val="lgDashDot"/>
                        <a:round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</p:grpSp>
                <p:sp>
                  <p:nvSpPr>
                    <p:cNvPr id="44104" name="Arc 72"/>
                    <p:cNvSpPr>
                      <a:spLocks/>
                    </p:cNvSpPr>
                    <p:nvPr/>
                  </p:nvSpPr>
                  <p:spPr bwMode="auto">
                    <a:xfrm rot="2603359">
                      <a:off x="1269" y="2093"/>
                      <a:ext cx="318" cy="318"/>
                    </a:xfrm>
                    <a:custGeom>
                      <a:avLst/>
                      <a:gdLst>
                        <a:gd name="G0" fmla="+- 0 0 0"/>
                        <a:gd name="G1" fmla="+- 21600 0 0"/>
                        <a:gd name="G2" fmla="+- 21600 0 0"/>
                        <a:gd name="T0" fmla="*/ 0 w 21600"/>
                        <a:gd name="T1" fmla="*/ 0 h 21600"/>
                        <a:gd name="T2" fmla="*/ 21600 w 21600"/>
                        <a:gd name="T3" fmla="*/ 21600 h 21600"/>
                        <a:gd name="T4" fmla="*/ 0 w 21600"/>
                        <a:gd name="T5" fmla="*/ 21600 h 21600"/>
                      </a:gdLst>
                      <a:ahLst/>
                      <a:cxnLst>
                        <a:cxn ang="0">
                          <a:pos x="T0" y="T1"/>
                        </a:cxn>
                        <a:cxn ang="0">
                          <a:pos x="T2" y="T3"/>
                        </a:cxn>
                        <a:cxn ang="0">
                          <a:pos x="T4" y="T5"/>
                        </a:cxn>
                      </a:cxnLst>
                      <a:rect l="0" t="0" r="r" b="b"/>
                      <a:pathLst>
                        <a:path w="21600" h="21600" fill="none" extrusionOk="0">
                          <a:moveTo>
                            <a:pt x="-1" y="0"/>
                          </a:moveTo>
                          <a:cubicBezTo>
                            <a:pt x="11929" y="0"/>
                            <a:pt x="21600" y="9670"/>
                            <a:pt x="21600" y="21600"/>
                          </a:cubicBezTo>
                        </a:path>
                        <a:path w="21600" h="21600" stroke="0" extrusionOk="0">
                          <a:moveTo>
                            <a:pt x="-1" y="0"/>
                          </a:moveTo>
                          <a:cubicBezTo>
                            <a:pt x="11929" y="0"/>
                            <a:pt x="21600" y="9670"/>
                            <a:pt x="21600" y="21600"/>
                          </a:cubicBezTo>
                          <a:lnTo>
                            <a:pt x="0" y="21600"/>
                          </a:lnTo>
                          <a:close/>
                        </a:path>
                      </a:pathLst>
                    </a:custGeom>
                    <a:noFill/>
                    <a:ln w="9525">
                      <a:solidFill>
                        <a:schemeClr val="tx1"/>
                      </a:solidFill>
                      <a:round/>
                      <a:headEnd type="arrow" w="med" len="med"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chemeClr val="accent1"/>
                          </a:solidFill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44111" name="Line 79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1088" y="1775"/>
                      <a:ext cx="2178" cy="0"/>
                    </a:xfrm>
                    <a:prstGeom prst="line">
                      <a:avLst/>
                    </a:prstGeom>
                    <a:noFill/>
                    <a:ln w="3175">
                      <a:solidFill>
                        <a:schemeClr val="tx1"/>
                      </a:solidFill>
                      <a:round/>
                      <a:headEnd type="arrow" w="med" len="med"/>
                      <a:tailEnd type="arrow" w="med" len="med"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44138" name="Text Box 106"/>
                    <p:cNvSpPr txBox="1">
                      <a:spLocks noChangeArrowheads="1"/>
                    </p:cNvSpPr>
                    <p:nvPr/>
                  </p:nvSpPr>
                  <p:spPr bwMode="auto">
                    <a:xfrm>
                      <a:off x="1337" y="2909"/>
                      <a:ext cx="250" cy="231"/>
                    </a:xfrm>
                    <a:prstGeom prst="rect">
                      <a:avLst/>
                    </a:prstGeom>
                    <a:noFill/>
                    <a:ln>
                      <a:noFill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chemeClr val="accent1"/>
                          </a:solidFill>
                        </a14:hiddenFill>
                      </a:ext>
                      <a:ext uri="{91240B29-F687-4F45-9708-019B960494DF}">
                        <a14:hiddenLine xmlns:a14="http://schemas.microsoft.com/office/drawing/2010/main" w="9525">
                          <a:solidFill>
                            <a:schemeClr val="tx1"/>
                          </a:solidFill>
                          <a:miter lim="800000"/>
                          <a:headEnd/>
                          <a:tailEnd/>
                        </a14:hiddenLine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>
                      <a:spAutoFit/>
                    </a:bodyPr>
                    <a:lstStyle/>
                    <a:p>
                      <a:pPr algn="l"/>
                      <a:r>
                        <a:rPr lang="el-GR" sz="1800"/>
                        <a:t>ω</a:t>
                      </a:r>
                    </a:p>
                  </p:txBody>
                </p:sp>
                <p:grpSp>
                  <p:nvGrpSpPr>
                    <p:cNvPr id="44161" name="Group 129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2789" y="1616"/>
                      <a:ext cx="1089" cy="1633"/>
                      <a:chOff x="3515" y="1616"/>
                      <a:chExt cx="1089" cy="1633"/>
                    </a:xfrm>
                  </p:grpSpPr>
                  <p:grpSp>
                    <p:nvGrpSpPr>
                      <p:cNvPr id="44160" name="Group 128"/>
                      <p:cNvGrpSpPr>
                        <a:grpSpLocks/>
                      </p:cNvGrpSpPr>
                      <p:nvPr/>
                    </p:nvGrpSpPr>
                    <p:grpSpPr bwMode="auto">
                      <a:xfrm>
                        <a:off x="3515" y="1616"/>
                        <a:ext cx="953" cy="1633"/>
                        <a:chOff x="3515" y="1616"/>
                        <a:chExt cx="953" cy="1633"/>
                      </a:xfrm>
                    </p:grpSpPr>
                    <p:grpSp>
                      <p:nvGrpSpPr>
                        <p:cNvPr id="44100" name="Group 68"/>
                        <p:cNvGrpSpPr>
                          <a:grpSpLocks/>
                        </p:cNvGrpSpPr>
                        <p:nvPr/>
                      </p:nvGrpSpPr>
                      <p:grpSpPr bwMode="auto">
                        <a:xfrm>
                          <a:off x="3515" y="1616"/>
                          <a:ext cx="930" cy="1633"/>
                          <a:chOff x="3560" y="1049"/>
                          <a:chExt cx="930" cy="1633"/>
                        </a:xfrm>
                      </p:grpSpPr>
                      <p:sp>
                        <p:nvSpPr>
                          <p:cNvPr id="44089" name="Rectangle 57"/>
                          <p:cNvSpPr>
                            <a:spLocks noChangeArrowheads="1"/>
                          </p:cNvSpPr>
                          <p:nvPr/>
                        </p:nvSpPr>
                        <p:spPr bwMode="auto">
                          <a:xfrm>
                            <a:off x="3945" y="2024"/>
                            <a:ext cx="136" cy="498"/>
                          </a:xfrm>
                          <a:prstGeom prst="rect">
                            <a:avLst/>
                          </a:prstGeom>
                          <a:solidFill>
                            <a:schemeClr val="bg1"/>
                          </a:solidFill>
                          <a:ln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:ln>
                          <a:effectLst/>
                          <a:extLs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 wrap="none" anchor="ctr"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44099" name="Oval 67"/>
                          <p:cNvSpPr>
                            <a:spLocks noChangeArrowheads="1"/>
                          </p:cNvSpPr>
                          <p:nvPr/>
                        </p:nvSpPr>
                        <p:spPr bwMode="auto">
                          <a:xfrm>
                            <a:off x="3697" y="1389"/>
                            <a:ext cx="635" cy="635"/>
                          </a:xfrm>
                          <a:prstGeom prst="ellipse">
                            <a:avLst/>
                          </a:prstGeom>
                          <a:solidFill>
                            <a:schemeClr val="bg1"/>
                          </a:solidFill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 wrap="none" anchor="ctr"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44096" name="Line 64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4014" y="1049"/>
                            <a:ext cx="0" cy="1633"/>
                          </a:xfrm>
                          <a:prstGeom prst="line">
                            <a:avLst/>
                          </a:prstGeom>
                          <a:noFill/>
                          <a:ln w="3175">
                            <a:solidFill>
                              <a:schemeClr val="tx1"/>
                            </a:solidFill>
                            <a:prstDash val="lgDashDot"/>
                            <a:round/>
                            <a:headEnd/>
                            <a:tailEnd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44097" name="Line 65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 flipV="1">
                            <a:off x="3560" y="1705"/>
                            <a:ext cx="930" cy="1"/>
                          </a:xfrm>
                          <a:prstGeom prst="line">
                            <a:avLst/>
                          </a:prstGeom>
                          <a:noFill/>
                          <a:ln w="3175">
                            <a:solidFill>
                              <a:schemeClr val="tx1"/>
                            </a:solidFill>
                            <a:prstDash val="lgDashDot"/>
                            <a:round/>
                            <a:headEnd/>
                            <a:tailEnd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</p:grpSp>
                    <p:sp>
                      <p:nvSpPr>
                        <p:cNvPr id="44108" name="Arc 76"/>
                        <p:cNvSpPr>
                          <a:spLocks/>
                        </p:cNvSpPr>
                        <p:nvPr/>
                      </p:nvSpPr>
                      <p:spPr bwMode="auto">
                        <a:xfrm rot="2603359">
                          <a:off x="4150" y="2093"/>
                          <a:ext cx="318" cy="318"/>
                        </a:xfrm>
                        <a:custGeom>
                          <a:avLst/>
                          <a:gdLst>
                            <a:gd name="G0" fmla="+- 0 0 0"/>
                            <a:gd name="G1" fmla="+- 21600 0 0"/>
                            <a:gd name="G2" fmla="+- 21600 0 0"/>
                            <a:gd name="T0" fmla="*/ 0 w 21600"/>
                            <a:gd name="T1" fmla="*/ 0 h 21600"/>
                            <a:gd name="T2" fmla="*/ 21600 w 21600"/>
                            <a:gd name="T3" fmla="*/ 21600 h 21600"/>
                            <a:gd name="T4" fmla="*/ 0 w 21600"/>
                            <a:gd name="T5" fmla="*/ 21600 h 21600"/>
                          </a:gdLst>
                          <a:ahLst/>
                          <a:cxnLst>
                            <a:cxn ang="0">
                              <a:pos x="T0" y="T1"/>
                            </a:cxn>
                            <a:cxn ang="0">
                              <a:pos x="T2" y="T3"/>
                            </a:cxn>
                            <a:cxn ang="0">
                              <a:pos x="T4" y="T5"/>
                            </a:cxn>
                          </a:cxnLst>
                          <a:rect l="0" t="0" r="r" b="b"/>
                          <a:pathLst>
                            <a:path w="21600" h="21600" fill="none" extrusionOk="0">
                              <a:moveTo>
                                <a:pt x="-1" y="0"/>
                              </a:moveTo>
                              <a:cubicBezTo>
                                <a:pt x="11929" y="0"/>
                                <a:pt x="21600" y="9670"/>
                                <a:pt x="21600" y="21600"/>
                              </a:cubicBezTo>
                            </a:path>
                            <a:path w="21600" h="21600" stroke="0" extrusionOk="0">
                              <a:moveTo>
                                <a:pt x="-1" y="0"/>
                              </a:moveTo>
                              <a:cubicBezTo>
                                <a:pt x="11929" y="0"/>
                                <a:pt x="21600" y="9670"/>
                                <a:pt x="21600" y="21600"/>
                              </a:cubicBezTo>
                              <a:lnTo>
                                <a:pt x="0" y="21600"/>
                              </a:lnTo>
                              <a:close/>
                            </a:path>
                          </a:pathLst>
                        </a:custGeom>
                        <a:noFill/>
                        <a:ln w="9525">
                          <a:solidFill>
                            <a:schemeClr val="tx1"/>
                          </a:solidFill>
                          <a:round/>
                          <a:headEnd type="arrow" w="med" len="med"/>
                          <a:tailEnd/>
                        </a:ln>
                        <a:effectLst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chemeClr val="accent1"/>
                              </a:solidFill>
                            </a14:hiddenFill>
                          </a:ext>
                          <a:ext uri="{AF507438-7753-43E0-B8FC-AC1667EBCBE1}">
                            <a14:hiddenEffects xmlns:a14="http://schemas.microsoft.com/office/drawing/2010/main">
                              <a:effectLst>
                                <a:outerShdw dist="35921" dir="2700000" algn="ctr" rotWithShape="0">
                                  <a:schemeClr val="bg2"/>
                                </a:outerShdw>
                              </a:effectLst>
                            </a14:hiddenEffects>
                          </a:ext>
                        </a:extLst>
                      </p:spPr>
                      <p:txBody>
                        <a:bodyPr wrap="none" anchor="ctr"/>
                        <a:lstStyle/>
                        <a:p>
                          <a:endParaRPr lang="en-AU"/>
                        </a:p>
                      </p:txBody>
                    </p:sp>
                    <p:grpSp>
                      <p:nvGrpSpPr>
                        <p:cNvPr id="44124" name="Group 92"/>
                        <p:cNvGrpSpPr>
                          <a:grpSpLocks/>
                        </p:cNvGrpSpPr>
                        <p:nvPr/>
                      </p:nvGrpSpPr>
                      <p:grpSpPr bwMode="auto">
                        <a:xfrm>
                          <a:off x="3674" y="2002"/>
                          <a:ext cx="295" cy="272"/>
                          <a:chOff x="3719" y="2274"/>
                          <a:chExt cx="295" cy="272"/>
                        </a:xfrm>
                      </p:grpSpPr>
                      <p:sp>
                        <p:nvSpPr>
                          <p:cNvPr id="44115" name="Oval 83"/>
                          <p:cNvSpPr>
                            <a:spLocks noChangeArrowheads="1"/>
                          </p:cNvSpPr>
                          <p:nvPr/>
                        </p:nvSpPr>
                        <p:spPr bwMode="auto">
                          <a:xfrm>
                            <a:off x="3719" y="2274"/>
                            <a:ext cx="113" cy="113"/>
                          </a:xfrm>
                          <a:prstGeom prst="ellipse">
                            <a:avLst/>
                          </a:prstGeom>
                          <a:solidFill>
                            <a:schemeClr val="tx1"/>
                          </a:solidFill>
                          <a:ln w="9525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 wrap="none" anchor="ctr"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44122" name="Line 90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3765" y="2319"/>
                            <a:ext cx="249" cy="227"/>
                          </a:xfrm>
                          <a:prstGeom prst="line">
                            <a:avLst/>
                          </a:prstGeom>
                          <a:noFill/>
                          <a:ln w="38100">
                            <a:solidFill>
                              <a:schemeClr val="tx1"/>
                            </a:solidFill>
                            <a:round/>
                            <a:headEnd/>
                            <a:tailEnd/>
                          </a:ln>
                          <a:effectLst/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  <a:ext uri="{AF507438-7753-43E0-B8FC-AC1667EBCBE1}">
                              <a14:hiddenEffects xmlns:a14="http://schemas.microsoft.com/office/drawing/2010/main">
                                <a:effectLst>
                                  <a:outerShdw dist="35921" dir="2700000" algn="ctr" rotWithShape="0">
                                    <a:schemeClr val="bg2"/>
                                  </a:outerShdw>
                                </a:effectLst>
                              </a14:hiddenEffects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</p:grpSp>
                  </p:grpSp>
                  <p:sp>
                    <p:nvSpPr>
                      <p:cNvPr id="44137" name="Text Box 105"/>
                      <p:cNvSpPr txBox="1">
                        <a:spLocks noChangeArrowheads="1"/>
                      </p:cNvSpPr>
                      <p:nvPr/>
                    </p:nvSpPr>
                    <p:spPr bwMode="auto">
                      <a:xfrm>
                        <a:off x="3810" y="2024"/>
                        <a:ext cx="204" cy="231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>
                        <a:spAutoFit/>
                      </a:bodyPr>
                      <a:lstStyle/>
                      <a:p>
                        <a:pPr algn="l"/>
                        <a:r>
                          <a:rPr lang="el-GR" sz="1800"/>
                          <a:t>θ</a:t>
                        </a:r>
                      </a:p>
                    </p:txBody>
                  </p:sp>
                  <p:sp>
                    <p:nvSpPr>
                      <p:cNvPr id="44139" name="Text Box 107"/>
                      <p:cNvSpPr txBox="1">
                        <a:spLocks noChangeArrowheads="1"/>
                      </p:cNvSpPr>
                      <p:nvPr/>
                    </p:nvSpPr>
                    <p:spPr bwMode="auto">
                      <a:xfrm>
                        <a:off x="4354" y="1979"/>
                        <a:ext cx="250" cy="231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>
                        <a:spAutoFit/>
                      </a:bodyPr>
                      <a:lstStyle/>
                      <a:p>
                        <a:pPr algn="l"/>
                        <a:r>
                          <a:rPr lang="el-GR" sz="1800"/>
                          <a:t>ω</a:t>
                        </a:r>
                      </a:p>
                    </p:txBody>
                  </p:sp>
                </p:grpSp>
                <p:sp>
                  <p:nvSpPr>
                    <p:cNvPr id="44140" name="Text Box 108"/>
                    <p:cNvSpPr txBox="1">
                      <a:spLocks noChangeArrowheads="1"/>
                    </p:cNvSpPr>
                    <p:nvPr/>
                  </p:nvSpPr>
                  <p:spPr bwMode="auto">
                    <a:xfrm>
                      <a:off x="1496" y="2024"/>
                      <a:ext cx="250" cy="231"/>
                    </a:xfrm>
                    <a:prstGeom prst="rect">
                      <a:avLst/>
                    </a:prstGeom>
                    <a:noFill/>
                    <a:ln>
                      <a:noFill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chemeClr val="accent1"/>
                          </a:solidFill>
                        </a14:hiddenFill>
                      </a:ext>
                      <a:ext uri="{91240B29-F687-4F45-9708-019B960494DF}">
                        <a14:hiddenLine xmlns:a14="http://schemas.microsoft.com/office/drawing/2010/main" w="9525">
                          <a:solidFill>
                            <a:schemeClr val="tx1"/>
                          </a:solidFill>
                          <a:miter lim="800000"/>
                          <a:headEnd/>
                          <a:tailEnd/>
                        </a14:hiddenLine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>
                      <a:spAutoFit/>
                    </a:bodyPr>
                    <a:lstStyle/>
                    <a:p>
                      <a:pPr algn="l"/>
                      <a:r>
                        <a:rPr lang="el-GR" sz="1800"/>
                        <a:t>ω</a:t>
                      </a:r>
                    </a:p>
                  </p:txBody>
                </p:sp>
                <p:sp>
                  <p:nvSpPr>
                    <p:cNvPr id="44159" name="Line 127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2744" y="2818"/>
                      <a:ext cx="0" cy="385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</p:grpSp>
              <p:grpSp>
                <p:nvGrpSpPr>
                  <p:cNvPr id="44123" name="Group 91"/>
                  <p:cNvGrpSpPr>
                    <a:grpSpLocks/>
                  </p:cNvGrpSpPr>
                  <p:nvPr/>
                </p:nvGrpSpPr>
                <p:grpSpPr bwMode="auto">
                  <a:xfrm>
                    <a:off x="1111" y="2274"/>
                    <a:ext cx="271" cy="271"/>
                    <a:chOff x="1134" y="2546"/>
                    <a:chExt cx="271" cy="271"/>
                  </a:xfrm>
                </p:grpSpPr>
                <p:sp>
                  <p:nvSpPr>
                    <p:cNvPr id="44120" name="Oval 88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1292" y="2704"/>
                      <a:ext cx="113" cy="113"/>
                    </a:xfrm>
                    <a:prstGeom prst="ellipse">
                      <a:avLst/>
                    </a:prstGeom>
                    <a:solidFill>
                      <a:schemeClr val="tx1"/>
                    </a:solidFill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44121" name="Line 89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1134" y="2546"/>
                      <a:ext cx="226" cy="226"/>
                    </a:xfrm>
                    <a:prstGeom prst="line">
                      <a:avLst/>
                    </a:prstGeom>
                    <a:noFill/>
                    <a:ln w="38100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</p:grpSp>
            </p:grpSp>
            <p:sp>
              <p:nvSpPr>
                <p:cNvPr id="44136" name="Text Box 104"/>
                <p:cNvSpPr txBox="1">
                  <a:spLocks noChangeArrowheads="1"/>
                </p:cNvSpPr>
                <p:nvPr/>
              </p:nvSpPr>
              <p:spPr bwMode="auto">
                <a:xfrm>
                  <a:off x="2018" y="2228"/>
                  <a:ext cx="204" cy="231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>
                  <a:spAutoFit/>
                </a:bodyPr>
                <a:lstStyle/>
                <a:p>
                  <a:pPr algn="l"/>
                  <a:r>
                    <a:rPr lang="el-GR" sz="1800"/>
                    <a:t>θ</a:t>
                  </a:r>
                </a:p>
              </p:txBody>
            </p:sp>
          </p:grpSp>
        </p:grpSp>
      </p:grpSp>
      <p:pic>
        <p:nvPicPr>
          <p:cNvPr id="2" name="BAE614 Machine Design Audio (14).mp3">
            <a:hlinkClick r:id="" action="ppaction://media"/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12"/>
          <a:stretch>
            <a:fillRect/>
          </a:stretch>
        </p:blipFill>
        <p:spPr>
          <a:xfrm>
            <a:off x="7094537" y="5913438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51029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D45DDEA-03FF-4EDA-AFB0-00440D51EA1D}" type="slidenum">
              <a:rPr lang="en-US"/>
              <a:pPr/>
              <a:t>15</a:t>
            </a:fld>
            <a:endParaRPr lang="en-US"/>
          </a:p>
        </p:txBody>
      </p:sp>
      <p:sp>
        <p:nvSpPr>
          <p:cNvPr id="51202" name="Rectangle 2"/>
          <p:cNvSpPr>
            <a:spLocks noGrp="1" noChangeArrowheads="1"/>
          </p:cNvSpPr>
          <p:nvPr>
            <p:ph type="title"/>
          </p:nvPr>
        </p:nvSpPr>
        <p:spPr>
          <a:xfrm>
            <a:off x="611188" y="0"/>
            <a:ext cx="8229600" cy="1143000"/>
          </a:xfrm>
        </p:spPr>
        <p:txBody>
          <a:bodyPr/>
          <a:lstStyle/>
          <a:p>
            <a:r>
              <a:rPr lang="en-GB" sz="4000"/>
              <a:t>Arrangement to balance the secondary moment (C.C.W)</a:t>
            </a:r>
            <a:endParaRPr lang="en-US" sz="4000"/>
          </a:p>
        </p:txBody>
      </p:sp>
      <p:graphicFrame>
        <p:nvGraphicFramePr>
          <p:cNvPr id="51284" name="Object 84"/>
          <p:cNvGraphicFramePr>
            <a:graphicFrameLocks noChangeAspect="1"/>
          </p:cNvGraphicFramePr>
          <p:nvPr/>
        </p:nvGraphicFramePr>
        <p:xfrm>
          <a:off x="2519363" y="5630863"/>
          <a:ext cx="4608512" cy="8350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310" name="Equation" r:id="rId5" imgW="2450880" imgH="444240" progId="Equation.3">
                  <p:embed/>
                </p:oleObj>
              </mc:Choice>
              <mc:Fallback>
                <p:oleObj name="Equation" r:id="rId5" imgW="2450880" imgH="444240" progId="Equation.3">
                  <p:embed/>
                  <p:pic>
                    <p:nvPicPr>
                      <p:cNvPr id="0" name="Object 8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519363" y="5630863"/>
                        <a:ext cx="4608512" cy="8350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51286" name="Text Box 86"/>
          <p:cNvSpPr txBox="1">
            <a:spLocks noChangeArrowheads="1"/>
          </p:cNvSpPr>
          <p:nvPr/>
        </p:nvSpPr>
        <p:spPr bwMode="auto">
          <a:xfrm>
            <a:off x="576263" y="5726113"/>
            <a:ext cx="1476375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/>
            <a:r>
              <a:rPr lang="en-GB" sz="1800"/>
              <a:t>For balance,</a:t>
            </a:r>
            <a:endParaRPr lang="en-US" sz="1800"/>
          </a:p>
        </p:txBody>
      </p:sp>
      <p:grpSp>
        <p:nvGrpSpPr>
          <p:cNvPr id="51299" name="Group 99"/>
          <p:cNvGrpSpPr>
            <a:grpSpLocks/>
          </p:cNvGrpSpPr>
          <p:nvPr/>
        </p:nvGrpSpPr>
        <p:grpSpPr bwMode="auto">
          <a:xfrm>
            <a:off x="576263" y="1196975"/>
            <a:ext cx="7308850" cy="4321175"/>
            <a:chOff x="317" y="844"/>
            <a:chExt cx="4604" cy="2722"/>
          </a:xfrm>
        </p:grpSpPr>
        <p:grpSp>
          <p:nvGrpSpPr>
            <p:cNvPr id="51298" name="Group 98"/>
            <p:cNvGrpSpPr>
              <a:grpSpLocks/>
            </p:cNvGrpSpPr>
            <p:nvPr/>
          </p:nvGrpSpPr>
          <p:grpSpPr bwMode="auto">
            <a:xfrm>
              <a:off x="317" y="2840"/>
              <a:ext cx="4604" cy="726"/>
              <a:chOff x="317" y="2840"/>
              <a:chExt cx="4604" cy="726"/>
            </a:xfrm>
          </p:grpSpPr>
          <p:grpSp>
            <p:nvGrpSpPr>
              <p:cNvPr id="51296" name="Group 96"/>
              <p:cNvGrpSpPr>
                <a:grpSpLocks/>
              </p:cNvGrpSpPr>
              <p:nvPr/>
            </p:nvGrpSpPr>
            <p:grpSpPr bwMode="auto">
              <a:xfrm>
                <a:off x="317" y="2886"/>
                <a:ext cx="2253" cy="452"/>
                <a:chOff x="317" y="2886"/>
                <a:chExt cx="2253" cy="452"/>
              </a:xfrm>
            </p:grpSpPr>
            <p:graphicFrame>
              <p:nvGraphicFramePr>
                <p:cNvPr id="51282" name="Object 82"/>
                <p:cNvGraphicFramePr>
                  <a:graphicFrameLocks noChangeAspect="1"/>
                </p:cNvGraphicFramePr>
                <p:nvPr/>
              </p:nvGraphicFramePr>
              <p:xfrm>
                <a:off x="1493" y="2886"/>
                <a:ext cx="1077" cy="399"/>
              </p:xfrm>
              <a:graphic>
                <a:graphicData uri="http://schemas.openxmlformats.org/presentationml/2006/ole">
                  <mc:AlternateContent xmlns:mc="http://schemas.openxmlformats.org/markup-compatibility/2006">
                    <mc:Choice xmlns:v="urn:schemas-microsoft-com:vml" Requires="v">
                      <p:oleObj spid="_x0000_s51311" name="Equation" r:id="rId7" imgW="1130040" imgH="419040" progId="Equation.3">
                        <p:embed/>
                      </p:oleObj>
                    </mc:Choice>
                    <mc:Fallback>
                      <p:oleObj name="Equation" r:id="rId7" imgW="1130040" imgH="419040" progId="Equation.3">
                        <p:embed/>
                        <p:pic>
                          <p:nvPicPr>
                            <p:cNvPr id="0" name="Object 82"/>
                            <p:cNvPicPr>
                              <a:picLocks noChangeAspect="1" noChangeArrowheads="1"/>
                            </p:cNvPicPr>
                            <p:nvPr/>
                          </p:nvPicPr>
                          <p:blipFill>
                            <a:blip r:embed="rId8">
                              <a:extLst>
                                <a:ext uri="{28A0092B-C50C-407E-A947-70E740481C1C}">
                                  <a14:useLocalDpi xmlns:a14="http://schemas.microsoft.com/office/drawing/2010/main" val="0"/>
                                </a:ext>
                              </a:extLst>
                            </a:blip>
                            <a:srcRect/>
                            <a:stretch>
                              <a:fillRect/>
                            </a:stretch>
                          </p:blipFill>
                          <p:spPr bwMode="auto">
                            <a:xfrm>
                              <a:off x="1493" y="2886"/>
                              <a:ext cx="1077" cy="399"/>
                            </a:xfrm>
                            <a:prstGeom prst="rect">
                              <a:avLst/>
                            </a:prstGeom>
                            <a:noFill/>
                            <a:ln>
                              <a:noFill/>
                            </a:ln>
                            <a:effectLst/>
                            <a:extLst>
                              <a:ext uri="{909E8E84-426E-40DD-AFC4-6F175D3DCCD1}">
                                <a14:hiddenFill xmlns:a14="http://schemas.microsoft.com/office/drawing/2010/main">
                                  <a:solidFill>
                                    <a:srgbClr val="FFFFFF"/>
                                  </a:solidFill>
                                </a14:hiddenFill>
                              </a:ext>
                              <a:ext uri="{91240B29-F687-4F45-9708-019B960494DF}">
                                <a14:hiddenLine xmlns:a14="http://schemas.microsoft.com/office/drawing/2010/main" w="9525">
                                  <a:solidFill>
                                    <a:srgbClr val="000000"/>
                                  </a:solidFill>
                                  <a:miter lim="800000"/>
                                  <a:headEnd/>
                                  <a:tailEnd/>
                                </a14:hiddenLine>
                              </a:ext>
                              <a:ext uri="{AF507438-7753-43E0-B8FC-AC1667EBCBE1}">
                                <a14:hiddenEffects xmlns:a14="http://schemas.microsoft.com/office/drawing/2010/main">
                                  <a:effectLst>
                                    <a:outerShdw dist="35921" dir="2700000" algn="ctr" rotWithShape="0">
                                      <a:srgbClr val="808080"/>
                                    </a:outerShdw>
                                  </a:effectLst>
                                </a14:hiddenEffects>
                              </a:ext>
                            </a:extLst>
                          </p:spPr>
                        </p:pic>
                      </p:oleObj>
                    </mc:Fallback>
                  </mc:AlternateContent>
                </a:graphicData>
              </a:graphic>
            </p:graphicFrame>
            <p:graphicFrame>
              <p:nvGraphicFramePr>
                <p:cNvPr id="51283" name="Object 83"/>
                <p:cNvGraphicFramePr>
                  <a:graphicFrameLocks noChangeAspect="1"/>
                </p:cNvGraphicFramePr>
                <p:nvPr/>
              </p:nvGraphicFramePr>
              <p:xfrm>
                <a:off x="317" y="2940"/>
                <a:ext cx="1051" cy="398"/>
              </p:xfrm>
              <a:graphic>
                <a:graphicData uri="http://schemas.openxmlformats.org/presentationml/2006/ole">
                  <mc:AlternateContent xmlns:mc="http://schemas.openxmlformats.org/markup-compatibility/2006">
                    <mc:Choice xmlns:v="urn:schemas-microsoft-com:vml" Requires="v">
                      <p:oleObj spid="_x0000_s51312" name="Equation" r:id="rId9" imgW="1104840" imgH="419040" progId="Equation.3">
                        <p:embed/>
                      </p:oleObj>
                    </mc:Choice>
                    <mc:Fallback>
                      <p:oleObj name="Equation" r:id="rId9" imgW="1104840" imgH="419040" progId="Equation.3">
                        <p:embed/>
                        <p:pic>
                          <p:nvPicPr>
                            <p:cNvPr id="0" name="Object 83"/>
                            <p:cNvPicPr>
                              <a:picLocks noChangeAspect="1" noChangeArrowheads="1"/>
                            </p:cNvPicPr>
                            <p:nvPr/>
                          </p:nvPicPr>
                          <p:blipFill>
                            <a:blip r:embed="rId10">
                              <a:extLst>
                                <a:ext uri="{28A0092B-C50C-407E-A947-70E740481C1C}">
                                  <a14:useLocalDpi xmlns:a14="http://schemas.microsoft.com/office/drawing/2010/main" val="0"/>
                                </a:ext>
                              </a:extLst>
                            </a:blip>
                            <a:srcRect/>
                            <a:stretch>
                              <a:fillRect/>
                            </a:stretch>
                          </p:blipFill>
                          <p:spPr bwMode="auto">
                            <a:xfrm>
                              <a:off x="317" y="2940"/>
                              <a:ext cx="1051" cy="398"/>
                            </a:xfrm>
                            <a:prstGeom prst="rect">
                              <a:avLst/>
                            </a:prstGeom>
                            <a:noFill/>
                            <a:ln>
                              <a:noFill/>
                            </a:ln>
                            <a:effectLst/>
                            <a:extLst>
                              <a:ext uri="{909E8E84-426E-40DD-AFC4-6F175D3DCCD1}">
                                <a14:hiddenFill xmlns:a14="http://schemas.microsoft.com/office/drawing/2010/main">
                                  <a:solidFill>
                                    <a:srgbClr val="FFFFFF"/>
                                  </a:solidFill>
                                </a14:hiddenFill>
                              </a:ext>
                              <a:ext uri="{91240B29-F687-4F45-9708-019B960494DF}">
                                <a14:hiddenLine xmlns:a14="http://schemas.microsoft.com/office/drawing/2010/main" w="9525">
                                  <a:solidFill>
                                    <a:srgbClr val="000000"/>
                                  </a:solidFill>
                                  <a:miter lim="800000"/>
                                  <a:headEnd/>
                                  <a:tailEnd/>
                                </a14:hiddenLine>
                              </a:ext>
                              <a:ext uri="{AF507438-7753-43E0-B8FC-AC1667EBCBE1}">
                                <a14:hiddenEffects xmlns:a14="http://schemas.microsoft.com/office/drawing/2010/main">
                                  <a:effectLst>
                                    <a:outerShdw dist="35921" dir="2700000" algn="ctr" rotWithShape="0">
                                      <a:srgbClr val="808080"/>
                                    </a:outerShdw>
                                  </a:effectLst>
                                </a14:hiddenEffects>
                              </a:ext>
                            </a:extLst>
                          </p:spPr>
                        </p:pic>
                      </p:oleObj>
                    </mc:Fallback>
                  </mc:AlternateContent>
                </a:graphicData>
              </a:graphic>
            </p:graphicFrame>
            <p:grpSp>
              <p:nvGrpSpPr>
                <p:cNvPr id="51276" name="Group 76"/>
                <p:cNvGrpSpPr>
                  <a:grpSpLocks/>
                </p:cNvGrpSpPr>
                <p:nvPr/>
              </p:nvGrpSpPr>
              <p:grpSpPr bwMode="auto">
                <a:xfrm>
                  <a:off x="1140" y="2931"/>
                  <a:ext cx="318" cy="272"/>
                  <a:chOff x="816" y="3090"/>
                  <a:chExt cx="318" cy="272"/>
                </a:xfrm>
              </p:grpSpPr>
              <p:sp>
                <p:nvSpPr>
                  <p:cNvPr id="51271" name="Line 71"/>
                  <p:cNvSpPr>
                    <a:spLocks noChangeShapeType="1"/>
                  </p:cNvSpPr>
                  <p:nvPr/>
                </p:nvSpPr>
                <p:spPr bwMode="auto">
                  <a:xfrm flipV="1">
                    <a:off x="1134" y="3090"/>
                    <a:ext cx="0" cy="272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 type="triangle" w="med" len="med"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  <p:sp>
                <p:nvSpPr>
                  <p:cNvPr id="51272" name="Line 72"/>
                  <p:cNvSpPr>
                    <a:spLocks noChangeShapeType="1"/>
                  </p:cNvSpPr>
                  <p:nvPr/>
                </p:nvSpPr>
                <p:spPr bwMode="auto">
                  <a:xfrm flipH="1">
                    <a:off x="816" y="3362"/>
                    <a:ext cx="318" cy="0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 type="triangle" w="med" len="med"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</p:grpSp>
          </p:grpSp>
          <p:grpSp>
            <p:nvGrpSpPr>
              <p:cNvPr id="51297" name="Group 97"/>
              <p:cNvGrpSpPr>
                <a:grpSpLocks/>
              </p:cNvGrpSpPr>
              <p:nvPr/>
            </p:nvGrpSpPr>
            <p:grpSpPr bwMode="auto">
              <a:xfrm>
                <a:off x="2603" y="2840"/>
                <a:ext cx="2318" cy="726"/>
                <a:chOff x="2603" y="2840"/>
                <a:chExt cx="2318" cy="726"/>
              </a:xfrm>
            </p:grpSpPr>
            <p:graphicFrame>
              <p:nvGraphicFramePr>
                <p:cNvPr id="51278" name="Object 78"/>
                <p:cNvGraphicFramePr>
                  <a:graphicFrameLocks noChangeAspect="1"/>
                </p:cNvGraphicFramePr>
                <p:nvPr/>
              </p:nvGraphicFramePr>
              <p:xfrm>
                <a:off x="3991" y="2840"/>
                <a:ext cx="930" cy="351"/>
              </p:xfrm>
              <a:graphic>
                <a:graphicData uri="http://schemas.openxmlformats.org/presentationml/2006/ole">
                  <mc:AlternateContent xmlns:mc="http://schemas.openxmlformats.org/markup-compatibility/2006">
                    <mc:Choice xmlns:v="urn:schemas-microsoft-com:vml" Requires="v">
                      <p:oleObj spid="_x0000_s51313" name="Equation" r:id="rId11" imgW="1104840" imgH="419040" progId="Equation.3">
                        <p:embed/>
                      </p:oleObj>
                    </mc:Choice>
                    <mc:Fallback>
                      <p:oleObj name="Equation" r:id="rId11" imgW="1104840" imgH="419040" progId="Equation.3">
                        <p:embed/>
                        <p:pic>
                          <p:nvPicPr>
                            <p:cNvPr id="0" name="Object 78"/>
                            <p:cNvPicPr>
                              <a:picLocks noChangeAspect="1" noChangeArrowheads="1"/>
                            </p:cNvPicPr>
                            <p:nvPr/>
                          </p:nvPicPr>
                          <p:blipFill>
                            <a:blip r:embed="rId12">
                              <a:extLst>
                                <a:ext uri="{28A0092B-C50C-407E-A947-70E740481C1C}">
                                  <a14:useLocalDpi xmlns:a14="http://schemas.microsoft.com/office/drawing/2010/main" val="0"/>
                                </a:ext>
                              </a:extLst>
                            </a:blip>
                            <a:srcRect/>
                            <a:stretch>
                              <a:fillRect/>
                            </a:stretch>
                          </p:blipFill>
                          <p:spPr bwMode="auto">
                            <a:xfrm>
                              <a:off x="3991" y="2840"/>
                              <a:ext cx="930" cy="351"/>
                            </a:xfrm>
                            <a:prstGeom prst="rect">
                              <a:avLst/>
                            </a:prstGeom>
                            <a:noFill/>
                            <a:ln>
                              <a:noFill/>
                            </a:ln>
                            <a:effectLst/>
                            <a:extLst>
                              <a:ext uri="{909E8E84-426E-40DD-AFC4-6F175D3DCCD1}">
                                <a14:hiddenFill xmlns:a14="http://schemas.microsoft.com/office/drawing/2010/main">
                                  <a:solidFill>
                                    <a:srgbClr val="FFFFFF"/>
                                  </a:solidFill>
                                </a14:hiddenFill>
                              </a:ext>
                              <a:ext uri="{91240B29-F687-4F45-9708-019B960494DF}">
                                <a14:hiddenLine xmlns:a14="http://schemas.microsoft.com/office/drawing/2010/main" w="9525">
                                  <a:solidFill>
                                    <a:srgbClr val="000000"/>
                                  </a:solidFill>
                                  <a:miter lim="800000"/>
                                  <a:headEnd/>
                                  <a:tailEnd/>
                                </a14:hiddenLine>
                              </a:ext>
                              <a:ext uri="{AF507438-7753-43E0-B8FC-AC1667EBCBE1}">
                                <a14:hiddenEffects xmlns:a14="http://schemas.microsoft.com/office/drawing/2010/main">
                                  <a:effectLst>
                                    <a:outerShdw dist="35921" dir="2700000" algn="ctr" rotWithShape="0">
                                      <a:srgbClr val="808080"/>
                                    </a:outerShdw>
                                  </a:effectLst>
                                </a14:hiddenEffects>
                              </a:ext>
                            </a:extLst>
                          </p:spPr>
                        </p:pic>
                      </p:oleObj>
                    </mc:Fallback>
                  </mc:AlternateContent>
                </a:graphicData>
              </a:graphic>
            </p:graphicFrame>
            <p:graphicFrame>
              <p:nvGraphicFramePr>
                <p:cNvPr id="51280" name="Object 80"/>
                <p:cNvGraphicFramePr>
                  <a:graphicFrameLocks noChangeAspect="1"/>
                </p:cNvGraphicFramePr>
                <p:nvPr/>
              </p:nvGraphicFramePr>
              <p:xfrm>
                <a:off x="2603" y="3219"/>
                <a:ext cx="935" cy="347"/>
              </p:xfrm>
              <a:graphic>
                <a:graphicData uri="http://schemas.openxmlformats.org/presentationml/2006/ole">
                  <mc:AlternateContent xmlns:mc="http://schemas.openxmlformats.org/markup-compatibility/2006">
                    <mc:Choice xmlns:v="urn:schemas-microsoft-com:vml" Requires="v">
                      <p:oleObj spid="_x0000_s51314" name="Equation" r:id="rId13" imgW="1130040" imgH="419040" progId="Equation.3">
                        <p:embed/>
                      </p:oleObj>
                    </mc:Choice>
                    <mc:Fallback>
                      <p:oleObj name="Equation" r:id="rId13" imgW="1130040" imgH="419040" progId="Equation.3">
                        <p:embed/>
                        <p:pic>
                          <p:nvPicPr>
                            <p:cNvPr id="0" name="Object 80"/>
                            <p:cNvPicPr>
                              <a:picLocks noChangeAspect="1" noChangeArrowheads="1"/>
                            </p:cNvPicPr>
                            <p:nvPr/>
                          </p:nvPicPr>
                          <p:blipFill>
                            <a:blip r:embed="rId14">
                              <a:extLst>
                                <a:ext uri="{28A0092B-C50C-407E-A947-70E740481C1C}">
                                  <a14:useLocalDpi xmlns:a14="http://schemas.microsoft.com/office/drawing/2010/main" val="0"/>
                                </a:ext>
                              </a:extLst>
                            </a:blip>
                            <a:srcRect/>
                            <a:stretch>
                              <a:fillRect/>
                            </a:stretch>
                          </p:blipFill>
                          <p:spPr bwMode="auto">
                            <a:xfrm>
                              <a:off x="2603" y="3219"/>
                              <a:ext cx="935" cy="347"/>
                            </a:xfrm>
                            <a:prstGeom prst="rect">
                              <a:avLst/>
                            </a:prstGeom>
                            <a:noFill/>
                            <a:ln>
                              <a:noFill/>
                            </a:ln>
                            <a:effectLst/>
                            <a:extLst>
                              <a:ext uri="{909E8E84-426E-40DD-AFC4-6F175D3DCCD1}">
                                <a14:hiddenFill xmlns:a14="http://schemas.microsoft.com/office/drawing/2010/main">
                                  <a:solidFill>
                                    <a:srgbClr val="FFFFFF"/>
                                  </a:solidFill>
                                </a14:hiddenFill>
                              </a:ext>
                              <a:ext uri="{91240B29-F687-4F45-9708-019B960494DF}">
                                <a14:hiddenLine xmlns:a14="http://schemas.microsoft.com/office/drawing/2010/main" w="9525">
                                  <a:solidFill>
                                    <a:srgbClr val="000000"/>
                                  </a:solidFill>
                                  <a:miter lim="800000"/>
                                  <a:headEnd/>
                                  <a:tailEnd/>
                                </a14:hiddenLine>
                              </a:ext>
                              <a:ext uri="{AF507438-7753-43E0-B8FC-AC1667EBCBE1}">
                                <a14:hiddenEffects xmlns:a14="http://schemas.microsoft.com/office/drawing/2010/main">
                                  <a:effectLst>
                                    <a:outerShdw dist="35921" dir="2700000" algn="ctr" rotWithShape="0">
                                      <a:srgbClr val="808080"/>
                                    </a:outerShdw>
                                  </a:effectLst>
                                </a14:hiddenEffects>
                              </a:ext>
                            </a:extLst>
                          </p:spPr>
                        </p:pic>
                      </p:oleObj>
                    </mc:Fallback>
                  </mc:AlternateContent>
                </a:graphicData>
              </a:graphic>
            </p:graphicFrame>
            <p:grpSp>
              <p:nvGrpSpPr>
                <p:cNvPr id="51275" name="Group 75"/>
                <p:cNvGrpSpPr>
                  <a:grpSpLocks/>
                </p:cNvGrpSpPr>
                <p:nvPr/>
              </p:nvGrpSpPr>
              <p:grpSpPr bwMode="auto">
                <a:xfrm>
                  <a:off x="3605" y="3044"/>
                  <a:ext cx="318" cy="250"/>
                  <a:chOff x="4014" y="3067"/>
                  <a:chExt cx="318" cy="250"/>
                </a:xfrm>
              </p:grpSpPr>
              <p:sp>
                <p:nvSpPr>
                  <p:cNvPr id="51273" name="Line 73"/>
                  <p:cNvSpPr>
                    <a:spLocks noChangeShapeType="1"/>
                  </p:cNvSpPr>
                  <p:nvPr/>
                </p:nvSpPr>
                <p:spPr bwMode="auto">
                  <a:xfrm>
                    <a:off x="4014" y="3067"/>
                    <a:ext cx="0" cy="250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 type="triangle" w="med" len="med"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  <p:sp>
                <p:nvSpPr>
                  <p:cNvPr id="51274" name="Line 74"/>
                  <p:cNvSpPr>
                    <a:spLocks noChangeShapeType="1"/>
                  </p:cNvSpPr>
                  <p:nvPr/>
                </p:nvSpPr>
                <p:spPr bwMode="auto">
                  <a:xfrm>
                    <a:off x="4014" y="3067"/>
                    <a:ext cx="318" cy="0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 type="triangle" w="med" len="med"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</p:grpSp>
          </p:grpSp>
        </p:grpSp>
        <p:grpSp>
          <p:nvGrpSpPr>
            <p:cNvPr id="51294" name="Group 94"/>
            <p:cNvGrpSpPr>
              <a:grpSpLocks/>
            </p:cNvGrpSpPr>
            <p:nvPr/>
          </p:nvGrpSpPr>
          <p:grpSpPr bwMode="auto">
            <a:xfrm>
              <a:off x="1133" y="844"/>
              <a:ext cx="3085" cy="2042"/>
              <a:chOff x="815" y="890"/>
              <a:chExt cx="3085" cy="2042"/>
            </a:xfrm>
          </p:grpSpPr>
          <p:sp>
            <p:nvSpPr>
              <p:cNvPr id="51263" name="Text Box 63"/>
              <p:cNvSpPr txBox="1">
                <a:spLocks noChangeArrowheads="1"/>
              </p:cNvSpPr>
              <p:nvPr/>
            </p:nvSpPr>
            <p:spPr bwMode="auto">
              <a:xfrm>
                <a:off x="1497" y="2047"/>
                <a:ext cx="317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r>
                  <a:rPr lang="en-GB" sz="1800"/>
                  <a:t>2</a:t>
                </a:r>
                <a:r>
                  <a:rPr lang="el-GR" sz="1800"/>
                  <a:t>ω</a:t>
                </a:r>
              </a:p>
            </p:txBody>
          </p:sp>
          <p:sp>
            <p:nvSpPr>
              <p:cNvPr id="51264" name="Text Box 64"/>
              <p:cNvSpPr txBox="1">
                <a:spLocks noChangeArrowheads="1"/>
              </p:cNvSpPr>
              <p:nvPr/>
            </p:nvSpPr>
            <p:spPr bwMode="auto">
              <a:xfrm>
                <a:off x="1451" y="2455"/>
                <a:ext cx="317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r>
                  <a:rPr lang="en-GB" sz="1800"/>
                  <a:t>2</a:t>
                </a:r>
                <a:r>
                  <a:rPr lang="el-GR" sz="1800"/>
                  <a:t>ω</a:t>
                </a:r>
              </a:p>
            </p:txBody>
          </p:sp>
          <p:grpSp>
            <p:nvGrpSpPr>
              <p:cNvPr id="51293" name="Group 93"/>
              <p:cNvGrpSpPr>
                <a:grpSpLocks/>
              </p:cNvGrpSpPr>
              <p:nvPr/>
            </p:nvGrpSpPr>
            <p:grpSpPr bwMode="auto">
              <a:xfrm>
                <a:off x="815" y="890"/>
                <a:ext cx="3085" cy="2042"/>
                <a:chOff x="815" y="890"/>
                <a:chExt cx="3085" cy="2042"/>
              </a:xfrm>
            </p:grpSpPr>
            <p:sp>
              <p:nvSpPr>
                <p:cNvPr id="51209" name="Line 9"/>
                <p:cNvSpPr>
                  <a:spLocks noChangeShapeType="1"/>
                </p:cNvSpPr>
                <p:nvPr/>
              </p:nvSpPr>
              <p:spPr bwMode="auto">
                <a:xfrm>
                  <a:off x="2439" y="2137"/>
                  <a:ext cx="338" cy="0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  <p:grpSp>
              <p:nvGrpSpPr>
                <p:cNvPr id="51210" name="Group 10"/>
                <p:cNvGrpSpPr>
                  <a:grpSpLocks/>
                </p:cNvGrpSpPr>
                <p:nvPr/>
              </p:nvGrpSpPr>
              <p:grpSpPr bwMode="auto">
                <a:xfrm>
                  <a:off x="1673" y="1276"/>
                  <a:ext cx="338" cy="410"/>
                  <a:chOff x="1905" y="2591"/>
                  <a:chExt cx="341" cy="363"/>
                </a:xfrm>
              </p:grpSpPr>
              <p:sp>
                <p:nvSpPr>
                  <p:cNvPr id="51211" name="Line 11"/>
                  <p:cNvSpPr>
                    <a:spLocks noChangeShapeType="1"/>
                  </p:cNvSpPr>
                  <p:nvPr/>
                </p:nvSpPr>
                <p:spPr bwMode="auto">
                  <a:xfrm>
                    <a:off x="1905" y="2591"/>
                    <a:ext cx="341" cy="0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51212" name="Line 12"/>
                  <p:cNvSpPr>
                    <a:spLocks noChangeShapeType="1"/>
                  </p:cNvSpPr>
                  <p:nvPr/>
                </p:nvSpPr>
                <p:spPr bwMode="auto">
                  <a:xfrm>
                    <a:off x="1905" y="2591"/>
                    <a:ext cx="0" cy="363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51213" name="Line 13"/>
                  <p:cNvSpPr>
                    <a:spLocks noChangeShapeType="1"/>
                  </p:cNvSpPr>
                  <p:nvPr/>
                </p:nvSpPr>
                <p:spPr bwMode="auto">
                  <a:xfrm>
                    <a:off x="2245" y="2591"/>
                    <a:ext cx="0" cy="363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</p:grpSp>
            <p:sp>
              <p:nvSpPr>
                <p:cNvPr id="51214" name="Line 14"/>
                <p:cNvSpPr>
                  <a:spLocks noChangeShapeType="1"/>
                </p:cNvSpPr>
                <p:nvPr/>
              </p:nvSpPr>
              <p:spPr bwMode="auto">
                <a:xfrm>
                  <a:off x="2011" y="1686"/>
                  <a:ext cx="428" cy="0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  <p:sp>
              <p:nvSpPr>
                <p:cNvPr id="51215" name="Line 15"/>
                <p:cNvSpPr>
                  <a:spLocks noChangeShapeType="1"/>
                </p:cNvSpPr>
                <p:nvPr/>
              </p:nvSpPr>
              <p:spPr bwMode="auto">
                <a:xfrm>
                  <a:off x="2439" y="1686"/>
                  <a:ext cx="0" cy="451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  <p:sp>
              <p:nvSpPr>
                <p:cNvPr id="51216" name="Line 16"/>
                <p:cNvSpPr>
                  <a:spLocks noChangeShapeType="1"/>
                </p:cNvSpPr>
                <p:nvPr/>
              </p:nvSpPr>
              <p:spPr bwMode="auto">
                <a:xfrm>
                  <a:off x="2790" y="1686"/>
                  <a:ext cx="0" cy="451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  <p:sp>
              <p:nvSpPr>
                <p:cNvPr id="51217" name="Line 17"/>
                <p:cNvSpPr>
                  <a:spLocks noChangeShapeType="1"/>
                </p:cNvSpPr>
                <p:nvPr/>
              </p:nvSpPr>
              <p:spPr bwMode="auto">
                <a:xfrm>
                  <a:off x="2793" y="1686"/>
                  <a:ext cx="428" cy="0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  <p:sp>
              <p:nvSpPr>
                <p:cNvPr id="51221" name="Line 21"/>
                <p:cNvSpPr>
                  <a:spLocks noChangeShapeType="1"/>
                </p:cNvSpPr>
                <p:nvPr/>
              </p:nvSpPr>
              <p:spPr bwMode="auto">
                <a:xfrm>
                  <a:off x="1224" y="1684"/>
                  <a:ext cx="449" cy="0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  <p:sp>
              <p:nvSpPr>
                <p:cNvPr id="51228" name="Arc 28"/>
                <p:cNvSpPr>
                  <a:spLocks/>
                </p:cNvSpPr>
                <p:nvPr/>
              </p:nvSpPr>
              <p:spPr bwMode="auto">
                <a:xfrm rot="5629937" flipV="1">
                  <a:off x="1329" y="1605"/>
                  <a:ext cx="272" cy="204"/>
                </a:xfrm>
                <a:custGeom>
                  <a:avLst/>
                  <a:gdLst>
                    <a:gd name="G0" fmla="+- 21600 0 0"/>
                    <a:gd name="G1" fmla="+- 21600 0 0"/>
                    <a:gd name="G2" fmla="+- 21600 0 0"/>
                    <a:gd name="T0" fmla="*/ 35949 w 43200"/>
                    <a:gd name="T1" fmla="*/ 37745 h 43200"/>
                    <a:gd name="T2" fmla="*/ 43200 w 43200"/>
                    <a:gd name="T3" fmla="*/ 21600 h 43200"/>
                    <a:gd name="T4" fmla="*/ 21600 w 43200"/>
                    <a:gd name="T5" fmla="*/ 21600 h 4320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43200" h="43200" fill="none" extrusionOk="0">
                      <a:moveTo>
                        <a:pt x="35949" y="37745"/>
                      </a:moveTo>
                      <a:cubicBezTo>
                        <a:pt x="31995" y="41259"/>
                        <a:pt x="26889" y="43199"/>
                        <a:pt x="21600" y="43200"/>
                      </a:cubicBezTo>
                      <a:cubicBezTo>
                        <a:pt x="9670" y="43200"/>
                        <a:pt x="0" y="33529"/>
                        <a:pt x="0" y="21600"/>
                      </a:cubicBezTo>
                      <a:cubicBezTo>
                        <a:pt x="0" y="9670"/>
                        <a:pt x="9670" y="0"/>
                        <a:pt x="21600" y="0"/>
                      </a:cubicBezTo>
                      <a:cubicBezTo>
                        <a:pt x="33529" y="-1"/>
                        <a:pt x="43199" y="9670"/>
                        <a:pt x="43200" y="21599"/>
                      </a:cubicBezTo>
                    </a:path>
                    <a:path w="43200" h="43200" stroke="0" extrusionOk="0">
                      <a:moveTo>
                        <a:pt x="35949" y="37745"/>
                      </a:moveTo>
                      <a:cubicBezTo>
                        <a:pt x="31995" y="41259"/>
                        <a:pt x="26889" y="43199"/>
                        <a:pt x="21600" y="43200"/>
                      </a:cubicBezTo>
                      <a:cubicBezTo>
                        <a:pt x="9670" y="43200"/>
                        <a:pt x="0" y="33529"/>
                        <a:pt x="0" y="21600"/>
                      </a:cubicBezTo>
                      <a:cubicBezTo>
                        <a:pt x="0" y="9670"/>
                        <a:pt x="9670" y="0"/>
                        <a:pt x="21600" y="0"/>
                      </a:cubicBezTo>
                      <a:cubicBezTo>
                        <a:pt x="33529" y="-1"/>
                        <a:pt x="43199" y="9670"/>
                        <a:pt x="43200" y="21599"/>
                      </a:cubicBezTo>
                      <a:lnTo>
                        <a:pt x="21600" y="21600"/>
                      </a:lnTo>
                      <a:close/>
                    </a:path>
                  </a:pathLst>
                </a:custGeom>
                <a:noFill/>
                <a:ln w="9525">
                  <a:solidFill>
                    <a:schemeClr val="tx1"/>
                  </a:solidFill>
                  <a:round/>
                  <a:headEnd/>
                  <a:tailEnd type="triangle" w="med" len="med"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grpSp>
              <p:nvGrpSpPr>
                <p:cNvPr id="51243" name="Group 43"/>
                <p:cNvGrpSpPr>
                  <a:grpSpLocks/>
                </p:cNvGrpSpPr>
                <p:nvPr/>
              </p:nvGrpSpPr>
              <p:grpSpPr bwMode="auto">
                <a:xfrm>
                  <a:off x="815" y="890"/>
                  <a:ext cx="681" cy="2042"/>
                  <a:chOff x="793" y="1752"/>
                  <a:chExt cx="681" cy="2042"/>
                </a:xfrm>
              </p:grpSpPr>
              <p:sp>
                <p:nvSpPr>
                  <p:cNvPr id="51239" name="Oval 39"/>
                  <p:cNvSpPr>
                    <a:spLocks noChangeArrowheads="1"/>
                  </p:cNvSpPr>
                  <p:nvPr/>
                </p:nvSpPr>
                <p:spPr bwMode="auto">
                  <a:xfrm>
                    <a:off x="907" y="3226"/>
                    <a:ext cx="431" cy="431"/>
                  </a:xfrm>
                  <a:prstGeom prst="ellipse">
                    <a:avLst/>
                  </a:prstGeom>
                  <a:solidFill>
                    <a:schemeClr val="bg1"/>
                  </a:solidFill>
                  <a:ln w="9525">
                    <a:solidFill>
                      <a:schemeClr val="tx1"/>
                    </a:solidFill>
                    <a:round/>
                    <a:headEnd/>
                    <a:tailEnd/>
                  </a:ln>
                  <a:effectLst/>
                  <a:extLs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  <p:sp>
                <p:nvSpPr>
                  <p:cNvPr id="51223" name="Rectangle 23"/>
                  <p:cNvSpPr>
                    <a:spLocks noChangeArrowheads="1"/>
                  </p:cNvSpPr>
                  <p:nvPr/>
                </p:nvSpPr>
                <p:spPr bwMode="auto">
                  <a:xfrm>
                    <a:off x="1065" y="2297"/>
                    <a:ext cx="136" cy="498"/>
                  </a:xfrm>
                  <a:prstGeom prst="rect">
                    <a:avLst/>
                  </a:prstGeom>
                  <a:solidFill>
                    <a:schemeClr val="bg1"/>
                  </a:solidFill>
                  <a:ln w="9525">
                    <a:solidFill>
                      <a:schemeClr val="tx1"/>
                    </a:solidFill>
                    <a:miter lim="800000"/>
                    <a:headEnd/>
                    <a:tailEnd/>
                  </a:ln>
                  <a:effectLst/>
                  <a:extLs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  <p:sp>
                <p:nvSpPr>
                  <p:cNvPr id="51224" name="Oval 24"/>
                  <p:cNvSpPr>
                    <a:spLocks noChangeArrowheads="1"/>
                  </p:cNvSpPr>
                  <p:nvPr/>
                </p:nvSpPr>
                <p:spPr bwMode="auto">
                  <a:xfrm>
                    <a:off x="929" y="2795"/>
                    <a:ext cx="431" cy="431"/>
                  </a:xfrm>
                  <a:prstGeom prst="ellipse">
                    <a:avLst/>
                  </a:prstGeom>
                  <a:solidFill>
                    <a:schemeClr val="bg1"/>
                  </a:solidFill>
                  <a:ln w="9525">
                    <a:solidFill>
                      <a:schemeClr val="tx1"/>
                    </a:solidFill>
                    <a:round/>
                    <a:headEnd/>
                    <a:tailEnd/>
                  </a:ln>
                  <a:effectLst/>
                  <a:extLs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  <p:sp>
                <p:nvSpPr>
                  <p:cNvPr id="51230" name="Line 30"/>
                  <p:cNvSpPr>
                    <a:spLocks noChangeShapeType="1"/>
                  </p:cNvSpPr>
                  <p:nvPr/>
                </p:nvSpPr>
                <p:spPr bwMode="auto">
                  <a:xfrm>
                    <a:off x="1134" y="1752"/>
                    <a:ext cx="0" cy="2042"/>
                  </a:xfrm>
                  <a:prstGeom prst="line">
                    <a:avLst/>
                  </a:prstGeom>
                  <a:noFill/>
                  <a:ln w="3175">
                    <a:solidFill>
                      <a:schemeClr val="tx1"/>
                    </a:solidFill>
                    <a:prstDash val="lgDashDot"/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51231" name="Line 31"/>
                  <p:cNvSpPr>
                    <a:spLocks noChangeShapeType="1"/>
                  </p:cNvSpPr>
                  <p:nvPr/>
                </p:nvSpPr>
                <p:spPr bwMode="auto">
                  <a:xfrm>
                    <a:off x="794" y="3022"/>
                    <a:ext cx="680" cy="0"/>
                  </a:xfrm>
                  <a:prstGeom prst="line">
                    <a:avLst/>
                  </a:prstGeom>
                  <a:noFill/>
                  <a:ln w="3175">
                    <a:solidFill>
                      <a:schemeClr val="tx1"/>
                    </a:solidFill>
                    <a:prstDash val="lgDashDot"/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51240" name="Line 40"/>
                  <p:cNvSpPr>
                    <a:spLocks noChangeShapeType="1"/>
                  </p:cNvSpPr>
                  <p:nvPr/>
                </p:nvSpPr>
                <p:spPr bwMode="auto">
                  <a:xfrm>
                    <a:off x="793" y="3430"/>
                    <a:ext cx="680" cy="0"/>
                  </a:xfrm>
                  <a:prstGeom prst="line">
                    <a:avLst/>
                  </a:prstGeom>
                  <a:noFill/>
                  <a:ln w="3175">
                    <a:solidFill>
                      <a:schemeClr val="tx1"/>
                    </a:solidFill>
                    <a:prstDash val="lgDashDot"/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</p:grpSp>
            <p:sp>
              <p:nvSpPr>
                <p:cNvPr id="51245" name="Arc 45"/>
                <p:cNvSpPr>
                  <a:spLocks/>
                </p:cNvSpPr>
                <p:nvPr/>
              </p:nvSpPr>
              <p:spPr bwMode="auto">
                <a:xfrm rot="2509211">
                  <a:off x="1337" y="2046"/>
                  <a:ext cx="204" cy="204"/>
                </a:xfrm>
                <a:custGeom>
                  <a:avLst/>
                  <a:gdLst>
                    <a:gd name="G0" fmla="+- 0 0 0"/>
                    <a:gd name="G1" fmla="+- 21600 0 0"/>
                    <a:gd name="G2" fmla="+- 21600 0 0"/>
                    <a:gd name="T0" fmla="*/ 0 w 21600"/>
                    <a:gd name="T1" fmla="*/ 0 h 21600"/>
                    <a:gd name="T2" fmla="*/ 21600 w 21600"/>
                    <a:gd name="T3" fmla="*/ 21600 h 21600"/>
                    <a:gd name="T4" fmla="*/ 0 w 21600"/>
                    <a:gd name="T5" fmla="*/ 21600 h 2160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21600" h="21600" fill="none" extrusionOk="0">
                      <a:moveTo>
                        <a:pt x="-1" y="0"/>
                      </a:moveTo>
                      <a:cubicBezTo>
                        <a:pt x="11929" y="0"/>
                        <a:pt x="21600" y="9670"/>
                        <a:pt x="21600" y="21600"/>
                      </a:cubicBezTo>
                    </a:path>
                    <a:path w="21600" h="21600" stroke="0" extrusionOk="0">
                      <a:moveTo>
                        <a:pt x="-1" y="0"/>
                      </a:moveTo>
                      <a:cubicBezTo>
                        <a:pt x="11929" y="0"/>
                        <a:pt x="21600" y="9670"/>
                        <a:pt x="21600" y="21600"/>
                      </a:cubicBezTo>
                      <a:lnTo>
                        <a:pt x="0" y="21600"/>
                      </a:lnTo>
                      <a:close/>
                    </a:path>
                  </a:pathLst>
                </a:custGeom>
                <a:noFill/>
                <a:ln w="9525">
                  <a:solidFill>
                    <a:schemeClr val="tx1"/>
                  </a:solidFill>
                  <a:round/>
                  <a:headEnd/>
                  <a:tailEnd type="triangle" w="med" len="med"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sp>
              <p:nvSpPr>
                <p:cNvPr id="51249" name="Arc 49"/>
                <p:cNvSpPr>
                  <a:spLocks/>
                </p:cNvSpPr>
                <p:nvPr/>
              </p:nvSpPr>
              <p:spPr bwMode="auto">
                <a:xfrm rot="2652256">
                  <a:off x="1314" y="2455"/>
                  <a:ext cx="204" cy="204"/>
                </a:xfrm>
                <a:custGeom>
                  <a:avLst/>
                  <a:gdLst>
                    <a:gd name="G0" fmla="+- 0 0 0"/>
                    <a:gd name="G1" fmla="+- 21600 0 0"/>
                    <a:gd name="G2" fmla="+- 21600 0 0"/>
                    <a:gd name="T0" fmla="*/ 0 w 21600"/>
                    <a:gd name="T1" fmla="*/ 0 h 21600"/>
                    <a:gd name="T2" fmla="*/ 21600 w 21600"/>
                    <a:gd name="T3" fmla="*/ 21600 h 21600"/>
                    <a:gd name="T4" fmla="*/ 0 w 21600"/>
                    <a:gd name="T5" fmla="*/ 21600 h 2160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21600" h="21600" fill="none" extrusionOk="0">
                      <a:moveTo>
                        <a:pt x="-1" y="0"/>
                      </a:moveTo>
                      <a:cubicBezTo>
                        <a:pt x="11929" y="0"/>
                        <a:pt x="21600" y="9670"/>
                        <a:pt x="21600" y="21600"/>
                      </a:cubicBezTo>
                    </a:path>
                    <a:path w="21600" h="21600" stroke="0" extrusionOk="0">
                      <a:moveTo>
                        <a:pt x="-1" y="0"/>
                      </a:moveTo>
                      <a:cubicBezTo>
                        <a:pt x="11929" y="0"/>
                        <a:pt x="21600" y="9670"/>
                        <a:pt x="21600" y="21600"/>
                      </a:cubicBezTo>
                      <a:lnTo>
                        <a:pt x="0" y="21600"/>
                      </a:lnTo>
                      <a:close/>
                    </a:path>
                  </a:pathLst>
                </a:custGeom>
                <a:noFill/>
                <a:ln w="9525">
                  <a:solidFill>
                    <a:schemeClr val="tx1"/>
                  </a:solidFill>
                  <a:round/>
                  <a:headEnd type="triangle" w="med" len="med"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grpSp>
              <p:nvGrpSpPr>
                <p:cNvPr id="51259" name="Group 59"/>
                <p:cNvGrpSpPr>
                  <a:grpSpLocks/>
                </p:cNvGrpSpPr>
                <p:nvPr/>
              </p:nvGrpSpPr>
              <p:grpSpPr bwMode="auto">
                <a:xfrm>
                  <a:off x="929" y="2387"/>
                  <a:ext cx="204" cy="181"/>
                  <a:chOff x="907" y="3249"/>
                  <a:chExt cx="204" cy="181"/>
                </a:xfrm>
              </p:grpSpPr>
              <p:sp>
                <p:nvSpPr>
                  <p:cNvPr id="51255" name="Oval 55"/>
                  <p:cNvSpPr>
                    <a:spLocks noChangeArrowheads="1"/>
                  </p:cNvSpPr>
                  <p:nvPr/>
                </p:nvSpPr>
                <p:spPr bwMode="auto">
                  <a:xfrm>
                    <a:off x="907" y="3249"/>
                    <a:ext cx="100" cy="100"/>
                  </a:xfrm>
                  <a:prstGeom prst="ellipse">
                    <a:avLst/>
                  </a:prstGeom>
                  <a:solidFill>
                    <a:schemeClr val="tx2"/>
                  </a:solidFill>
                  <a:ln w="9525" algn="ctr">
                    <a:solidFill>
                      <a:schemeClr val="tx1"/>
                    </a:solidFill>
                    <a:round/>
                    <a:headEnd/>
                    <a:tailEnd/>
                  </a:ln>
                  <a:effectLst/>
                  <a:extLs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  <p:sp>
                <p:nvSpPr>
                  <p:cNvPr id="51256" name="Line 56"/>
                  <p:cNvSpPr>
                    <a:spLocks noChangeShapeType="1"/>
                  </p:cNvSpPr>
                  <p:nvPr/>
                </p:nvSpPr>
                <p:spPr bwMode="auto">
                  <a:xfrm>
                    <a:off x="952" y="3294"/>
                    <a:ext cx="159" cy="136"/>
                  </a:xfrm>
                  <a:prstGeom prst="line">
                    <a:avLst/>
                  </a:prstGeom>
                  <a:noFill/>
                  <a:ln w="38100">
                    <a:solidFill>
                      <a:schemeClr val="tx1"/>
                    </a:solidFill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</p:grpSp>
            <p:sp>
              <p:nvSpPr>
                <p:cNvPr id="51261" name="Text Box 61"/>
                <p:cNvSpPr txBox="1">
                  <a:spLocks noChangeArrowheads="1"/>
                </p:cNvSpPr>
                <p:nvPr/>
              </p:nvSpPr>
              <p:spPr bwMode="auto">
                <a:xfrm>
                  <a:off x="952" y="2319"/>
                  <a:ext cx="317" cy="173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 algn="ctr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>
                  <a:spAutoFit/>
                </a:bodyPr>
                <a:lstStyle/>
                <a:p>
                  <a:r>
                    <a:rPr lang="en-GB" sz="1800" baseline="-25000"/>
                    <a:t>2</a:t>
                  </a:r>
                  <a:r>
                    <a:rPr lang="el-GR" sz="1800" baseline="-25000"/>
                    <a:t>θ</a:t>
                  </a:r>
                </a:p>
              </p:txBody>
            </p:sp>
            <p:grpSp>
              <p:nvGrpSpPr>
                <p:cNvPr id="51292" name="Group 92"/>
                <p:cNvGrpSpPr>
                  <a:grpSpLocks/>
                </p:cNvGrpSpPr>
                <p:nvPr/>
              </p:nvGrpSpPr>
              <p:grpSpPr bwMode="auto">
                <a:xfrm>
                  <a:off x="2926" y="935"/>
                  <a:ext cx="974" cy="1996"/>
                  <a:chOff x="2925" y="935"/>
                  <a:chExt cx="974" cy="1996"/>
                </a:xfrm>
              </p:grpSpPr>
              <p:grpSp>
                <p:nvGrpSpPr>
                  <p:cNvPr id="51242" name="Group 42"/>
                  <p:cNvGrpSpPr>
                    <a:grpSpLocks/>
                  </p:cNvGrpSpPr>
                  <p:nvPr/>
                </p:nvGrpSpPr>
                <p:grpSpPr bwMode="auto">
                  <a:xfrm>
                    <a:off x="2925" y="935"/>
                    <a:ext cx="725" cy="1996"/>
                    <a:chOff x="3651" y="1797"/>
                    <a:chExt cx="725" cy="1996"/>
                  </a:xfrm>
                </p:grpSpPr>
                <p:sp>
                  <p:nvSpPr>
                    <p:cNvPr id="51237" name="Oval 37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3787" y="3226"/>
                      <a:ext cx="431" cy="431"/>
                    </a:xfrm>
                    <a:prstGeom prst="ellipse">
                      <a:avLst/>
                    </a:prstGeom>
                    <a:solidFill>
                      <a:schemeClr val="bg1"/>
                    </a:solidFill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51226" name="Rectangle 26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3945" y="2296"/>
                      <a:ext cx="136" cy="498"/>
                    </a:xfrm>
                    <a:prstGeom prst="rect">
                      <a:avLst/>
                    </a:prstGeom>
                    <a:solidFill>
                      <a:schemeClr val="bg1"/>
                    </a:solidFill>
                    <a:ln w="9525">
                      <a:solidFill>
                        <a:schemeClr val="tx1"/>
                      </a:solidFill>
                      <a:miter lim="800000"/>
                      <a:headEnd/>
                      <a:tailEnd/>
                    </a:ln>
                    <a:effectLst/>
                    <a:extLs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51227" name="Oval 27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3787" y="2795"/>
                      <a:ext cx="431" cy="431"/>
                    </a:xfrm>
                    <a:prstGeom prst="ellipse">
                      <a:avLst/>
                    </a:prstGeom>
                    <a:solidFill>
                      <a:schemeClr val="bg1"/>
                    </a:solidFill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51233" name="Line 33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4014" y="1797"/>
                      <a:ext cx="0" cy="1996"/>
                    </a:xfrm>
                    <a:prstGeom prst="line">
                      <a:avLst/>
                    </a:prstGeom>
                    <a:noFill/>
                    <a:ln w="3175">
                      <a:solidFill>
                        <a:schemeClr val="tx1"/>
                      </a:solidFill>
                      <a:prstDash val="lgDashDot"/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51234" name="Line 34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3651" y="2997"/>
                      <a:ext cx="680" cy="0"/>
                    </a:xfrm>
                    <a:prstGeom prst="line">
                      <a:avLst/>
                    </a:prstGeom>
                    <a:noFill/>
                    <a:ln w="3175">
                      <a:solidFill>
                        <a:schemeClr val="tx1"/>
                      </a:solidFill>
                      <a:prstDash val="lgDashDot"/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51241" name="Line 41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3696" y="3453"/>
                      <a:ext cx="680" cy="0"/>
                    </a:xfrm>
                    <a:prstGeom prst="line">
                      <a:avLst/>
                    </a:prstGeom>
                    <a:noFill/>
                    <a:ln w="3175">
                      <a:solidFill>
                        <a:schemeClr val="tx1"/>
                      </a:solidFill>
                      <a:prstDash val="lgDashDot"/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</p:grpSp>
              <p:sp>
                <p:nvSpPr>
                  <p:cNvPr id="51251" name="Arc 51"/>
                  <p:cNvSpPr>
                    <a:spLocks/>
                  </p:cNvSpPr>
                  <p:nvPr/>
                </p:nvSpPr>
                <p:spPr bwMode="auto">
                  <a:xfrm rot="2509211">
                    <a:off x="3468" y="2024"/>
                    <a:ext cx="204" cy="204"/>
                  </a:xfrm>
                  <a:custGeom>
                    <a:avLst/>
                    <a:gdLst>
                      <a:gd name="G0" fmla="+- 0 0 0"/>
                      <a:gd name="G1" fmla="+- 21600 0 0"/>
                      <a:gd name="G2" fmla="+- 21600 0 0"/>
                      <a:gd name="T0" fmla="*/ 0 w 21600"/>
                      <a:gd name="T1" fmla="*/ 0 h 21600"/>
                      <a:gd name="T2" fmla="*/ 21600 w 21600"/>
                      <a:gd name="T3" fmla="*/ 21600 h 21600"/>
                      <a:gd name="T4" fmla="*/ 0 w 21600"/>
                      <a:gd name="T5" fmla="*/ 21600 h 21600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</a:cxnLst>
                    <a:rect l="0" t="0" r="r" b="b"/>
                    <a:pathLst>
                      <a:path w="21600" h="21600" fill="none" extrusionOk="0">
                        <a:moveTo>
                          <a:pt x="-1" y="0"/>
                        </a:moveTo>
                        <a:cubicBezTo>
                          <a:pt x="11929" y="0"/>
                          <a:pt x="21600" y="9670"/>
                          <a:pt x="21600" y="21600"/>
                        </a:cubicBezTo>
                      </a:path>
                      <a:path w="21600" h="21600" stroke="0" extrusionOk="0">
                        <a:moveTo>
                          <a:pt x="-1" y="0"/>
                        </a:moveTo>
                        <a:cubicBezTo>
                          <a:pt x="11929" y="0"/>
                          <a:pt x="21600" y="9670"/>
                          <a:pt x="21600" y="21600"/>
                        </a:cubicBezTo>
                        <a:lnTo>
                          <a:pt x="0" y="21600"/>
                        </a:lnTo>
                        <a:close/>
                      </a:path>
                    </a:pathLst>
                  </a:cu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 type="triangle" w="med" len="med"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  <p:sp>
                <p:nvSpPr>
                  <p:cNvPr id="51252" name="Arc 52"/>
                  <p:cNvSpPr>
                    <a:spLocks/>
                  </p:cNvSpPr>
                  <p:nvPr/>
                </p:nvSpPr>
                <p:spPr bwMode="auto">
                  <a:xfrm rot="2652256">
                    <a:off x="3445" y="2500"/>
                    <a:ext cx="204" cy="204"/>
                  </a:xfrm>
                  <a:custGeom>
                    <a:avLst/>
                    <a:gdLst>
                      <a:gd name="G0" fmla="+- 0 0 0"/>
                      <a:gd name="G1" fmla="+- 21600 0 0"/>
                      <a:gd name="G2" fmla="+- 21600 0 0"/>
                      <a:gd name="T0" fmla="*/ 0 w 21600"/>
                      <a:gd name="T1" fmla="*/ 0 h 21600"/>
                      <a:gd name="T2" fmla="*/ 21600 w 21600"/>
                      <a:gd name="T3" fmla="*/ 21600 h 21600"/>
                      <a:gd name="T4" fmla="*/ 0 w 21600"/>
                      <a:gd name="T5" fmla="*/ 21600 h 21600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</a:cxnLst>
                    <a:rect l="0" t="0" r="r" b="b"/>
                    <a:pathLst>
                      <a:path w="21600" h="21600" fill="none" extrusionOk="0">
                        <a:moveTo>
                          <a:pt x="-1" y="0"/>
                        </a:moveTo>
                        <a:cubicBezTo>
                          <a:pt x="11929" y="0"/>
                          <a:pt x="21600" y="9670"/>
                          <a:pt x="21600" y="21600"/>
                        </a:cubicBezTo>
                      </a:path>
                      <a:path w="21600" h="21600" stroke="0" extrusionOk="0">
                        <a:moveTo>
                          <a:pt x="-1" y="0"/>
                        </a:moveTo>
                        <a:cubicBezTo>
                          <a:pt x="11929" y="0"/>
                          <a:pt x="21600" y="9670"/>
                          <a:pt x="21600" y="21600"/>
                        </a:cubicBezTo>
                        <a:lnTo>
                          <a:pt x="0" y="21600"/>
                        </a:lnTo>
                        <a:close/>
                      </a:path>
                    </a:pathLst>
                  </a:custGeom>
                  <a:noFill/>
                  <a:ln w="9525">
                    <a:solidFill>
                      <a:schemeClr val="tx1"/>
                    </a:solidFill>
                    <a:round/>
                    <a:headEnd type="triangle" w="med" len="med"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  <p:grpSp>
                <p:nvGrpSpPr>
                  <p:cNvPr id="51258" name="Group 58"/>
                  <p:cNvGrpSpPr>
                    <a:grpSpLocks/>
                  </p:cNvGrpSpPr>
                  <p:nvPr/>
                </p:nvGrpSpPr>
                <p:grpSpPr bwMode="auto">
                  <a:xfrm>
                    <a:off x="3309" y="2591"/>
                    <a:ext cx="191" cy="190"/>
                    <a:chOff x="4014" y="3453"/>
                    <a:chExt cx="191" cy="190"/>
                  </a:xfrm>
                </p:grpSpPr>
                <p:sp>
                  <p:nvSpPr>
                    <p:cNvPr id="51254" name="Oval 54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4105" y="3543"/>
                      <a:ext cx="100" cy="100"/>
                    </a:xfrm>
                    <a:prstGeom prst="ellipse">
                      <a:avLst/>
                    </a:prstGeom>
                    <a:solidFill>
                      <a:schemeClr val="tx2"/>
                    </a:solidFill>
                    <a:ln w="9525" algn="ctr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51257" name="Line 57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4014" y="3453"/>
                      <a:ext cx="159" cy="136"/>
                    </a:xfrm>
                    <a:prstGeom prst="line">
                      <a:avLst/>
                    </a:prstGeom>
                    <a:noFill/>
                    <a:ln w="38100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</p:grpSp>
              <p:sp>
                <p:nvSpPr>
                  <p:cNvPr id="51262" name="Text Box 62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3196" y="2591"/>
                    <a:ext cx="317" cy="173"/>
                  </a:xfrm>
                  <a:prstGeom prst="rect">
                    <a:avLst/>
                  </a:prstGeom>
                  <a:noFill/>
                  <a:ln>
                    <a:noFill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 algn="ctr">
                        <a:solidFill>
                          <a:schemeClr val="tx1"/>
                        </a:solidFill>
                        <a:miter lim="800000"/>
                        <a:headEnd/>
                        <a:tailEnd/>
                      </a14:hiddenLine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>
                    <a:spAutoFit/>
                  </a:bodyPr>
                  <a:lstStyle/>
                  <a:p>
                    <a:r>
                      <a:rPr lang="en-GB" sz="1800" baseline="-25000"/>
                      <a:t>2</a:t>
                    </a:r>
                    <a:r>
                      <a:rPr lang="el-GR" sz="1800" baseline="-25000"/>
                      <a:t>θ</a:t>
                    </a:r>
                  </a:p>
                </p:txBody>
              </p:sp>
              <p:sp>
                <p:nvSpPr>
                  <p:cNvPr id="51265" name="Text Box 65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3582" y="2432"/>
                    <a:ext cx="317" cy="231"/>
                  </a:xfrm>
                  <a:prstGeom prst="rect">
                    <a:avLst/>
                  </a:prstGeom>
                  <a:noFill/>
                  <a:ln>
                    <a:noFill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 algn="ctr">
                        <a:solidFill>
                          <a:schemeClr val="tx1"/>
                        </a:solidFill>
                        <a:miter lim="800000"/>
                        <a:headEnd/>
                        <a:tailEnd/>
                      </a14:hiddenLine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>
                    <a:spAutoFit/>
                  </a:bodyPr>
                  <a:lstStyle/>
                  <a:p>
                    <a:r>
                      <a:rPr lang="en-GB" sz="1800"/>
                      <a:t>2</a:t>
                    </a:r>
                    <a:r>
                      <a:rPr lang="el-GR" sz="1800"/>
                      <a:t>ω</a:t>
                    </a:r>
                  </a:p>
                </p:txBody>
              </p:sp>
              <p:sp>
                <p:nvSpPr>
                  <p:cNvPr id="51266" name="Text Box 66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3581" y="1978"/>
                    <a:ext cx="317" cy="231"/>
                  </a:xfrm>
                  <a:prstGeom prst="rect">
                    <a:avLst/>
                  </a:prstGeom>
                  <a:noFill/>
                  <a:ln>
                    <a:noFill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 algn="ctr">
                        <a:solidFill>
                          <a:schemeClr val="tx1"/>
                        </a:solidFill>
                        <a:miter lim="800000"/>
                        <a:headEnd/>
                        <a:tailEnd/>
                      </a14:hiddenLine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>
                    <a:spAutoFit/>
                  </a:bodyPr>
                  <a:lstStyle/>
                  <a:p>
                    <a:r>
                      <a:rPr lang="en-GB" sz="1800"/>
                      <a:t>2</a:t>
                    </a:r>
                    <a:r>
                      <a:rPr lang="el-GR" sz="1800"/>
                      <a:t>ω</a:t>
                    </a:r>
                  </a:p>
                </p:txBody>
              </p:sp>
            </p:grpSp>
            <p:sp>
              <p:nvSpPr>
                <p:cNvPr id="51267" name="Text Box 67"/>
                <p:cNvSpPr txBox="1">
                  <a:spLocks noChangeArrowheads="1"/>
                </p:cNvSpPr>
                <p:nvPr/>
              </p:nvSpPr>
              <p:spPr bwMode="auto">
                <a:xfrm>
                  <a:off x="1292" y="1389"/>
                  <a:ext cx="317" cy="231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 algn="ctr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>
                  <a:spAutoFit/>
                </a:bodyPr>
                <a:lstStyle/>
                <a:p>
                  <a:r>
                    <a:rPr lang="el-GR" sz="1800"/>
                    <a:t>ω</a:t>
                  </a:r>
                </a:p>
              </p:txBody>
            </p:sp>
          </p:grpSp>
          <p:sp>
            <p:nvSpPr>
              <p:cNvPr id="51288" name="Line 88"/>
              <p:cNvSpPr>
                <a:spLocks noChangeShapeType="1"/>
              </p:cNvSpPr>
              <p:nvPr/>
            </p:nvSpPr>
            <p:spPr bwMode="auto">
              <a:xfrm>
                <a:off x="1156" y="1185"/>
                <a:ext cx="2132" cy="0"/>
              </a:xfrm>
              <a:prstGeom prst="line">
                <a:avLst/>
              </a:prstGeom>
              <a:noFill/>
              <a:ln w="3175">
                <a:solidFill>
                  <a:schemeClr val="tx1"/>
                </a:solidFill>
                <a:round/>
                <a:headEnd type="arrow" w="med" len="med"/>
                <a:tailEnd type="arrow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  <p:sp>
            <p:nvSpPr>
              <p:cNvPr id="51291" name="Rectangle 91"/>
              <p:cNvSpPr>
                <a:spLocks noChangeArrowheads="1"/>
              </p:cNvSpPr>
              <p:nvPr/>
            </p:nvSpPr>
            <p:spPr bwMode="auto">
              <a:xfrm>
                <a:off x="2381" y="958"/>
                <a:ext cx="241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>
                <a:spAutoFit/>
              </a:bodyPr>
              <a:lstStyle/>
              <a:p>
                <a:pPr>
                  <a:spcBef>
                    <a:spcPct val="0"/>
                  </a:spcBef>
                </a:pPr>
                <a:r>
                  <a:rPr lang="en-GB" sz="1800"/>
                  <a:t>x</a:t>
                </a:r>
                <a:r>
                  <a:rPr lang="en-GB" sz="1800" baseline="-25000"/>
                  <a:t>b</a:t>
                </a:r>
                <a:endParaRPr lang="en-US" sz="1800" baseline="-25000"/>
              </a:p>
            </p:txBody>
          </p:sp>
        </p:grpSp>
      </p:grpSp>
      <p:pic>
        <p:nvPicPr>
          <p:cNvPr id="2" name="BAE614 Machine Design Audio (15).mp3">
            <a:hlinkClick r:id="" action="ppaction://media"/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15"/>
          <a:stretch>
            <a:fillRect/>
          </a:stretch>
        </p:blipFill>
        <p:spPr>
          <a:xfrm>
            <a:off x="8136396" y="5788025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65194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418133-908C-4CFE-ABED-202EB825AE4A}" type="slidenum">
              <a:rPr lang="en-US"/>
              <a:pPr/>
              <a:t>16</a:t>
            </a:fld>
            <a:endParaRPr lang="en-US"/>
          </a:p>
        </p:txBody>
      </p:sp>
      <p:sp>
        <p:nvSpPr>
          <p:cNvPr id="583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 sz="4000"/>
              <a:t>Balancing of multi-cylinder V-Engine</a:t>
            </a:r>
            <a:endParaRPr lang="en-US" sz="4000"/>
          </a:p>
        </p:txBody>
      </p:sp>
      <p:pic>
        <p:nvPicPr>
          <p:cNvPr id="58372" name="Picture 4" descr="img003"/>
          <p:cNvPicPr>
            <a:picLocks noGrp="1" noChangeAspect="1" noChangeArrowheads="1"/>
          </p:cNvPicPr>
          <p:nvPr>
            <p:ph idx="1"/>
          </p:nvPr>
        </p:nvPicPr>
        <p:blipFill>
          <a:blip r:embed="rId4" cstate="print">
            <a:lum bright="12000" contrast="18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679" t="10001" r="43581" b="33794"/>
          <a:stretch>
            <a:fillRect/>
          </a:stretch>
        </p:blipFill>
        <p:spPr>
          <a:xfrm>
            <a:off x="2108200" y="1665288"/>
            <a:ext cx="4984750" cy="4760912"/>
          </a:xfr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2" name="BAE614 Machine Design Audio (16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8172400" y="5697252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2202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91C3E98-9670-4438-9A38-9DC737652CDA}" type="slidenum">
              <a:rPr lang="en-US"/>
              <a:pPr/>
              <a:t>17</a:t>
            </a:fld>
            <a:endParaRPr lang="en-US"/>
          </a:p>
        </p:txBody>
      </p:sp>
      <p:sp>
        <p:nvSpPr>
          <p:cNvPr id="593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Continued</a:t>
            </a:r>
            <a:endParaRPr lang="en-US"/>
          </a:p>
        </p:txBody>
      </p:sp>
      <p:sp>
        <p:nvSpPr>
          <p:cNvPr id="5939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GB"/>
              <a:t>V-Engine Mechanism</a:t>
            </a:r>
          </a:p>
          <a:p>
            <a:pPr>
              <a:buFontTx/>
              <a:buNone/>
            </a:pPr>
            <a:endParaRPr lang="en-US"/>
          </a:p>
        </p:txBody>
      </p:sp>
      <p:grpSp>
        <p:nvGrpSpPr>
          <p:cNvPr id="59636" name="Group 244"/>
          <p:cNvGrpSpPr>
            <a:grpSpLocks/>
          </p:cNvGrpSpPr>
          <p:nvPr/>
        </p:nvGrpSpPr>
        <p:grpSpPr bwMode="auto">
          <a:xfrm>
            <a:off x="1689100" y="2470150"/>
            <a:ext cx="5403850" cy="3082925"/>
            <a:chOff x="1064" y="1556"/>
            <a:chExt cx="3404" cy="1942"/>
          </a:xfrm>
        </p:grpSpPr>
        <p:grpSp>
          <p:nvGrpSpPr>
            <p:cNvPr id="59515" name="Group 123"/>
            <p:cNvGrpSpPr>
              <a:grpSpLocks/>
            </p:cNvGrpSpPr>
            <p:nvPr/>
          </p:nvGrpSpPr>
          <p:grpSpPr bwMode="auto">
            <a:xfrm>
              <a:off x="1064" y="1556"/>
              <a:ext cx="3404" cy="1942"/>
              <a:chOff x="2020" y="2007"/>
              <a:chExt cx="8512" cy="4855"/>
            </a:xfrm>
          </p:grpSpPr>
          <p:grpSp>
            <p:nvGrpSpPr>
              <p:cNvPr id="59516" name="Group 124"/>
              <p:cNvGrpSpPr>
                <a:grpSpLocks/>
              </p:cNvGrpSpPr>
              <p:nvPr/>
            </p:nvGrpSpPr>
            <p:grpSpPr bwMode="auto">
              <a:xfrm>
                <a:off x="2020" y="2007"/>
                <a:ext cx="8512" cy="4855"/>
                <a:chOff x="2020" y="1846"/>
                <a:chExt cx="8512" cy="4855"/>
              </a:xfrm>
            </p:grpSpPr>
            <p:sp>
              <p:nvSpPr>
                <p:cNvPr id="59517" name="Text Box 125"/>
                <p:cNvSpPr txBox="1">
                  <a:spLocks noChangeArrowheads="1"/>
                </p:cNvSpPr>
                <p:nvPr/>
              </p:nvSpPr>
              <p:spPr bwMode="auto">
                <a:xfrm>
                  <a:off x="7410" y="3820"/>
                  <a:ext cx="3122" cy="714"/>
                </a:xfrm>
                <a:prstGeom prst="rect">
                  <a:avLst/>
                </a:prstGeom>
                <a:noFill/>
                <a:ln>
                  <a:noFill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pPr algn="l">
                    <a:spcBef>
                      <a:spcPct val="0"/>
                    </a:spcBef>
                  </a:pPr>
                  <a:r>
                    <a:rPr lang="en-US"/>
                    <a:t>Odd no cylinders (1,3,5,..)</a:t>
                  </a:r>
                  <a:endParaRPr lang="en-US" sz="1800" baseline="-25000"/>
                </a:p>
              </p:txBody>
            </p:sp>
            <p:grpSp>
              <p:nvGrpSpPr>
                <p:cNvPr id="59518" name="Group 126"/>
                <p:cNvGrpSpPr>
                  <a:grpSpLocks/>
                </p:cNvGrpSpPr>
                <p:nvPr/>
              </p:nvGrpSpPr>
              <p:grpSpPr bwMode="auto">
                <a:xfrm>
                  <a:off x="2020" y="1846"/>
                  <a:ext cx="6594" cy="4855"/>
                  <a:chOff x="2020" y="1846"/>
                  <a:chExt cx="6594" cy="4855"/>
                </a:xfrm>
              </p:grpSpPr>
              <p:sp>
                <p:nvSpPr>
                  <p:cNvPr id="59519" name="Line 127"/>
                  <p:cNvSpPr>
                    <a:spLocks noChangeShapeType="1"/>
                  </p:cNvSpPr>
                  <p:nvPr/>
                </p:nvSpPr>
                <p:spPr bwMode="auto">
                  <a:xfrm flipV="1">
                    <a:off x="7494" y="2112"/>
                    <a:ext cx="336" cy="546"/>
                  </a:xfrm>
                  <a:prstGeom prst="line">
                    <a:avLst/>
                  </a:prstGeom>
                  <a:noFill/>
                  <a:ln w="12700">
                    <a:solidFill>
                      <a:srgbClr val="000000"/>
                    </a:solidFill>
                    <a:round/>
                    <a:headEnd/>
                    <a:tailEnd type="triangle" w="med" len="med"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59520" name="Line 128"/>
                  <p:cNvSpPr>
                    <a:spLocks noChangeShapeType="1"/>
                  </p:cNvSpPr>
                  <p:nvPr/>
                </p:nvSpPr>
                <p:spPr bwMode="auto">
                  <a:xfrm flipH="1" flipV="1">
                    <a:off x="4428" y="2308"/>
                    <a:ext cx="266" cy="504"/>
                  </a:xfrm>
                  <a:prstGeom prst="line">
                    <a:avLst/>
                  </a:prstGeom>
                  <a:noFill/>
                  <a:ln w="12700">
                    <a:solidFill>
                      <a:srgbClr val="000000"/>
                    </a:solidFill>
                    <a:round/>
                    <a:headEnd/>
                    <a:tailEnd type="triangle" w="med" len="med"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grpSp>
                <p:nvGrpSpPr>
                  <p:cNvPr id="59521" name="Group 129"/>
                  <p:cNvGrpSpPr>
                    <a:grpSpLocks/>
                  </p:cNvGrpSpPr>
                  <p:nvPr/>
                </p:nvGrpSpPr>
                <p:grpSpPr bwMode="auto">
                  <a:xfrm>
                    <a:off x="3840" y="1846"/>
                    <a:ext cx="4774" cy="4855"/>
                    <a:chOff x="2258" y="1860"/>
                    <a:chExt cx="4774" cy="4855"/>
                  </a:xfrm>
                </p:grpSpPr>
                <p:grpSp>
                  <p:nvGrpSpPr>
                    <p:cNvPr id="59522" name="Group 130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2874" y="1894"/>
                      <a:ext cx="3206" cy="4821"/>
                      <a:chOff x="2874" y="1020"/>
                      <a:chExt cx="3206" cy="4821"/>
                    </a:xfrm>
                  </p:grpSpPr>
                  <p:grpSp>
                    <p:nvGrpSpPr>
                      <p:cNvPr id="59523" name="Group 131"/>
                      <p:cNvGrpSpPr>
                        <a:grpSpLocks/>
                      </p:cNvGrpSpPr>
                      <p:nvPr/>
                    </p:nvGrpSpPr>
                    <p:grpSpPr bwMode="auto">
                      <a:xfrm>
                        <a:off x="4130" y="3974"/>
                        <a:ext cx="802" cy="940"/>
                        <a:chOff x="4148" y="4712"/>
                        <a:chExt cx="802" cy="940"/>
                      </a:xfrm>
                    </p:grpSpPr>
                    <p:sp>
                      <p:nvSpPr>
                        <p:cNvPr id="59524" name="Arc 132"/>
                        <p:cNvSpPr>
                          <a:spLocks/>
                        </p:cNvSpPr>
                        <p:nvPr/>
                      </p:nvSpPr>
                      <p:spPr bwMode="auto">
                        <a:xfrm>
                          <a:off x="4470" y="4712"/>
                          <a:ext cx="350" cy="350"/>
                        </a:xfrm>
                        <a:custGeom>
                          <a:avLst/>
                          <a:gdLst>
                            <a:gd name="G0" fmla="+- 0 0 0"/>
                            <a:gd name="G1" fmla="+- 21600 0 0"/>
                            <a:gd name="G2" fmla="+- 21600 0 0"/>
                            <a:gd name="T0" fmla="*/ 0 w 21600"/>
                            <a:gd name="T1" fmla="*/ 0 h 21600"/>
                            <a:gd name="T2" fmla="*/ 21600 w 21600"/>
                            <a:gd name="T3" fmla="*/ 21600 h 21600"/>
                            <a:gd name="T4" fmla="*/ 0 w 21600"/>
                            <a:gd name="T5" fmla="*/ 21600 h 21600"/>
                          </a:gdLst>
                          <a:ahLst/>
                          <a:cxnLst>
                            <a:cxn ang="0">
                              <a:pos x="T0" y="T1"/>
                            </a:cxn>
                            <a:cxn ang="0">
                              <a:pos x="T2" y="T3"/>
                            </a:cxn>
                            <a:cxn ang="0">
                              <a:pos x="T4" y="T5"/>
                            </a:cxn>
                          </a:cxnLst>
                          <a:rect l="0" t="0" r="r" b="b"/>
                          <a:pathLst>
                            <a:path w="21600" h="21600" fill="none" extrusionOk="0">
                              <a:moveTo>
                                <a:pt x="-1" y="0"/>
                              </a:moveTo>
                              <a:cubicBezTo>
                                <a:pt x="11929" y="0"/>
                                <a:pt x="21600" y="9670"/>
                                <a:pt x="21600" y="21600"/>
                              </a:cubicBezTo>
                            </a:path>
                            <a:path w="21600" h="21600" stroke="0" extrusionOk="0">
                              <a:moveTo>
                                <a:pt x="-1" y="0"/>
                              </a:moveTo>
                              <a:cubicBezTo>
                                <a:pt x="11929" y="0"/>
                                <a:pt x="21600" y="9670"/>
                                <a:pt x="21600" y="21600"/>
                              </a:cubicBezTo>
                              <a:lnTo>
                                <a:pt x="0" y="21600"/>
                              </a:lnTo>
                              <a:close/>
                            </a:path>
                          </a:pathLst>
                        </a:custGeom>
                        <a:noFill/>
                        <a:ln w="3175">
                          <a:solidFill>
                            <a:srgbClr val="000000"/>
                          </a:solidFill>
                          <a:round/>
                          <a:headEnd/>
                          <a:tailEnd type="arrow" w="med" len="med"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  <p:txBody>
                        <a:bodyPr/>
                        <a:lstStyle/>
                        <a:p>
                          <a:endParaRPr lang="en-AU"/>
                        </a:p>
                      </p:txBody>
                    </p:sp>
                    <p:sp>
                      <p:nvSpPr>
                        <p:cNvPr id="59525" name="Arc 133"/>
                        <p:cNvSpPr>
                          <a:spLocks/>
                        </p:cNvSpPr>
                        <p:nvPr/>
                      </p:nvSpPr>
                      <p:spPr bwMode="auto">
                        <a:xfrm>
                          <a:off x="4355" y="5019"/>
                          <a:ext cx="595" cy="633"/>
                        </a:xfrm>
                        <a:custGeom>
                          <a:avLst/>
                          <a:gdLst>
                            <a:gd name="G0" fmla="+- 3844 0 0"/>
                            <a:gd name="G1" fmla="+- 5483 0 0"/>
                            <a:gd name="G2" fmla="+- 21600 0 0"/>
                            <a:gd name="T0" fmla="*/ 24736 w 25444"/>
                            <a:gd name="T1" fmla="*/ 0 h 27083"/>
                            <a:gd name="T2" fmla="*/ 0 w 25444"/>
                            <a:gd name="T3" fmla="*/ 26738 h 27083"/>
                            <a:gd name="T4" fmla="*/ 3844 w 25444"/>
                            <a:gd name="T5" fmla="*/ 5483 h 27083"/>
                          </a:gdLst>
                          <a:ahLst/>
                          <a:cxnLst>
                            <a:cxn ang="0">
                              <a:pos x="T0" y="T1"/>
                            </a:cxn>
                            <a:cxn ang="0">
                              <a:pos x="T2" y="T3"/>
                            </a:cxn>
                            <a:cxn ang="0">
                              <a:pos x="T4" y="T5"/>
                            </a:cxn>
                          </a:cxnLst>
                          <a:rect l="0" t="0" r="r" b="b"/>
                          <a:pathLst>
                            <a:path w="25444" h="27083" fill="none" extrusionOk="0">
                              <a:moveTo>
                                <a:pt x="24736" y="-1"/>
                              </a:moveTo>
                              <a:cubicBezTo>
                                <a:pt x="25206" y="1789"/>
                                <a:pt x="25444" y="3632"/>
                                <a:pt x="25444" y="5483"/>
                              </a:cubicBezTo>
                              <a:cubicBezTo>
                                <a:pt x="25444" y="17412"/>
                                <a:pt x="15773" y="27083"/>
                                <a:pt x="3844" y="27083"/>
                              </a:cubicBezTo>
                              <a:cubicBezTo>
                                <a:pt x="2554" y="27083"/>
                                <a:pt x="1268" y="26967"/>
                                <a:pt x="-1" y="26738"/>
                              </a:cubicBezTo>
                            </a:path>
                            <a:path w="25444" h="27083" stroke="0" extrusionOk="0">
                              <a:moveTo>
                                <a:pt x="24736" y="-1"/>
                              </a:moveTo>
                              <a:cubicBezTo>
                                <a:pt x="25206" y="1789"/>
                                <a:pt x="25444" y="3632"/>
                                <a:pt x="25444" y="5483"/>
                              </a:cubicBezTo>
                              <a:cubicBezTo>
                                <a:pt x="25444" y="17412"/>
                                <a:pt x="15773" y="27083"/>
                                <a:pt x="3844" y="27083"/>
                              </a:cubicBezTo>
                              <a:cubicBezTo>
                                <a:pt x="2554" y="27083"/>
                                <a:pt x="1268" y="26967"/>
                                <a:pt x="-1" y="26738"/>
                              </a:cubicBezTo>
                              <a:lnTo>
                                <a:pt x="3844" y="5483"/>
                              </a:lnTo>
                              <a:close/>
                            </a:path>
                          </a:pathLst>
                        </a:custGeom>
                        <a:noFill/>
                        <a:ln w="3175">
                          <a:solidFill>
                            <a:srgbClr val="000000"/>
                          </a:solidFill>
                          <a:round/>
                          <a:headEnd/>
                          <a:tailEnd type="arrow" w="med" len="med"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  <p:txBody>
                        <a:bodyPr/>
                        <a:lstStyle/>
                        <a:p>
                          <a:endParaRPr lang="en-AU"/>
                        </a:p>
                      </p:txBody>
                    </p:sp>
                    <p:sp>
                      <p:nvSpPr>
                        <p:cNvPr id="59526" name="Arc 134"/>
                        <p:cNvSpPr>
                          <a:spLocks/>
                        </p:cNvSpPr>
                        <p:nvPr/>
                      </p:nvSpPr>
                      <p:spPr bwMode="auto">
                        <a:xfrm>
                          <a:off x="4148" y="5076"/>
                          <a:ext cx="646" cy="405"/>
                        </a:xfrm>
                        <a:custGeom>
                          <a:avLst/>
                          <a:gdLst>
                            <a:gd name="G0" fmla="+- 21600 0 0"/>
                            <a:gd name="G1" fmla="+- 5483 0 0"/>
                            <a:gd name="G2" fmla="+- 21600 0 0"/>
                            <a:gd name="T0" fmla="*/ 42492 w 43200"/>
                            <a:gd name="T1" fmla="*/ 0 h 27083"/>
                            <a:gd name="T2" fmla="*/ 312 w 43200"/>
                            <a:gd name="T3" fmla="*/ 1828 h 27083"/>
                            <a:gd name="T4" fmla="*/ 21600 w 43200"/>
                            <a:gd name="T5" fmla="*/ 5483 h 27083"/>
                          </a:gdLst>
                          <a:ahLst/>
                          <a:cxnLst>
                            <a:cxn ang="0">
                              <a:pos x="T0" y="T1"/>
                            </a:cxn>
                            <a:cxn ang="0">
                              <a:pos x="T2" y="T3"/>
                            </a:cxn>
                            <a:cxn ang="0">
                              <a:pos x="T4" y="T5"/>
                            </a:cxn>
                          </a:cxnLst>
                          <a:rect l="0" t="0" r="r" b="b"/>
                          <a:pathLst>
                            <a:path w="43200" h="27083" fill="none" extrusionOk="0">
                              <a:moveTo>
                                <a:pt x="42492" y="-1"/>
                              </a:moveTo>
                              <a:cubicBezTo>
                                <a:pt x="42962" y="1789"/>
                                <a:pt x="43200" y="3632"/>
                                <a:pt x="43200" y="5483"/>
                              </a:cubicBezTo>
                              <a:cubicBezTo>
                                <a:pt x="43200" y="17412"/>
                                <a:pt x="33529" y="27083"/>
                                <a:pt x="21600" y="27083"/>
                              </a:cubicBezTo>
                              <a:cubicBezTo>
                                <a:pt x="9670" y="27083"/>
                                <a:pt x="0" y="17412"/>
                                <a:pt x="0" y="5483"/>
                              </a:cubicBezTo>
                              <a:cubicBezTo>
                                <a:pt x="-1" y="4258"/>
                                <a:pt x="104" y="3035"/>
                                <a:pt x="311" y="1827"/>
                              </a:cubicBezTo>
                            </a:path>
                            <a:path w="43200" h="27083" stroke="0" extrusionOk="0">
                              <a:moveTo>
                                <a:pt x="42492" y="-1"/>
                              </a:moveTo>
                              <a:cubicBezTo>
                                <a:pt x="42962" y="1789"/>
                                <a:pt x="43200" y="3632"/>
                                <a:pt x="43200" y="5483"/>
                              </a:cubicBezTo>
                              <a:cubicBezTo>
                                <a:pt x="43200" y="17412"/>
                                <a:pt x="33529" y="27083"/>
                                <a:pt x="21600" y="27083"/>
                              </a:cubicBezTo>
                              <a:cubicBezTo>
                                <a:pt x="9670" y="27083"/>
                                <a:pt x="0" y="17412"/>
                                <a:pt x="0" y="5483"/>
                              </a:cubicBezTo>
                              <a:cubicBezTo>
                                <a:pt x="-1" y="4258"/>
                                <a:pt x="104" y="3035"/>
                                <a:pt x="311" y="1827"/>
                              </a:cubicBezTo>
                              <a:lnTo>
                                <a:pt x="21600" y="5483"/>
                              </a:lnTo>
                              <a:close/>
                            </a:path>
                          </a:pathLst>
                        </a:custGeom>
                        <a:noFill/>
                        <a:ln w="3175">
                          <a:solidFill>
                            <a:srgbClr val="000000"/>
                          </a:solidFill>
                          <a:round/>
                          <a:headEnd/>
                          <a:tailEnd type="arrow" w="med" len="med"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  <p:txBody>
                        <a:bodyPr/>
                        <a:lstStyle/>
                        <a:p>
                          <a:endParaRPr lang="en-AU"/>
                        </a:p>
                      </p:txBody>
                    </p:sp>
                  </p:grpSp>
                  <p:grpSp>
                    <p:nvGrpSpPr>
                      <p:cNvPr id="59527" name="Group 135"/>
                      <p:cNvGrpSpPr>
                        <a:grpSpLocks/>
                      </p:cNvGrpSpPr>
                      <p:nvPr/>
                    </p:nvGrpSpPr>
                    <p:grpSpPr bwMode="auto">
                      <a:xfrm>
                        <a:off x="2874" y="1020"/>
                        <a:ext cx="3206" cy="4821"/>
                        <a:chOff x="2874" y="1020"/>
                        <a:chExt cx="3206" cy="4821"/>
                      </a:xfrm>
                    </p:grpSpPr>
                    <p:grpSp>
                      <p:nvGrpSpPr>
                        <p:cNvPr id="59528" name="Group 136"/>
                        <p:cNvGrpSpPr>
                          <a:grpSpLocks/>
                        </p:cNvGrpSpPr>
                        <p:nvPr/>
                      </p:nvGrpSpPr>
                      <p:grpSpPr bwMode="auto">
                        <a:xfrm>
                          <a:off x="2874" y="1062"/>
                          <a:ext cx="3206" cy="4526"/>
                          <a:chOff x="2392" y="1254"/>
                          <a:chExt cx="3206" cy="4526"/>
                        </a:xfrm>
                      </p:grpSpPr>
                      <p:grpSp>
                        <p:nvGrpSpPr>
                          <p:cNvPr id="59529" name="Group 137"/>
                          <p:cNvGrpSpPr>
                            <a:grpSpLocks/>
                          </p:cNvGrpSpPr>
                          <p:nvPr/>
                        </p:nvGrpSpPr>
                        <p:grpSpPr bwMode="auto">
                          <a:xfrm>
                            <a:off x="2392" y="1254"/>
                            <a:ext cx="3206" cy="4526"/>
                            <a:chOff x="2392" y="759"/>
                            <a:chExt cx="3206" cy="4526"/>
                          </a:xfrm>
                        </p:grpSpPr>
                        <p:grpSp>
                          <p:nvGrpSpPr>
                            <p:cNvPr id="59530" name="Group 138"/>
                            <p:cNvGrpSpPr>
                              <a:grpSpLocks/>
                            </p:cNvGrpSpPr>
                            <p:nvPr/>
                          </p:nvGrpSpPr>
                          <p:grpSpPr bwMode="auto">
                            <a:xfrm>
                              <a:off x="2392" y="1222"/>
                              <a:ext cx="1259" cy="3143"/>
                              <a:chOff x="2395" y="1222"/>
                              <a:chExt cx="1259" cy="3143"/>
                            </a:xfrm>
                          </p:grpSpPr>
                          <p:grpSp>
                            <p:nvGrpSpPr>
                              <p:cNvPr id="59531" name="Group 139"/>
                              <p:cNvGrpSpPr>
                                <a:grpSpLocks/>
                              </p:cNvGrpSpPr>
                              <p:nvPr/>
                            </p:nvGrpSpPr>
                            <p:grpSpPr bwMode="auto">
                              <a:xfrm rot="-1704945">
                                <a:off x="2982" y="2708"/>
                                <a:ext cx="672" cy="388"/>
                                <a:chOff x="3308" y="1529"/>
                                <a:chExt cx="672" cy="388"/>
                              </a:xfrm>
                            </p:grpSpPr>
                            <p:grpSp>
                              <p:nvGrpSpPr>
                                <p:cNvPr id="59532" name="Group 140"/>
                                <p:cNvGrpSpPr>
                                  <a:grpSpLocks/>
                                </p:cNvGrpSpPr>
                                <p:nvPr/>
                              </p:nvGrpSpPr>
                              <p:grpSpPr bwMode="auto">
                                <a:xfrm>
                                  <a:off x="3406" y="1538"/>
                                  <a:ext cx="476" cy="379"/>
                                  <a:chOff x="3406" y="1538"/>
                                  <a:chExt cx="476" cy="379"/>
                                </a:xfrm>
                              </p:grpSpPr>
                              <p:sp>
                                <p:nvSpPr>
                                  <p:cNvPr id="59533" name="Line 141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406" y="1557"/>
                                    <a:ext cx="0" cy="36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  <p:sp>
                                <p:nvSpPr>
                                  <p:cNvPr id="59534" name="Line 142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882" y="1538"/>
                                    <a:ext cx="0" cy="36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  <p:sp>
                                <p:nvSpPr>
                                  <p:cNvPr id="59535" name="Line 143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420" y="1627"/>
                                    <a:ext cx="462" cy="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  <p:sp>
                                <p:nvSpPr>
                                  <p:cNvPr id="59536" name="Line 144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406" y="1837"/>
                                    <a:ext cx="462" cy="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</p:grpSp>
                            <p:sp>
                              <p:nvSpPr>
                                <p:cNvPr id="59537" name="Line 145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896" y="1529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38" name="Line 146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308" y="1748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39" name="Line 147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308" y="1874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40" name="Line 148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308" y="1622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41" name="Line 149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896" y="1655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42" name="Line 150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896" y="1776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</p:grpSp>
                          <p:grpSp>
                            <p:nvGrpSpPr>
                              <p:cNvPr id="59543" name="Group 151"/>
                              <p:cNvGrpSpPr>
                                <a:grpSpLocks/>
                              </p:cNvGrpSpPr>
                              <p:nvPr/>
                            </p:nvGrpSpPr>
                            <p:grpSpPr bwMode="auto">
                              <a:xfrm rot="-1704945">
                                <a:off x="2682" y="2154"/>
                                <a:ext cx="672" cy="388"/>
                                <a:chOff x="3308" y="1529"/>
                                <a:chExt cx="672" cy="388"/>
                              </a:xfrm>
                            </p:grpSpPr>
                            <p:grpSp>
                              <p:nvGrpSpPr>
                                <p:cNvPr id="59544" name="Group 152"/>
                                <p:cNvGrpSpPr>
                                  <a:grpSpLocks/>
                                </p:cNvGrpSpPr>
                                <p:nvPr/>
                              </p:nvGrpSpPr>
                              <p:grpSpPr bwMode="auto">
                                <a:xfrm>
                                  <a:off x="3406" y="1538"/>
                                  <a:ext cx="476" cy="379"/>
                                  <a:chOff x="3406" y="1538"/>
                                  <a:chExt cx="476" cy="379"/>
                                </a:xfrm>
                              </p:grpSpPr>
                              <p:sp>
                                <p:nvSpPr>
                                  <p:cNvPr id="59545" name="Line 153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406" y="1557"/>
                                    <a:ext cx="0" cy="36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  <p:sp>
                                <p:nvSpPr>
                                  <p:cNvPr id="59546" name="Line 154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882" y="1538"/>
                                    <a:ext cx="0" cy="36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  <p:sp>
                                <p:nvSpPr>
                                  <p:cNvPr id="59547" name="Line 155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420" y="1627"/>
                                    <a:ext cx="462" cy="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  <p:sp>
                                <p:nvSpPr>
                                  <p:cNvPr id="59548" name="Line 156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406" y="1837"/>
                                    <a:ext cx="462" cy="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</p:grpSp>
                            <p:sp>
                              <p:nvSpPr>
                                <p:cNvPr id="59549" name="Line 157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896" y="1529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50" name="Line 158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308" y="1748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51" name="Line 159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308" y="1874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52" name="Line 160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308" y="1622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53" name="Line 161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896" y="1655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54" name="Line 162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896" y="1776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</p:grpSp>
                          <p:grpSp>
                            <p:nvGrpSpPr>
                              <p:cNvPr id="59555" name="Group 163"/>
                              <p:cNvGrpSpPr>
                                <a:grpSpLocks/>
                              </p:cNvGrpSpPr>
                              <p:nvPr/>
                            </p:nvGrpSpPr>
                            <p:grpSpPr bwMode="auto">
                              <a:xfrm rot="-1704945">
                                <a:off x="2395" y="1625"/>
                                <a:ext cx="672" cy="388"/>
                                <a:chOff x="3308" y="1529"/>
                                <a:chExt cx="672" cy="388"/>
                              </a:xfrm>
                            </p:grpSpPr>
                            <p:grpSp>
                              <p:nvGrpSpPr>
                                <p:cNvPr id="59556" name="Group 164"/>
                                <p:cNvGrpSpPr>
                                  <a:grpSpLocks/>
                                </p:cNvGrpSpPr>
                                <p:nvPr/>
                              </p:nvGrpSpPr>
                              <p:grpSpPr bwMode="auto">
                                <a:xfrm>
                                  <a:off x="3406" y="1538"/>
                                  <a:ext cx="476" cy="379"/>
                                  <a:chOff x="3406" y="1538"/>
                                  <a:chExt cx="476" cy="379"/>
                                </a:xfrm>
                              </p:grpSpPr>
                              <p:sp>
                                <p:nvSpPr>
                                  <p:cNvPr id="59557" name="Line 165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406" y="1557"/>
                                    <a:ext cx="0" cy="36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  <p:sp>
                                <p:nvSpPr>
                                  <p:cNvPr id="59558" name="Line 166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882" y="1538"/>
                                    <a:ext cx="0" cy="36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  <p:sp>
                                <p:nvSpPr>
                                  <p:cNvPr id="59559" name="Line 167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420" y="1627"/>
                                    <a:ext cx="462" cy="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  <p:sp>
                                <p:nvSpPr>
                                  <p:cNvPr id="59560" name="Line 168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406" y="1837"/>
                                    <a:ext cx="462" cy="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</p:grpSp>
                            <p:sp>
                              <p:nvSpPr>
                                <p:cNvPr id="59561" name="Line 169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896" y="1529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62" name="Line 170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308" y="1748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63" name="Line 171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308" y="1874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64" name="Line 172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308" y="1622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65" name="Line 173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896" y="1655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66" name="Line 174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896" y="1776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</p:grpSp>
                          <p:sp>
                            <p:nvSpPr>
                              <p:cNvPr id="59567" name="Line 175"/>
                              <p:cNvSpPr>
                                <a:spLocks noChangeShapeType="1"/>
                              </p:cNvSpPr>
                              <p:nvPr/>
                            </p:nvSpPr>
                            <p:spPr bwMode="auto">
                              <a:xfrm rot="-1704945">
                                <a:off x="3259" y="1222"/>
                                <a:ext cx="12" cy="3143"/>
                              </a:xfrm>
                              <a:prstGeom prst="line">
                                <a:avLst/>
                              </a:prstGeom>
                              <a:noFill/>
                              <a:ln w="3175">
                                <a:solidFill>
                                  <a:srgbClr val="000000"/>
                                </a:solidFill>
                                <a:prstDash val="dashDot"/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noFill/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</p:grpSp>
                        <p:grpSp>
                          <p:nvGrpSpPr>
                            <p:cNvPr id="59568" name="Group 176"/>
                            <p:cNvGrpSpPr>
                              <a:grpSpLocks/>
                            </p:cNvGrpSpPr>
                            <p:nvPr/>
                          </p:nvGrpSpPr>
                          <p:grpSpPr bwMode="auto">
                            <a:xfrm rot="205348">
                              <a:off x="4392" y="1114"/>
                              <a:ext cx="1206" cy="3387"/>
                              <a:chOff x="4363" y="1001"/>
                              <a:chExt cx="1206" cy="3387"/>
                            </a:xfrm>
                          </p:grpSpPr>
                          <p:grpSp>
                            <p:nvGrpSpPr>
                              <p:cNvPr id="59569" name="Group 177"/>
                              <p:cNvGrpSpPr>
                                <a:grpSpLocks/>
                              </p:cNvGrpSpPr>
                              <p:nvPr/>
                            </p:nvGrpSpPr>
                            <p:grpSpPr bwMode="auto">
                              <a:xfrm rot="1539795">
                                <a:off x="4363" y="2500"/>
                                <a:ext cx="672" cy="388"/>
                                <a:chOff x="3308" y="1529"/>
                                <a:chExt cx="672" cy="388"/>
                              </a:xfrm>
                            </p:grpSpPr>
                            <p:grpSp>
                              <p:nvGrpSpPr>
                                <p:cNvPr id="59570" name="Group 178"/>
                                <p:cNvGrpSpPr>
                                  <a:grpSpLocks/>
                                </p:cNvGrpSpPr>
                                <p:nvPr/>
                              </p:nvGrpSpPr>
                              <p:grpSpPr bwMode="auto">
                                <a:xfrm>
                                  <a:off x="3406" y="1538"/>
                                  <a:ext cx="476" cy="379"/>
                                  <a:chOff x="3406" y="1538"/>
                                  <a:chExt cx="476" cy="379"/>
                                </a:xfrm>
                              </p:grpSpPr>
                              <p:sp>
                                <p:nvSpPr>
                                  <p:cNvPr id="59571" name="Line 179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406" y="1557"/>
                                    <a:ext cx="0" cy="36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  <p:sp>
                                <p:nvSpPr>
                                  <p:cNvPr id="59572" name="Line 180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882" y="1538"/>
                                    <a:ext cx="0" cy="36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  <p:sp>
                                <p:nvSpPr>
                                  <p:cNvPr id="59573" name="Line 181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420" y="1627"/>
                                    <a:ext cx="462" cy="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  <p:sp>
                                <p:nvSpPr>
                                  <p:cNvPr id="59574" name="Line 182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406" y="1837"/>
                                    <a:ext cx="462" cy="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</p:grpSp>
                            <p:sp>
                              <p:nvSpPr>
                                <p:cNvPr id="59575" name="Line 183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896" y="1529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76" name="Line 184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308" y="1748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77" name="Line 185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308" y="1874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78" name="Line 186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308" y="1622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79" name="Line 187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896" y="1655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80" name="Line 188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896" y="1776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</p:grpSp>
                          <p:grpSp>
                            <p:nvGrpSpPr>
                              <p:cNvPr id="59581" name="Group 189"/>
                              <p:cNvGrpSpPr>
                                <a:grpSpLocks/>
                              </p:cNvGrpSpPr>
                              <p:nvPr/>
                            </p:nvGrpSpPr>
                            <p:grpSpPr bwMode="auto">
                              <a:xfrm rot="1539795">
                                <a:off x="4637" y="1932"/>
                                <a:ext cx="672" cy="388"/>
                                <a:chOff x="3308" y="1529"/>
                                <a:chExt cx="672" cy="388"/>
                              </a:xfrm>
                            </p:grpSpPr>
                            <p:grpSp>
                              <p:nvGrpSpPr>
                                <p:cNvPr id="59582" name="Group 190"/>
                                <p:cNvGrpSpPr>
                                  <a:grpSpLocks/>
                                </p:cNvGrpSpPr>
                                <p:nvPr/>
                              </p:nvGrpSpPr>
                              <p:grpSpPr bwMode="auto">
                                <a:xfrm>
                                  <a:off x="3406" y="1538"/>
                                  <a:ext cx="476" cy="379"/>
                                  <a:chOff x="3406" y="1538"/>
                                  <a:chExt cx="476" cy="379"/>
                                </a:xfrm>
                              </p:grpSpPr>
                              <p:sp>
                                <p:nvSpPr>
                                  <p:cNvPr id="59583" name="Line 191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406" y="1557"/>
                                    <a:ext cx="0" cy="36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  <p:sp>
                                <p:nvSpPr>
                                  <p:cNvPr id="59584" name="Line 192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882" y="1538"/>
                                    <a:ext cx="0" cy="36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  <p:sp>
                                <p:nvSpPr>
                                  <p:cNvPr id="59585" name="Line 193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420" y="1627"/>
                                    <a:ext cx="462" cy="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  <p:sp>
                                <p:nvSpPr>
                                  <p:cNvPr id="59586" name="Line 194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406" y="1837"/>
                                    <a:ext cx="462" cy="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</p:grpSp>
                            <p:sp>
                              <p:nvSpPr>
                                <p:cNvPr id="59587" name="Line 195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896" y="1529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88" name="Line 196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308" y="1748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89" name="Line 197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308" y="1874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90" name="Line 198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308" y="1622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91" name="Line 199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896" y="1655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592" name="Line 200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896" y="1776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</p:grpSp>
                          <p:grpSp>
                            <p:nvGrpSpPr>
                              <p:cNvPr id="59593" name="Group 201"/>
                              <p:cNvGrpSpPr>
                                <a:grpSpLocks/>
                              </p:cNvGrpSpPr>
                              <p:nvPr/>
                            </p:nvGrpSpPr>
                            <p:grpSpPr bwMode="auto">
                              <a:xfrm rot="1539795">
                                <a:off x="4897" y="1390"/>
                                <a:ext cx="672" cy="388"/>
                                <a:chOff x="3308" y="1529"/>
                                <a:chExt cx="672" cy="388"/>
                              </a:xfrm>
                            </p:grpSpPr>
                            <p:grpSp>
                              <p:nvGrpSpPr>
                                <p:cNvPr id="59594" name="Group 202"/>
                                <p:cNvGrpSpPr>
                                  <a:grpSpLocks/>
                                </p:cNvGrpSpPr>
                                <p:nvPr/>
                              </p:nvGrpSpPr>
                              <p:grpSpPr bwMode="auto">
                                <a:xfrm>
                                  <a:off x="3406" y="1538"/>
                                  <a:ext cx="476" cy="379"/>
                                  <a:chOff x="3406" y="1538"/>
                                  <a:chExt cx="476" cy="379"/>
                                </a:xfrm>
                              </p:grpSpPr>
                              <p:sp>
                                <p:nvSpPr>
                                  <p:cNvPr id="59595" name="Line 203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406" y="1557"/>
                                    <a:ext cx="0" cy="36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  <p:sp>
                                <p:nvSpPr>
                                  <p:cNvPr id="59596" name="Line 204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882" y="1538"/>
                                    <a:ext cx="0" cy="36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  <p:sp>
                                <p:nvSpPr>
                                  <p:cNvPr id="59597" name="Line 205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420" y="1627"/>
                                    <a:ext cx="462" cy="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  <p:sp>
                                <p:nvSpPr>
                                  <p:cNvPr id="59598" name="Line 206"/>
                                  <p:cNvSpPr>
                                    <a:spLocks noChangeShapeType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3406" y="1837"/>
                                    <a:ext cx="462" cy="0"/>
                                  </a:xfrm>
                                  <a:prstGeom prst="line">
                                    <a:avLst/>
                                  </a:prstGeom>
                                  <a:noFill/>
                                  <a:ln w="9525">
                                    <a:solidFill>
                                      <a:srgbClr val="000000"/>
                                    </a:solidFill>
                                    <a:round/>
                                    <a:headEnd/>
                                    <a:tailEnd/>
                                  </a:ln>
                                  <a:extLst>
                                    <a:ext uri="{909E8E84-426E-40DD-AFC4-6F175D3DCCD1}">
                                      <a14:hiddenFill xmlns:a14="http://schemas.microsoft.com/office/drawing/2010/main">
                                        <a:noFill/>
                                      </a14:hiddenFill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endParaRPr lang="en-AU"/>
                                  </a:p>
                                </p:txBody>
                              </p:sp>
                            </p:grpSp>
                            <p:sp>
                              <p:nvSpPr>
                                <p:cNvPr id="59599" name="Line 207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896" y="1529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600" name="Line 208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308" y="1748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601" name="Line 209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308" y="1874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602" name="Line 210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308" y="1622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603" name="Line 211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896" y="1655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604" name="Line 212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3896" y="1776"/>
                                  <a:ext cx="84" cy="2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</p:grpSp>
                          <p:sp>
                            <p:nvSpPr>
                              <p:cNvPr id="59605" name="Line 213"/>
                              <p:cNvSpPr>
                                <a:spLocks noChangeShapeType="1"/>
                              </p:cNvSpPr>
                              <p:nvPr/>
                            </p:nvSpPr>
                            <p:spPr bwMode="auto">
                              <a:xfrm rot="1539795">
                                <a:off x="4698" y="1001"/>
                                <a:ext cx="0" cy="3387"/>
                              </a:xfrm>
                              <a:prstGeom prst="line">
                                <a:avLst/>
                              </a:prstGeom>
                              <a:noFill/>
                              <a:ln w="3175">
                                <a:solidFill>
                                  <a:srgbClr val="000000"/>
                                </a:solidFill>
                                <a:prstDash val="dashDot"/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noFill/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</p:grpSp>
                        <p:sp>
                          <p:nvSpPr>
                            <p:cNvPr id="59606" name="Line 214"/>
                            <p:cNvSpPr>
                              <a:spLocks noChangeShapeType="1"/>
                            </p:cNvSpPr>
                            <p:nvPr/>
                          </p:nvSpPr>
                          <p:spPr bwMode="auto">
                            <a:xfrm>
                              <a:off x="3974" y="1085"/>
                              <a:ext cx="0" cy="4200"/>
                            </a:xfrm>
                            <a:prstGeom prst="line">
                              <a:avLst/>
                            </a:prstGeom>
                            <a:noFill/>
                            <a:ln w="3175">
                              <a:solidFill>
                                <a:srgbClr val="000000"/>
                              </a:solidFill>
                              <a:prstDash val="lgDashDot"/>
                              <a:round/>
                              <a:headEnd/>
                              <a:tailEnd/>
                            </a:ln>
                            <a:extLst>
                              <a:ext uri="{909E8E84-426E-40DD-AFC4-6F175D3DCCD1}">
                                <a14:hiddenFill xmlns:a14="http://schemas.microsoft.com/office/drawing/2010/main">
                                  <a:noFill/>
                                </a14:hiddenFill>
                              </a:ext>
                            </a:extLst>
                          </p:spPr>
                          <p:txBody>
                            <a:bodyPr/>
                            <a:lstStyle/>
                            <a:p>
                              <a:endParaRPr lang="en-AU"/>
                            </a:p>
                          </p:txBody>
                        </p:sp>
                        <p:sp>
                          <p:nvSpPr>
                            <p:cNvPr id="59607" name="Arc 215"/>
                            <p:cNvSpPr>
                              <a:spLocks/>
                            </p:cNvSpPr>
                            <p:nvPr/>
                          </p:nvSpPr>
                          <p:spPr bwMode="auto">
                            <a:xfrm rot="13672417" flipV="1">
                              <a:off x="3029" y="744"/>
                              <a:ext cx="1847" cy="1878"/>
                            </a:xfrm>
                            <a:custGeom>
                              <a:avLst/>
                              <a:gdLst>
                                <a:gd name="G0" fmla="+- 488 0 0"/>
                                <a:gd name="G1" fmla="+- 21600 0 0"/>
                                <a:gd name="G2" fmla="+- 21600 0 0"/>
                                <a:gd name="T0" fmla="*/ 0 w 22088"/>
                                <a:gd name="T1" fmla="*/ 6 h 22467"/>
                                <a:gd name="T2" fmla="*/ 22071 w 22088"/>
                                <a:gd name="T3" fmla="*/ 22467 h 22467"/>
                                <a:gd name="T4" fmla="*/ 488 w 22088"/>
                                <a:gd name="T5" fmla="*/ 21600 h 22467"/>
                              </a:gdLst>
                              <a:ahLst/>
                              <a:cxnLst>
                                <a:cxn ang="0">
                                  <a:pos x="T0" y="T1"/>
                                </a:cxn>
                                <a:cxn ang="0">
                                  <a:pos x="T2" y="T3"/>
                                </a:cxn>
                                <a:cxn ang="0">
                                  <a:pos x="T4" y="T5"/>
                                </a:cxn>
                              </a:cxnLst>
                              <a:rect l="0" t="0" r="r" b="b"/>
                              <a:pathLst>
                                <a:path w="22088" h="22467" fill="none" extrusionOk="0">
                                  <a:moveTo>
                                    <a:pt x="-1" y="5"/>
                                  </a:moveTo>
                                  <a:cubicBezTo>
                                    <a:pt x="162" y="1"/>
                                    <a:pt x="325" y="-1"/>
                                    <a:pt x="488" y="0"/>
                                  </a:cubicBezTo>
                                  <a:cubicBezTo>
                                    <a:pt x="12417" y="0"/>
                                    <a:pt x="22088" y="9670"/>
                                    <a:pt x="22088" y="21600"/>
                                  </a:cubicBezTo>
                                  <a:cubicBezTo>
                                    <a:pt x="22088" y="21889"/>
                                    <a:pt x="22082" y="22178"/>
                                    <a:pt x="22070" y="22466"/>
                                  </a:cubicBezTo>
                                </a:path>
                                <a:path w="22088" h="22467" stroke="0" extrusionOk="0">
                                  <a:moveTo>
                                    <a:pt x="-1" y="5"/>
                                  </a:moveTo>
                                  <a:cubicBezTo>
                                    <a:pt x="162" y="1"/>
                                    <a:pt x="325" y="-1"/>
                                    <a:pt x="488" y="0"/>
                                  </a:cubicBezTo>
                                  <a:cubicBezTo>
                                    <a:pt x="12417" y="0"/>
                                    <a:pt x="22088" y="9670"/>
                                    <a:pt x="22088" y="21600"/>
                                  </a:cubicBezTo>
                                  <a:cubicBezTo>
                                    <a:pt x="22088" y="21889"/>
                                    <a:pt x="22082" y="22178"/>
                                    <a:pt x="22070" y="22466"/>
                                  </a:cubicBezTo>
                                  <a:lnTo>
                                    <a:pt x="488" y="21600"/>
                                  </a:lnTo>
                                  <a:close/>
                                </a:path>
                              </a:pathLst>
                            </a:custGeom>
                            <a:noFill/>
                            <a:ln w="3175">
                              <a:solidFill>
                                <a:srgbClr val="000000"/>
                              </a:solidFill>
                              <a:round/>
                              <a:headEnd type="arrow" w="med" len="med"/>
                              <a:tailEnd type="arrow" w="med" len="med"/>
                            </a:ln>
                            <a:extLst>
                              <a:ext uri="{909E8E84-426E-40DD-AFC4-6F175D3DCCD1}">
                                <a14:hiddenFill xmlns:a14="http://schemas.microsoft.com/office/drawing/2010/main">
                                  <a:solidFill>
                                    <a:srgbClr val="FFFFFF"/>
                                  </a:solidFill>
                                </a14:hiddenFill>
                              </a:ext>
                            </a:extLst>
                          </p:spPr>
                          <p:txBody>
                            <a:bodyPr/>
                            <a:lstStyle/>
                            <a:p>
                              <a:endParaRPr lang="en-AU"/>
                            </a:p>
                          </p:txBody>
                        </p:sp>
                      </p:grpSp>
                      <p:grpSp>
                        <p:nvGrpSpPr>
                          <p:cNvPr id="59608" name="Group 216"/>
                          <p:cNvGrpSpPr>
                            <a:grpSpLocks/>
                          </p:cNvGrpSpPr>
                          <p:nvPr/>
                        </p:nvGrpSpPr>
                        <p:grpSpPr bwMode="auto">
                          <a:xfrm>
                            <a:off x="2734" y="2168"/>
                            <a:ext cx="2576" cy="3360"/>
                            <a:chOff x="2734" y="2182"/>
                            <a:chExt cx="2576" cy="3360"/>
                          </a:xfrm>
                        </p:grpSpPr>
                        <p:grpSp>
                          <p:nvGrpSpPr>
                            <p:cNvPr id="59609" name="Group 217"/>
                            <p:cNvGrpSpPr>
                              <a:grpSpLocks/>
                            </p:cNvGrpSpPr>
                            <p:nvPr/>
                          </p:nvGrpSpPr>
                          <p:grpSpPr bwMode="auto">
                            <a:xfrm>
                              <a:off x="3014" y="2182"/>
                              <a:ext cx="2296" cy="2464"/>
                              <a:chOff x="3014" y="2182"/>
                              <a:chExt cx="2296" cy="2464"/>
                            </a:xfrm>
                          </p:grpSpPr>
                          <p:sp>
                            <p:nvSpPr>
                              <p:cNvPr id="59610" name="Line 218"/>
                              <p:cNvSpPr>
                                <a:spLocks noChangeShapeType="1"/>
                              </p:cNvSpPr>
                              <p:nvPr/>
                            </p:nvSpPr>
                            <p:spPr bwMode="auto">
                              <a:xfrm flipV="1">
                                <a:off x="3980" y="4352"/>
                                <a:ext cx="882" cy="294"/>
                              </a:xfrm>
                              <a:prstGeom prst="line">
                                <a:avLst/>
                              </a:prstGeom>
                              <a:noFill/>
                              <a:ln w="9525">
                                <a:solidFill>
                                  <a:srgbClr val="000000"/>
                                </a:solidFill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noFill/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  <p:grpSp>
                            <p:nvGrpSpPr>
                              <p:cNvPr id="59611" name="Group 219"/>
                              <p:cNvGrpSpPr>
                                <a:grpSpLocks/>
                              </p:cNvGrpSpPr>
                              <p:nvPr/>
                            </p:nvGrpSpPr>
                            <p:grpSpPr bwMode="auto">
                              <a:xfrm>
                                <a:off x="3014" y="2182"/>
                                <a:ext cx="2296" cy="2198"/>
                                <a:chOff x="3014" y="2210"/>
                                <a:chExt cx="2296" cy="2198"/>
                              </a:xfrm>
                            </p:grpSpPr>
                            <p:sp>
                              <p:nvSpPr>
                                <p:cNvPr id="59612" name="Line 220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H="1">
                                  <a:off x="4862" y="2210"/>
                                  <a:ext cx="448" cy="2198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59613" name="Line 221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>
                                  <a:off x="3014" y="2840"/>
                                  <a:ext cx="1876" cy="1568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</p:grpSp>
                        </p:grpSp>
                        <p:grpSp>
                          <p:nvGrpSpPr>
                            <p:cNvPr id="59614" name="Group 222"/>
                            <p:cNvGrpSpPr>
                              <a:grpSpLocks/>
                            </p:cNvGrpSpPr>
                            <p:nvPr/>
                          </p:nvGrpSpPr>
                          <p:grpSpPr bwMode="auto">
                            <a:xfrm>
                              <a:off x="2734" y="2308"/>
                              <a:ext cx="2282" cy="2338"/>
                              <a:chOff x="2720" y="2308"/>
                              <a:chExt cx="2282" cy="2338"/>
                            </a:xfrm>
                          </p:grpSpPr>
                          <p:sp>
                            <p:nvSpPr>
                              <p:cNvPr id="59615" name="Line 223"/>
                              <p:cNvSpPr>
                                <a:spLocks noChangeShapeType="1"/>
                              </p:cNvSpPr>
                              <p:nvPr/>
                            </p:nvSpPr>
                            <p:spPr bwMode="auto">
                              <a:xfrm flipH="1" flipV="1">
                                <a:off x="3070" y="4394"/>
                                <a:ext cx="910" cy="252"/>
                              </a:xfrm>
                              <a:prstGeom prst="line">
                                <a:avLst/>
                              </a:prstGeom>
                              <a:noFill/>
                              <a:ln w="9525">
                                <a:solidFill>
                                  <a:srgbClr val="000000"/>
                                </a:solidFill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noFill/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  <p:sp>
                            <p:nvSpPr>
                              <p:cNvPr id="59616" name="Line 224"/>
                              <p:cNvSpPr>
                                <a:spLocks noChangeShapeType="1"/>
                              </p:cNvSpPr>
                              <p:nvPr/>
                            </p:nvSpPr>
                            <p:spPr bwMode="auto">
                              <a:xfrm>
                                <a:off x="2720" y="2308"/>
                                <a:ext cx="350" cy="2100"/>
                              </a:xfrm>
                              <a:prstGeom prst="line">
                                <a:avLst/>
                              </a:prstGeom>
                              <a:noFill/>
                              <a:ln w="9525">
                                <a:solidFill>
                                  <a:srgbClr val="000000"/>
                                </a:solidFill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noFill/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  <p:sp>
                            <p:nvSpPr>
                              <p:cNvPr id="59617" name="Line 225"/>
                              <p:cNvSpPr>
                                <a:spLocks noChangeShapeType="1"/>
                              </p:cNvSpPr>
                              <p:nvPr/>
                            </p:nvSpPr>
                            <p:spPr bwMode="auto">
                              <a:xfrm flipV="1">
                                <a:off x="3070" y="2742"/>
                                <a:ext cx="1932" cy="1652"/>
                              </a:xfrm>
                              <a:prstGeom prst="line">
                                <a:avLst/>
                              </a:prstGeom>
                              <a:noFill/>
                              <a:ln w="9525">
                                <a:solidFill>
                                  <a:srgbClr val="000000"/>
                                </a:solidFill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noFill/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</p:grpSp>
                        <p:grpSp>
                          <p:nvGrpSpPr>
                            <p:cNvPr id="59618" name="Group 226"/>
                            <p:cNvGrpSpPr>
                              <a:grpSpLocks/>
                            </p:cNvGrpSpPr>
                            <p:nvPr/>
                          </p:nvGrpSpPr>
                          <p:grpSpPr bwMode="auto">
                            <a:xfrm>
                              <a:off x="3350" y="3330"/>
                              <a:ext cx="1400" cy="2212"/>
                              <a:chOff x="3336" y="3330"/>
                              <a:chExt cx="1400" cy="2212"/>
                            </a:xfrm>
                          </p:grpSpPr>
                          <p:sp>
                            <p:nvSpPr>
                              <p:cNvPr id="59619" name="Line 227"/>
                              <p:cNvSpPr>
                                <a:spLocks noChangeShapeType="1"/>
                              </p:cNvSpPr>
                              <p:nvPr/>
                            </p:nvSpPr>
                            <p:spPr bwMode="auto">
                              <a:xfrm flipH="1">
                                <a:off x="3798" y="4632"/>
                                <a:ext cx="182" cy="868"/>
                              </a:xfrm>
                              <a:prstGeom prst="line">
                                <a:avLst/>
                              </a:prstGeom>
                              <a:noFill/>
                              <a:ln w="9525">
                                <a:solidFill>
                                  <a:srgbClr val="000000"/>
                                </a:solidFill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noFill/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  <p:sp>
                            <p:nvSpPr>
                              <p:cNvPr id="59620" name="Line 228"/>
                              <p:cNvSpPr>
                                <a:spLocks noChangeShapeType="1"/>
                              </p:cNvSpPr>
                              <p:nvPr/>
                            </p:nvSpPr>
                            <p:spPr bwMode="auto">
                              <a:xfrm>
                                <a:off x="3336" y="3442"/>
                                <a:ext cx="490" cy="2072"/>
                              </a:xfrm>
                              <a:prstGeom prst="line">
                                <a:avLst/>
                              </a:prstGeom>
                              <a:noFill/>
                              <a:ln w="9525">
                                <a:solidFill>
                                  <a:srgbClr val="000000"/>
                                </a:solidFill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noFill/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  <p:sp>
                            <p:nvSpPr>
                              <p:cNvPr id="59621" name="Line 229"/>
                              <p:cNvSpPr>
                                <a:spLocks noChangeShapeType="1"/>
                              </p:cNvSpPr>
                              <p:nvPr/>
                            </p:nvSpPr>
                            <p:spPr bwMode="auto">
                              <a:xfrm flipH="1">
                                <a:off x="3784" y="3330"/>
                                <a:ext cx="952" cy="2212"/>
                              </a:xfrm>
                              <a:prstGeom prst="line">
                                <a:avLst/>
                              </a:prstGeom>
                              <a:noFill/>
                              <a:ln w="9525">
                                <a:solidFill>
                                  <a:srgbClr val="000000"/>
                                </a:solidFill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noFill/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</p:grpSp>
                      </p:grpSp>
                    </p:grpSp>
                    <p:sp>
                      <p:nvSpPr>
                        <p:cNvPr id="59622" name="Text Box 230"/>
                        <p:cNvSpPr txBox="1">
                          <a:spLocks noChangeArrowheads="1"/>
                        </p:cNvSpPr>
                        <p:nvPr/>
                      </p:nvSpPr>
                      <p:spPr bwMode="auto">
                        <a:xfrm>
                          <a:off x="4386" y="3694"/>
                          <a:ext cx="658" cy="658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  <p:txBody>
                        <a:bodyPr/>
                        <a:lstStyle/>
                        <a:p>
                          <a:pPr algn="l">
                            <a:spcBef>
                              <a:spcPct val="0"/>
                            </a:spcBef>
                          </a:pPr>
                          <a:r>
                            <a:rPr lang="en-US">
                              <a:sym typeface="Symbol" pitchFamily="18" charset="2"/>
                            </a:rPr>
                            <a:t></a:t>
                          </a:r>
                          <a:endParaRPr lang="en-US" sz="1800" baseline="-25000"/>
                        </a:p>
                      </p:txBody>
                    </p:sp>
                    <p:sp>
                      <p:nvSpPr>
                        <p:cNvPr id="59623" name="Text Box 231"/>
                        <p:cNvSpPr txBox="1">
                          <a:spLocks noChangeArrowheads="1"/>
                        </p:cNvSpPr>
                        <p:nvPr/>
                      </p:nvSpPr>
                      <p:spPr bwMode="auto">
                        <a:xfrm>
                          <a:off x="4778" y="4525"/>
                          <a:ext cx="658" cy="658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  <p:txBody>
                        <a:bodyPr/>
                        <a:lstStyle/>
                        <a:p>
                          <a:pPr algn="l">
                            <a:spcBef>
                              <a:spcPct val="0"/>
                            </a:spcBef>
                          </a:pPr>
                          <a:r>
                            <a:rPr lang="en-US">
                              <a:sym typeface="Symbol" pitchFamily="18" charset="2"/>
                            </a:rPr>
                            <a:t></a:t>
                          </a:r>
                          <a:r>
                            <a:rPr lang="en-US" baseline="-25000"/>
                            <a:t>2</a:t>
                          </a:r>
                          <a:endParaRPr lang="en-US" sz="1800" baseline="-25000"/>
                        </a:p>
                      </p:txBody>
                    </p:sp>
                    <p:sp>
                      <p:nvSpPr>
                        <p:cNvPr id="59624" name="Text Box 232"/>
                        <p:cNvSpPr txBox="1">
                          <a:spLocks noChangeArrowheads="1"/>
                        </p:cNvSpPr>
                        <p:nvPr/>
                      </p:nvSpPr>
                      <p:spPr bwMode="auto">
                        <a:xfrm>
                          <a:off x="3742" y="4357"/>
                          <a:ext cx="658" cy="658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  <p:txBody>
                        <a:bodyPr/>
                        <a:lstStyle/>
                        <a:p>
                          <a:pPr algn="l">
                            <a:spcBef>
                              <a:spcPct val="0"/>
                            </a:spcBef>
                          </a:pPr>
                          <a:r>
                            <a:rPr lang="en-US">
                              <a:sym typeface="Symbol" pitchFamily="18" charset="2"/>
                            </a:rPr>
                            <a:t></a:t>
                          </a:r>
                          <a:r>
                            <a:rPr lang="en-US" baseline="-25000"/>
                            <a:t>3</a:t>
                          </a:r>
                          <a:endParaRPr lang="en-US" sz="1800" baseline="-25000"/>
                        </a:p>
                      </p:txBody>
                    </p:sp>
                    <p:sp>
                      <p:nvSpPr>
                        <p:cNvPr id="59625" name="Text Box 233"/>
                        <p:cNvSpPr txBox="1">
                          <a:spLocks noChangeArrowheads="1"/>
                        </p:cNvSpPr>
                        <p:nvPr/>
                      </p:nvSpPr>
                      <p:spPr bwMode="auto">
                        <a:xfrm>
                          <a:off x="5198" y="4063"/>
                          <a:ext cx="658" cy="658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  <p:txBody>
                        <a:bodyPr/>
                        <a:lstStyle/>
                        <a:p>
                          <a:pPr algn="l">
                            <a:spcBef>
                              <a:spcPct val="0"/>
                            </a:spcBef>
                          </a:pPr>
                          <a:r>
                            <a:rPr lang="en-US"/>
                            <a:t>I</a:t>
                          </a:r>
                          <a:endParaRPr lang="en-US" sz="1800" baseline="-25000"/>
                        </a:p>
                      </p:txBody>
                    </p:sp>
                    <p:sp>
                      <p:nvSpPr>
                        <p:cNvPr id="59626" name="Text Box 234"/>
                        <p:cNvSpPr txBox="1">
                          <a:spLocks noChangeArrowheads="1"/>
                        </p:cNvSpPr>
                        <p:nvPr/>
                      </p:nvSpPr>
                      <p:spPr bwMode="auto">
                        <a:xfrm>
                          <a:off x="3924" y="5183"/>
                          <a:ext cx="658" cy="658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  <p:txBody>
                        <a:bodyPr/>
                        <a:lstStyle/>
                        <a:p>
                          <a:pPr algn="l">
                            <a:spcBef>
                              <a:spcPct val="0"/>
                            </a:spcBef>
                          </a:pPr>
                          <a:r>
                            <a:rPr lang="en-US"/>
                            <a:t>II</a:t>
                          </a:r>
                          <a:endParaRPr lang="en-US" sz="1800" baseline="-25000"/>
                        </a:p>
                      </p:txBody>
                    </p:sp>
                    <p:sp>
                      <p:nvSpPr>
                        <p:cNvPr id="59627" name="Text Box 235"/>
                        <p:cNvSpPr txBox="1">
                          <a:spLocks noChangeArrowheads="1"/>
                        </p:cNvSpPr>
                        <p:nvPr/>
                      </p:nvSpPr>
                      <p:spPr bwMode="auto">
                        <a:xfrm>
                          <a:off x="3210" y="4119"/>
                          <a:ext cx="658" cy="658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  <p:txBody>
                        <a:bodyPr/>
                        <a:lstStyle/>
                        <a:p>
                          <a:pPr algn="l">
                            <a:spcBef>
                              <a:spcPct val="0"/>
                            </a:spcBef>
                          </a:pPr>
                          <a:r>
                            <a:rPr lang="en-US"/>
                            <a:t>III</a:t>
                          </a:r>
                          <a:endParaRPr lang="en-US" sz="1800" baseline="-25000"/>
                        </a:p>
                      </p:txBody>
                    </p:sp>
                    <p:sp>
                      <p:nvSpPr>
                        <p:cNvPr id="59628" name="Text Box 236"/>
                        <p:cNvSpPr txBox="1">
                          <a:spLocks noChangeArrowheads="1"/>
                        </p:cNvSpPr>
                        <p:nvPr/>
                      </p:nvSpPr>
                      <p:spPr bwMode="auto">
                        <a:xfrm>
                          <a:off x="4120" y="1020"/>
                          <a:ext cx="658" cy="658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  <p:txBody>
                        <a:bodyPr/>
                        <a:lstStyle/>
                        <a:p>
                          <a:pPr algn="l">
                            <a:spcBef>
                              <a:spcPct val="0"/>
                            </a:spcBef>
                          </a:pPr>
                          <a:r>
                            <a:rPr lang="en-US"/>
                            <a:t>2</a:t>
                          </a:r>
                          <a:r>
                            <a:rPr lang="en-US">
                              <a:sym typeface="Symbol" pitchFamily="18" charset="2"/>
                            </a:rPr>
                            <a:t></a:t>
                          </a:r>
                          <a:endParaRPr lang="en-US" sz="1800" baseline="-25000"/>
                        </a:p>
                      </p:txBody>
                    </p:sp>
                  </p:grpSp>
                </p:grpSp>
                <p:sp>
                  <p:nvSpPr>
                    <p:cNvPr id="59629" name="Text Box 237"/>
                    <p:cNvSpPr txBox="1">
                      <a:spLocks noChangeArrowheads="1"/>
                    </p:cNvSpPr>
                    <p:nvPr/>
                  </p:nvSpPr>
                  <p:spPr bwMode="auto">
                    <a:xfrm>
                      <a:off x="6234" y="1874"/>
                      <a:ext cx="798" cy="686"/>
                    </a:xfrm>
                    <a:prstGeom prst="rect">
                      <a:avLst/>
                    </a:prstGeom>
                    <a:noFill/>
                    <a:ln>
                      <a:noFill/>
                    </a:ln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rgbClr val="FFFFFF"/>
                          </a:solidFill>
                        </a14:hiddenFill>
                      </a:ext>
                      <a:ext uri="{91240B29-F687-4F45-9708-019B960494DF}">
                        <a14:hiddenLine xmlns:a14="http://schemas.microsoft.com/office/drawing/2010/main" w="9525">
                          <a:solidFill>
                            <a:srgbClr val="000000"/>
                          </a:solidFill>
                          <a:miter lim="800000"/>
                          <a:headEnd/>
                          <a:tailEnd/>
                        </a14:hiddenLine>
                      </a:ext>
                    </a:extLst>
                  </p:spPr>
                  <p:txBody>
                    <a:bodyPr/>
                    <a:lstStyle/>
                    <a:p>
                      <a:pPr algn="l">
                        <a:spcBef>
                          <a:spcPct val="0"/>
                        </a:spcBef>
                      </a:pPr>
                      <a:r>
                        <a:rPr lang="en-US"/>
                        <a:t>F</a:t>
                      </a:r>
                      <a:r>
                        <a:rPr lang="en-US" baseline="-25000"/>
                        <a:t>A</a:t>
                      </a:r>
                      <a:endParaRPr lang="en-US" sz="1800" baseline="-25000"/>
                    </a:p>
                  </p:txBody>
                </p:sp>
                <p:sp>
                  <p:nvSpPr>
                    <p:cNvPr id="59630" name="Text Box 238"/>
                    <p:cNvSpPr txBox="1">
                      <a:spLocks noChangeArrowheads="1"/>
                    </p:cNvSpPr>
                    <p:nvPr/>
                  </p:nvSpPr>
                  <p:spPr bwMode="auto">
                    <a:xfrm>
                      <a:off x="2258" y="1860"/>
                      <a:ext cx="798" cy="686"/>
                    </a:xfrm>
                    <a:prstGeom prst="rect">
                      <a:avLst/>
                    </a:prstGeom>
                    <a:noFill/>
                    <a:ln>
                      <a:noFill/>
                    </a:ln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rgbClr val="FFFFFF"/>
                          </a:solidFill>
                        </a14:hiddenFill>
                      </a:ext>
                      <a:ext uri="{91240B29-F687-4F45-9708-019B960494DF}">
                        <a14:hiddenLine xmlns:a14="http://schemas.microsoft.com/office/drawing/2010/main" w="9525">
                          <a:solidFill>
                            <a:srgbClr val="000000"/>
                          </a:solidFill>
                          <a:miter lim="800000"/>
                          <a:headEnd/>
                          <a:tailEnd/>
                        </a14:hiddenLine>
                      </a:ext>
                    </a:extLst>
                  </p:spPr>
                  <p:txBody>
                    <a:bodyPr/>
                    <a:lstStyle/>
                    <a:p>
                      <a:pPr algn="l">
                        <a:spcBef>
                          <a:spcPct val="0"/>
                        </a:spcBef>
                      </a:pPr>
                      <a:r>
                        <a:rPr lang="en-US"/>
                        <a:t>F</a:t>
                      </a:r>
                      <a:r>
                        <a:rPr lang="en-US" baseline="-25000"/>
                        <a:t>B</a:t>
                      </a:r>
                      <a:endParaRPr lang="en-US" sz="1800" baseline="-25000"/>
                    </a:p>
                  </p:txBody>
                </p:sp>
              </p:grpSp>
              <p:sp>
                <p:nvSpPr>
                  <p:cNvPr id="59631" name="Text Box 239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2020" y="3834"/>
                    <a:ext cx="3122" cy="714"/>
                  </a:xfrm>
                  <a:prstGeom prst="rect">
                    <a:avLst/>
                  </a:prstGeom>
                  <a:noFill/>
                  <a:ln>
                    <a:noFill/>
                  </a:ln>
                  <a:extLst>
                    <a:ext uri="{909E8E84-426E-40DD-AFC4-6F175D3DCCD1}">
                      <a14:hiddenFill xmlns:a14="http://schemas.microsoft.com/office/drawing/2010/main">
                        <a:solidFill>
                          <a:srgbClr val="FFFFFF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/>
                  <a:lstStyle/>
                  <a:p>
                    <a:pPr algn="l">
                      <a:spcBef>
                        <a:spcPct val="0"/>
                      </a:spcBef>
                    </a:pPr>
                    <a:r>
                      <a:rPr lang="en-US"/>
                      <a:t>Even no cylinders (2,4,6,..)</a:t>
                    </a:r>
                    <a:endParaRPr lang="en-US" sz="1800" baseline="-25000"/>
                  </a:p>
                </p:txBody>
              </p:sp>
            </p:grpSp>
          </p:grpSp>
          <p:sp>
            <p:nvSpPr>
              <p:cNvPr id="59632" name="Arc 240"/>
              <p:cNvSpPr>
                <a:spLocks/>
              </p:cNvSpPr>
              <p:nvPr/>
            </p:nvSpPr>
            <p:spPr bwMode="auto">
              <a:xfrm rot="13481378" flipV="1">
                <a:off x="5884" y="3316"/>
                <a:ext cx="294" cy="294"/>
              </a:xfrm>
              <a:custGeom>
                <a:avLst/>
                <a:gdLst>
                  <a:gd name="G0" fmla="+- 0 0 0"/>
                  <a:gd name="G1" fmla="+- 21600 0 0"/>
                  <a:gd name="G2" fmla="+- 21600 0 0"/>
                  <a:gd name="T0" fmla="*/ 0 w 21600"/>
                  <a:gd name="T1" fmla="*/ 0 h 21600"/>
                  <a:gd name="T2" fmla="*/ 21600 w 21600"/>
                  <a:gd name="T3" fmla="*/ 21600 h 21600"/>
                  <a:gd name="T4" fmla="*/ 0 w 21600"/>
                  <a:gd name="T5" fmla="*/ 21600 h 216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</a:cxnLst>
                <a:rect l="0" t="0" r="r" b="b"/>
                <a:pathLst>
                  <a:path w="21600" h="21600" fill="none" extrusionOk="0">
                    <a:moveTo>
                      <a:pt x="-1" y="0"/>
                    </a:moveTo>
                    <a:cubicBezTo>
                      <a:pt x="11929" y="0"/>
                      <a:pt x="21600" y="9670"/>
                      <a:pt x="21600" y="21600"/>
                    </a:cubicBezTo>
                  </a:path>
                  <a:path w="21600" h="21600" stroke="0" extrusionOk="0">
                    <a:moveTo>
                      <a:pt x="-1" y="0"/>
                    </a:moveTo>
                    <a:cubicBezTo>
                      <a:pt x="11929" y="0"/>
                      <a:pt x="21600" y="9670"/>
                      <a:pt x="21600" y="21600"/>
                    </a:cubicBezTo>
                    <a:lnTo>
                      <a:pt x="0" y="21600"/>
                    </a:lnTo>
                    <a:close/>
                  </a:path>
                </a:pathLst>
              </a:custGeom>
              <a:noFill/>
              <a:ln w="9525">
                <a:solidFill>
                  <a:srgbClr val="000000"/>
                </a:solidFill>
                <a:round/>
                <a:headEnd type="arrow" w="med" len="med"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AU"/>
              </a:p>
            </p:txBody>
          </p:sp>
          <p:sp>
            <p:nvSpPr>
              <p:cNvPr id="59633" name="Text Box 241"/>
              <p:cNvSpPr txBox="1">
                <a:spLocks noChangeArrowheads="1"/>
              </p:cNvSpPr>
              <p:nvPr/>
            </p:nvSpPr>
            <p:spPr bwMode="auto">
              <a:xfrm>
                <a:off x="5716" y="2980"/>
                <a:ext cx="476" cy="51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pPr algn="l">
                  <a:spcBef>
                    <a:spcPct val="0"/>
                  </a:spcBef>
                </a:pPr>
                <a:r>
                  <a:rPr lang="en-US">
                    <a:sym typeface="Symbol" pitchFamily="18" charset="2"/>
                  </a:rPr>
                  <a:t></a:t>
                </a:r>
                <a:endParaRPr lang="en-US" sz="1800" baseline="-25000"/>
              </a:p>
            </p:txBody>
          </p:sp>
        </p:grpSp>
        <p:sp>
          <p:nvSpPr>
            <p:cNvPr id="59635" name="Line 243"/>
            <p:cNvSpPr>
              <a:spLocks noChangeShapeType="1"/>
            </p:cNvSpPr>
            <p:nvPr/>
          </p:nvSpPr>
          <p:spPr bwMode="auto">
            <a:xfrm>
              <a:off x="2018" y="2931"/>
              <a:ext cx="1293" cy="0"/>
            </a:xfrm>
            <a:prstGeom prst="line">
              <a:avLst/>
            </a:prstGeom>
            <a:noFill/>
            <a:ln w="3175">
              <a:solidFill>
                <a:schemeClr val="tx1"/>
              </a:solidFill>
              <a:prstDash val="dashDot"/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endParaRPr lang="en-AU"/>
            </a:p>
          </p:txBody>
        </p:sp>
      </p:grpSp>
      <p:pic>
        <p:nvPicPr>
          <p:cNvPr id="2" name="BAE614 Machine Design Audio (17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7092950" y="5087620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2357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5CEF2B2-442A-44E1-96A8-BBCA75F4FF68}" type="slidenum">
              <a:rPr lang="en-US"/>
              <a:pPr/>
              <a:t>18</a:t>
            </a:fld>
            <a:endParaRPr lang="en-US"/>
          </a:p>
        </p:txBody>
      </p:sp>
      <p:sp>
        <p:nvSpPr>
          <p:cNvPr id="604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Continued</a:t>
            </a:r>
            <a:endParaRPr lang="en-US"/>
          </a:p>
        </p:txBody>
      </p:sp>
      <p:sp>
        <p:nvSpPr>
          <p:cNvPr id="604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GB" sz="2400"/>
              <a:t>The resultant vertical inertia force,</a:t>
            </a:r>
            <a:endParaRPr lang="en-US" sz="2400"/>
          </a:p>
        </p:txBody>
      </p:sp>
      <p:sp>
        <p:nvSpPr>
          <p:cNvPr id="60421" name="Rectangle 5"/>
          <p:cNvSpPr>
            <a:spLocks noChangeArrowheads="1"/>
          </p:cNvSpPr>
          <p:nvPr/>
        </p:nvSpPr>
        <p:spPr bwMode="auto">
          <a:xfrm>
            <a:off x="0" y="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en-AU"/>
          </a:p>
        </p:txBody>
      </p:sp>
      <p:graphicFrame>
        <p:nvGraphicFramePr>
          <p:cNvPr id="60420" name="Object 4"/>
          <p:cNvGraphicFramePr>
            <a:graphicFrameLocks noChangeAspect="1"/>
          </p:cNvGraphicFramePr>
          <p:nvPr/>
        </p:nvGraphicFramePr>
        <p:xfrm>
          <a:off x="935038" y="2205038"/>
          <a:ext cx="6588125" cy="800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0438" name="Equation" r:id="rId5" imgW="3530600" imgH="431800" progId="Equation.3">
                  <p:embed/>
                </p:oleObj>
              </mc:Choice>
              <mc:Fallback>
                <p:oleObj name="Equation" r:id="rId5" imgW="3530600" imgH="431800" progId="Equation.3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35038" y="2205038"/>
                        <a:ext cx="6588125" cy="8001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0423" name="Rectangle 7"/>
          <p:cNvSpPr>
            <a:spLocks noChangeArrowheads="1"/>
          </p:cNvSpPr>
          <p:nvPr/>
        </p:nvSpPr>
        <p:spPr bwMode="auto">
          <a:xfrm>
            <a:off x="0" y="3233738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en-AU"/>
          </a:p>
        </p:txBody>
      </p:sp>
      <p:graphicFrame>
        <p:nvGraphicFramePr>
          <p:cNvPr id="60422" name="Object 6"/>
          <p:cNvGraphicFramePr>
            <a:graphicFrameLocks noChangeAspect="1"/>
          </p:cNvGraphicFramePr>
          <p:nvPr/>
        </p:nvGraphicFramePr>
        <p:xfrm>
          <a:off x="2025650" y="3214688"/>
          <a:ext cx="6470650" cy="6461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0439" name="Equation" r:id="rId7" imgW="3911600" imgH="393700" progId="Equation.3">
                  <p:embed/>
                </p:oleObj>
              </mc:Choice>
              <mc:Fallback>
                <p:oleObj name="Equation" r:id="rId7" imgW="3911600" imgH="393700" progId="Equation.3">
                  <p:embed/>
                  <p:pic>
                    <p:nvPicPr>
                      <p:cNvPr id="0" name="Object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025650" y="3214688"/>
                        <a:ext cx="6470650" cy="64611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0424" name="Text Box 8"/>
          <p:cNvSpPr txBox="1">
            <a:spLocks noChangeArrowheads="1"/>
          </p:cNvSpPr>
          <p:nvPr/>
        </p:nvSpPr>
        <p:spPr bwMode="auto">
          <a:xfrm>
            <a:off x="827088" y="4076700"/>
            <a:ext cx="7381875" cy="2746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endParaRPr lang="en-US" sz="1800" baseline="-25000"/>
          </a:p>
        </p:txBody>
      </p:sp>
      <p:sp>
        <p:nvSpPr>
          <p:cNvPr id="60425" name="Text Box 9"/>
          <p:cNvSpPr txBox="1">
            <a:spLocks noChangeArrowheads="1"/>
          </p:cNvSpPr>
          <p:nvPr/>
        </p:nvSpPr>
        <p:spPr bwMode="auto">
          <a:xfrm>
            <a:off x="647700" y="4113213"/>
            <a:ext cx="5257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>
              <a:buFontTx/>
              <a:buChar char="•"/>
            </a:pPr>
            <a:r>
              <a:rPr lang="en-GB" sz="2400"/>
              <a:t>The resultant horizontal inertia force,</a:t>
            </a:r>
            <a:endParaRPr lang="en-US" sz="2400"/>
          </a:p>
        </p:txBody>
      </p:sp>
      <p:sp>
        <p:nvSpPr>
          <p:cNvPr id="60427" name="Rectangle 11"/>
          <p:cNvSpPr>
            <a:spLocks noChangeArrowheads="1"/>
          </p:cNvSpPr>
          <p:nvPr/>
        </p:nvSpPr>
        <p:spPr bwMode="auto">
          <a:xfrm>
            <a:off x="0" y="3214688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en-AU"/>
          </a:p>
        </p:txBody>
      </p:sp>
      <p:graphicFrame>
        <p:nvGraphicFramePr>
          <p:cNvPr id="60426" name="Object 10"/>
          <p:cNvGraphicFramePr>
            <a:graphicFrameLocks noChangeAspect="1"/>
          </p:cNvGraphicFramePr>
          <p:nvPr/>
        </p:nvGraphicFramePr>
        <p:xfrm>
          <a:off x="863600" y="4783138"/>
          <a:ext cx="5976938" cy="7334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0440" name="Equation" r:id="rId9" imgW="3492500" imgH="431800" progId="Equation.3">
                  <p:embed/>
                </p:oleObj>
              </mc:Choice>
              <mc:Fallback>
                <p:oleObj name="Equation" r:id="rId9" imgW="3492500" imgH="431800" progId="Equation.3">
                  <p:embed/>
                  <p:pic>
                    <p:nvPicPr>
                      <p:cNvPr id="0" name="Object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63600" y="4783138"/>
                        <a:ext cx="5976938" cy="7334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0429" name="Rectangle 13"/>
          <p:cNvSpPr>
            <a:spLocks noChangeArrowheads="1"/>
          </p:cNvSpPr>
          <p:nvPr/>
        </p:nvSpPr>
        <p:spPr bwMode="auto">
          <a:xfrm>
            <a:off x="0" y="3233738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en-AU"/>
          </a:p>
        </p:txBody>
      </p:sp>
      <p:graphicFrame>
        <p:nvGraphicFramePr>
          <p:cNvPr id="60428" name="Object 12"/>
          <p:cNvGraphicFramePr>
            <a:graphicFrameLocks noChangeAspect="1"/>
          </p:cNvGraphicFramePr>
          <p:nvPr/>
        </p:nvGraphicFramePr>
        <p:xfrm>
          <a:off x="2303463" y="5584825"/>
          <a:ext cx="6480175" cy="6588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0441" name="Equation" r:id="rId11" imgW="3835400" imgH="393700" progId="Equation.3">
                  <p:embed/>
                </p:oleObj>
              </mc:Choice>
              <mc:Fallback>
                <p:oleObj name="Equation" r:id="rId11" imgW="3835400" imgH="393700" progId="Equation.3">
                  <p:embed/>
                  <p:pic>
                    <p:nvPicPr>
                      <p:cNvPr id="0" name="Object 1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303463" y="5584825"/>
                        <a:ext cx="6480175" cy="65881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2" name="BAE614 Machine Design Audio (18).mp3">
            <a:hlinkClick r:id="" action="ppaction://media"/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13"/>
          <a:stretch>
            <a:fillRect/>
          </a:stretch>
        </p:blipFill>
        <p:spPr>
          <a:xfrm>
            <a:off x="1691680" y="6248400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1402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EC27C8-9268-4D4B-A86C-7A3C16C08882}" type="slidenum">
              <a:rPr lang="en-US"/>
              <a:pPr/>
              <a:t>19</a:t>
            </a:fld>
            <a:endParaRPr lang="en-US"/>
          </a:p>
        </p:txBody>
      </p:sp>
      <p:sp>
        <p:nvSpPr>
          <p:cNvPr id="614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Assumptions</a:t>
            </a:r>
            <a:endParaRPr lang="en-US"/>
          </a:p>
        </p:txBody>
      </p:sp>
      <p:sp>
        <p:nvSpPr>
          <p:cNvPr id="6144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55650" y="1592263"/>
            <a:ext cx="8229600" cy="4525962"/>
          </a:xfrm>
        </p:spPr>
        <p:txBody>
          <a:bodyPr/>
          <a:lstStyle/>
          <a:p>
            <a:endParaRPr lang="en-US"/>
          </a:p>
        </p:txBody>
      </p:sp>
      <p:grpSp>
        <p:nvGrpSpPr>
          <p:cNvPr id="61473" name="Group 33"/>
          <p:cNvGrpSpPr>
            <a:grpSpLocks/>
          </p:cNvGrpSpPr>
          <p:nvPr/>
        </p:nvGrpSpPr>
        <p:grpSpPr bwMode="auto">
          <a:xfrm>
            <a:off x="1220788" y="2305050"/>
            <a:ext cx="5546725" cy="3500438"/>
            <a:chOff x="113" y="1139"/>
            <a:chExt cx="3494" cy="2205"/>
          </a:xfrm>
        </p:grpSpPr>
        <p:grpSp>
          <p:nvGrpSpPr>
            <p:cNvPr id="61471" name="Group 31"/>
            <p:cNvGrpSpPr>
              <a:grpSpLocks/>
            </p:cNvGrpSpPr>
            <p:nvPr/>
          </p:nvGrpSpPr>
          <p:grpSpPr bwMode="auto">
            <a:xfrm>
              <a:off x="476" y="1389"/>
              <a:ext cx="2699" cy="1724"/>
              <a:chOff x="476" y="1389"/>
              <a:chExt cx="2699" cy="1724"/>
            </a:xfrm>
          </p:grpSpPr>
          <p:sp>
            <p:nvSpPr>
              <p:cNvPr id="61448" name="Line 8"/>
              <p:cNvSpPr>
                <a:spLocks noChangeShapeType="1"/>
              </p:cNvSpPr>
              <p:nvPr/>
            </p:nvSpPr>
            <p:spPr bwMode="auto">
              <a:xfrm>
                <a:off x="680" y="1842"/>
                <a:ext cx="0" cy="1271"/>
              </a:xfrm>
              <a:prstGeom prst="line">
                <a:avLst/>
              </a:prstGeom>
              <a:noFill/>
              <a:ln w="19050">
                <a:solidFill>
                  <a:schemeClr val="tx1"/>
                </a:solidFill>
                <a:round/>
                <a:headEnd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  <p:sp>
            <p:nvSpPr>
              <p:cNvPr id="61449" name="Line 9"/>
              <p:cNvSpPr>
                <a:spLocks noChangeShapeType="1"/>
              </p:cNvSpPr>
              <p:nvPr/>
            </p:nvSpPr>
            <p:spPr bwMode="auto">
              <a:xfrm>
                <a:off x="499" y="2908"/>
                <a:ext cx="2676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  <p:sp>
            <p:nvSpPr>
              <p:cNvPr id="61450" name="Line 10"/>
              <p:cNvSpPr>
                <a:spLocks noChangeShapeType="1"/>
              </p:cNvSpPr>
              <p:nvPr/>
            </p:nvSpPr>
            <p:spPr bwMode="auto">
              <a:xfrm flipV="1">
                <a:off x="476" y="1595"/>
                <a:ext cx="2472" cy="1427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  <p:grpSp>
            <p:nvGrpSpPr>
              <p:cNvPr id="61458" name="Group 18"/>
              <p:cNvGrpSpPr>
                <a:grpSpLocks/>
              </p:cNvGrpSpPr>
              <p:nvPr/>
            </p:nvGrpSpPr>
            <p:grpSpPr bwMode="auto">
              <a:xfrm>
                <a:off x="2404" y="1389"/>
                <a:ext cx="612" cy="522"/>
                <a:chOff x="2404" y="1389"/>
                <a:chExt cx="612" cy="522"/>
              </a:xfrm>
            </p:grpSpPr>
            <p:sp>
              <p:nvSpPr>
                <p:cNvPr id="61453" name="Line 13"/>
                <p:cNvSpPr>
                  <a:spLocks noChangeShapeType="1"/>
                </p:cNvSpPr>
                <p:nvPr/>
              </p:nvSpPr>
              <p:spPr bwMode="auto">
                <a:xfrm flipV="1">
                  <a:off x="2404" y="1389"/>
                  <a:ext cx="0" cy="522"/>
                </a:xfrm>
                <a:prstGeom prst="line">
                  <a:avLst/>
                </a:prstGeom>
                <a:noFill/>
                <a:ln w="12700">
                  <a:solidFill>
                    <a:schemeClr val="tx1"/>
                  </a:solidFill>
                  <a:round/>
                  <a:headEnd/>
                  <a:tailEnd type="triangle" w="med" len="med"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sp>
              <p:nvSpPr>
                <p:cNvPr id="61457" name="Line 17"/>
                <p:cNvSpPr>
                  <a:spLocks noChangeShapeType="1"/>
                </p:cNvSpPr>
                <p:nvPr/>
              </p:nvSpPr>
              <p:spPr bwMode="auto">
                <a:xfrm>
                  <a:off x="2404" y="1911"/>
                  <a:ext cx="612" cy="0"/>
                </a:xfrm>
                <a:prstGeom prst="line">
                  <a:avLst/>
                </a:prstGeom>
                <a:noFill/>
                <a:ln w="12700">
                  <a:solidFill>
                    <a:schemeClr val="tx1"/>
                  </a:solidFill>
                  <a:round/>
                  <a:headEnd/>
                  <a:tailEnd type="triangle" w="med" len="med"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</p:grpSp>
          <p:grpSp>
            <p:nvGrpSpPr>
              <p:cNvPr id="61460" name="Group 20"/>
              <p:cNvGrpSpPr>
                <a:grpSpLocks/>
              </p:cNvGrpSpPr>
              <p:nvPr/>
            </p:nvGrpSpPr>
            <p:grpSpPr bwMode="auto">
              <a:xfrm>
                <a:off x="2177" y="2137"/>
                <a:ext cx="295" cy="567"/>
                <a:chOff x="1383" y="1729"/>
                <a:chExt cx="295" cy="567"/>
              </a:xfrm>
            </p:grpSpPr>
            <p:sp>
              <p:nvSpPr>
                <p:cNvPr id="61456" name="Arc 16"/>
                <p:cNvSpPr>
                  <a:spLocks/>
                </p:cNvSpPr>
                <p:nvPr/>
              </p:nvSpPr>
              <p:spPr bwMode="auto">
                <a:xfrm flipH="1">
                  <a:off x="1383" y="1888"/>
                  <a:ext cx="295" cy="113"/>
                </a:xfrm>
                <a:custGeom>
                  <a:avLst/>
                  <a:gdLst>
                    <a:gd name="G0" fmla="+- 21600 0 0"/>
                    <a:gd name="G1" fmla="+- 21600 0 0"/>
                    <a:gd name="G2" fmla="+- 21600 0 0"/>
                    <a:gd name="T0" fmla="*/ 21600 w 43200"/>
                    <a:gd name="T1" fmla="*/ 0 h 43200"/>
                    <a:gd name="T2" fmla="*/ 629 w 43200"/>
                    <a:gd name="T3" fmla="*/ 16425 h 43200"/>
                    <a:gd name="T4" fmla="*/ 21600 w 43200"/>
                    <a:gd name="T5" fmla="*/ 21600 h 4320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43200" h="43200" fill="none" extrusionOk="0">
                      <a:moveTo>
                        <a:pt x="21599" y="0"/>
                      </a:moveTo>
                      <a:cubicBezTo>
                        <a:pt x="33529" y="0"/>
                        <a:pt x="43200" y="9670"/>
                        <a:pt x="43200" y="21600"/>
                      </a:cubicBezTo>
                      <a:cubicBezTo>
                        <a:pt x="43200" y="33529"/>
                        <a:pt x="33529" y="43200"/>
                        <a:pt x="21600" y="43200"/>
                      </a:cubicBezTo>
                      <a:cubicBezTo>
                        <a:pt x="9670" y="43200"/>
                        <a:pt x="0" y="33529"/>
                        <a:pt x="0" y="21600"/>
                      </a:cubicBezTo>
                      <a:cubicBezTo>
                        <a:pt x="-1" y="19855"/>
                        <a:pt x="211" y="18118"/>
                        <a:pt x="629" y="16425"/>
                      </a:cubicBezTo>
                    </a:path>
                    <a:path w="43200" h="43200" stroke="0" extrusionOk="0">
                      <a:moveTo>
                        <a:pt x="21599" y="0"/>
                      </a:moveTo>
                      <a:cubicBezTo>
                        <a:pt x="33529" y="0"/>
                        <a:pt x="43200" y="9670"/>
                        <a:pt x="43200" y="21600"/>
                      </a:cubicBezTo>
                      <a:cubicBezTo>
                        <a:pt x="43200" y="33529"/>
                        <a:pt x="33529" y="43200"/>
                        <a:pt x="21600" y="43200"/>
                      </a:cubicBezTo>
                      <a:cubicBezTo>
                        <a:pt x="9670" y="43200"/>
                        <a:pt x="0" y="33529"/>
                        <a:pt x="0" y="21600"/>
                      </a:cubicBezTo>
                      <a:cubicBezTo>
                        <a:pt x="-1" y="19855"/>
                        <a:pt x="211" y="18118"/>
                        <a:pt x="629" y="16425"/>
                      </a:cubicBezTo>
                      <a:lnTo>
                        <a:pt x="21600" y="21600"/>
                      </a:lnTo>
                      <a:close/>
                    </a:path>
                  </a:pathLst>
                </a:custGeom>
                <a:noFill/>
                <a:ln w="9525">
                  <a:solidFill>
                    <a:schemeClr val="tx1"/>
                  </a:solidFill>
                  <a:round/>
                  <a:headEnd type="triangle" w="med" len="med"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sp>
              <p:nvSpPr>
                <p:cNvPr id="61459" name="Line 19"/>
                <p:cNvSpPr>
                  <a:spLocks noChangeShapeType="1"/>
                </p:cNvSpPr>
                <p:nvPr/>
              </p:nvSpPr>
              <p:spPr bwMode="auto">
                <a:xfrm>
                  <a:off x="1565" y="1729"/>
                  <a:ext cx="0" cy="567"/>
                </a:xfrm>
                <a:prstGeom prst="line">
                  <a:avLst/>
                </a:prstGeom>
                <a:noFill/>
                <a:ln w="3175">
                  <a:solidFill>
                    <a:schemeClr val="tx1"/>
                  </a:solidFill>
                  <a:round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</p:grpSp>
          <p:grpSp>
            <p:nvGrpSpPr>
              <p:cNvPr id="61462" name="Group 22"/>
              <p:cNvGrpSpPr>
                <a:grpSpLocks/>
              </p:cNvGrpSpPr>
              <p:nvPr/>
            </p:nvGrpSpPr>
            <p:grpSpPr bwMode="auto">
              <a:xfrm>
                <a:off x="1179" y="1684"/>
                <a:ext cx="680" cy="408"/>
                <a:chOff x="1338" y="1684"/>
                <a:chExt cx="680" cy="408"/>
              </a:xfrm>
            </p:grpSpPr>
            <p:sp>
              <p:nvSpPr>
                <p:cNvPr id="61455" name="Line 15"/>
                <p:cNvSpPr>
                  <a:spLocks noChangeShapeType="1"/>
                </p:cNvSpPr>
                <p:nvPr/>
              </p:nvSpPr>
              <p:spPr bwMode="auto">
                <a:xfrm>
                  <a:off x="1338" y="1956"/>
                  <a:ext cx="680" cy="0"/>
                </a:xfrm>
                <a:prstGeom prst="line">
                  <a:avLst/>
                </a:prstGeom>
                <a:noFill/>
                <a:ln w="3175">
                  <a:solidFill>
                    <a:schemeClr val="tx1"/>
                  </a:solidFill>
                  <a:round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sp>
              <p:nvSpPr>
                <p:cNvPr id="61461" name="Arc 21"/>
                <p:cNvSpPr>
                  <a:spLocks/>
                </p:cNvSpPr>
                <p:nvPr/>
              </p:nvSpPr>
              <p:spPr bwMode="auto">
                <a:xfrm flipH="1">
                  <a:off x="1633" y="1684"/>
                  <a:ext cx="249" cy="408"/>
                </a:xfrm>
                <a:custGeom>
                  <a:avLst/>
                  <a:gdLst>
                    <a:gd name="G0" fmla="+- 21600 0 0"/>
                    <a:gd name="G1" fmla="+- 21600 0 0"/>
                    <a:gd name="G2" fmla="+- 21600 0 0"/>
                    <a:gd name="T0" fmla="*/ 21600 w 43200"/>
                    <a:gd name="T1" fmla="*/ 0 h 43200"/>
                    <a:gd name="T2" fmla="*/ 788 w 43200"/>
                    <a:gd name="T3" fmla="*/ 15818 h 43200"/>
                    <a:gd name="T4" fmla="*/ 21600 w 43200"/>
                    <a:gd name="T5" fmla="*/ 21600 h 4320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43200" h="43200" fill="none" extrusionOk="0">
                      <a:moveTo>
                        <a:pt x="21599" y="0"/>
                      </a:moveTo>
                      <a:cubicBezTo>
                        <a:pt x="33529" y="0"/>
                        <a:pt x="43200" y="9670"/>
                        <a:pt x="43200" y="21600"/>
                      </a:cubicBezTo>
                      <a:cubicBezTo>
                        <a:pt x="43200" y="33529"/>
                        <a:pt x="33529" y="43200"/>
                        <a:pt x="21600" y="43200"/>
                      </a:cubicBezTo>
                      <a:cubicBezTo>
                        <a:pt x="9670" y="43200"/>
                        <a:pt x="0" y="33529"/>
                        <a:pt x="0" y="21600"/>
                      </a:cubicBezTo>
                      <a:cubicBezTo>
                        <a:pt x="-1" y="19645"/>
                        <a:pt x="265" y="17700"/>
                        <a:pt x="788" y="15818"/>
                      </a:cubicBezTo>
                    </a:path>
                    <a:path w="43200" h="43200" stroke="0" extrusionOk="0">
                      <a:moveTo>
                        <a:pt x="21599" y="0"/>
                      </a:moveTo>
                      <a:cubicBezTo>
                        <a:pt x="33529" y="0"/>
                        <a:pt x="43200" y="9670"/>
                        <a:pt x="43200" y="21600"/>
                      </a:cubicBezTo>
                      <a:cubicBezTo>
                        <a:pt x="43200" y="33529"/>
                        <a:pt x="33529" y="43200"/>
                        <a:pt x="21600" y="43200"/>
                      </a:cubicBezTo>
                      <a:cubicBezTo>
                        <a:pt x="9670" y="43200"/>
                        <a:pt x="0" y="33529"/>
                        <a:pt x="0" y="21600"/>
                      </a:cubicBezTo>
                      <a:cubicBezTo>
                        <a:pt x="-1" y="19645"/>
                        <a:pt x="265" y="17700"/>
                        <a:pt x="788" y="15818"/>
                      </a:cubicBezTo>
                      <a:lnTo>
                        <a:pt x="21600" y="21600"/>
                      </a:lnTo>
                      <a:close/>
                    </a:path>
                  </a:pathLst>
                </a:custGeom>
                <a:noFill/>
                <a:ln w="9525">
                  <a:solidFill>
                    <a:schemeClr val="tx1"/>
                  </a:solidFill>
                  <a:round/>
                  <a:headEnd/>
                  <a:tailEnd type="triangle" w="med" len="med"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</p:grpSp>
        </p:grpSp>
        <p:grpSp>
          <p:nvGrpSpPr>
            <p:cNvPr id="61472" name="Group 32"/>
            <p:cNvGrpSpPr>
              <a:grpSpLocks/>
            </p:cNvGrpSpPr>
            <p:nvPr/>
          </p:nvGrpSpPr>
          <p:grpSpPr bwMode="auto">
            <a:xfrm>
              <a:off x="113" y="1139"/>
              <a:ext cx="3494" cy="2205"/>
              <a:chOff x="113" y="1139"/>
              <a:chExt cx="3494" cy="2205"/>
            </a:xfrm>
          </p:grpSpPr>
          <p:sp>
            <p:nvSpPr>
              <p:cNvPr id="61463" name="Text Box 23"/>
              <p:cNvSpPr txBox="1">
                <a:spLocks noChangeArrowheads="1"/>
              </p:cNvSpPr>
              <p:nvPr/>
            </p:nvSpPr>
            <p:spPr bwMode="auto">
              <a:xfrm>
                <a:off x="2222" y="1139"/>
                <a:ext cx="409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r>
                  <a:rPr lang="en-GB" sz="1800"/>
                  <a:t>+F</a:t>
                </a:r>
                <a:r>
                  <a:rPr lang="en-GB" sz="1800" baseline="30000"/>
                  <a:t>V</a:t>
                </a:r>
                <a:endParaRPr lang="en-US" sz="1800" baseline="30000"/>
              </a:p>
            </p:txBody>
          </p:sp>
          <p:sp>
            <p:nvSpPr>
              <p:cNvPr id="61464" name="Text Box 24"/>
              <p:cNvSpPr txBox="1">
                <a:spLocks noChangeArrowheads="1"/>
              </p:cNvSpPr>
              <p:nvPr/>
            </p:nvSpPr>
            <p:spPr bwMode="auto">
              <a:xfrm>
                <a:off x="2720" y="1706"/>
                <a:ext cx="409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r>
                  <a:rPr lang="en-GB" sz="1800"/>
                  <a:t>+F</a:t>
                </a:r>
                <a:r>
                  <a:rPr lang="en-GB" sz="1800" baseline="30000"/>
                  <a:t>H</a:t>
                </a:r>
                <a:endParaRPr lang="en-US" sz="1800" baseline="30000"/>
              </a:p>
            </p:txBody>
          </p:sp>
          <p:sp>
            <p:nvSpPr>
              <p:cNvPr id="61465" name="Text Box 25"/>
              <p:cNvSpPr txBox="1">
                <a:spLocks noChangeArrowheads="1"/>
              </p:cNvSpPr>
              <p:nvPr/>
            </p:nvSpPr>
            <p:spPr bwMode="auto">
              <a:xfrm>
                <a:off x="2426" y="2092"/>
                <a:ext cx="409" cy="49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r>
                  <a:rPr lang="en-GB" sz="1800"/>
                  <a:t>+M</a:t>
                </a:r>
                <a:r>
                  <a:rPr lang="en-GB" sz="1800" baseline="30000"/>
                  <a:t>H</a:t>
                </a:r>
              </a:p>
              <a:p>
                <a:r>
                  <a:rPr lang="en-GB" sz="1800"/>
                  <a:t>C.W</a:t>
                </a:r>
                <a:endParaRPr lang="en-US" sz="1800"/>
              </a:p>
            </p:txBody>
          </p:sp>
          <p:sp>
            <p:nvSpPr>
              <p:cNvPr id="61466" name="Text Box 26"/>
              <p:cNvSpPr txBox="1">
                <a:spLocks noChangeArrowheads="1"/>
              </p:cNvSpPr>
              <p:nvPr/>
            </p:nvSpPr>
            <p:spPr bwMode="auto">
              <a:xfrm>
                <a:off x="1338" y="1230"/>
                <a:ext cx="589" cy="49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r>
                  <a:rPr lang="en-GB" sz="1800"/>
                  <a:t>+M</a:t>
                </a:r>
                <a:r>
                  <a:rPr lang="en-GB" sz="1800" baseline="30000"/>
                  <a:t>V</a:t>
                </a:r>
              </a:p>
              <a:p>
                <a:r>
                  <a:rPr lang="en-GB" sz="1800"/>
                  <a:t>C.C.W</a:t>
                </a:r>
                <a:endParaRPr lang="en-US" sz="1800"/>
              </a:p>
            </p:txBody>
          </p:sp>
          <p:sp>
            <p:nvSpPr>
              <p:cNvPr id="61467" name="Text Box 27"/>
              <p:cNvSpPr txBox="1">
                <a:spLocks noChangeArrowheads="1"/>
              </p:cNvSpPr>
              <p:nvPr/>
            </p:nvSpPr>
            <p:spPr bwMode="auto">
              <a:xfrm>
                <a:off x="113" y="3113"/>
                <a:ext cx="1339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/>
                <a:r>
                  <a:rPr lang="en-GB" sz="1800"/>
                  <a:t>Reference Plane</a:t>
                </a:r>
                <a:endParaRPr lang="en-US" sz="1800" baseline="30000"/>
              </a:p>
            </p:txBody>
          </p:sp>
          <p:sp>
            <p:nvSpPr>
              <p:cNvPr id="61468" name="Text Box 28"/>
              <p:cNvSpPr txBox="1">
                <a:spLocks noChangeArrowheads="1"/>
              </p:cNvSpPr>
              <p:nvPr/>
            </p:nvSpPr>
            <p:spPr bwMode="auto">
              <a:xfrm>
                <a:off x="3198" y="2750"/>
                <a:ext cx="409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r>
                  <a:rPr lang="en-GB" sz="1800"/>
                  <a:t>x</a:t>
                </a:r>
                <a:endParaRPr lang="en-US" sz="1800" baseline="30000"/>
              </a:p>
            </p:txBody>
          </p:sp>
          <p:sp>
            <p:nvSpPr>
              <p:cNvPr id="61469" name="Text Box 29"/>
              <p:cNvSpPr txBox="1">
                <a:spLocks noChangeArrowheads="1"/>
              </p:cNvSpPr>
              <p:nvPr/>
            </p:nvSpPr>
            <p:spPr bwMode="auto">
              <a:xfrm>
                <a:off x="499" y="1593"/>
                <a:ext cx="409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r>
                  <a:rPr lang="en-GB" sz="1800"/>
                  <a:t>y</a:t>
                </a:r>
                <a:endParaRPr lang="en-US" sz="1800" baseline="30000"/>
              </a:p>
            </p:txBody>
          </p:sp>
          <p:sp>
            <p:nvSpPr>
              <p:cNvPr id="61470" name="Text Box 30"/>
              <p:cNvSpPr txBox="1">
                <a:spLocks noChangeArrowheads="1"/>
              </p:cNvSpPr>
              <p:nvPr/>
            </p:nvSpPr>
            <p:spPr bwMode="auto">
              <a:xfrm>
                <a:off x="2699" y="1344"/>
                <a:ext cx="409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r>
                  <a:rPr lang="en-GB" sz="1800"/>
                  <a:t>z</a:t>
                </a:r>
                <a:endParaRPr lang="en-US" sz="1800" baseline="30000"/>
              </a:p>
            </p:txBody>
          </p:sp>
        </p:grpSp>
      </p:grpSp>
      <p:pic>
        <p:nvPicPr>
          <p:cNvPr id="2" name="BAE614 Machine Design Audio (19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7488324" y="4989513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4629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0D814CD-EFCD-42B6-A625-16E89EA67FA8}" type="slidenum">
              <a:rPr lang="en-US"/>
              <a:pPr/>
              <a:t>20</a:t>
            </a:fld>
            <a:endParaRPr lang="en-US"/>
          </a:p>
        </p:txBody>
      </p:sp>
      <p:sp>
        <p:nvSpPr>
          <p:cNvPr id="624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Example-4</a:t>
            </a:r>
            <a:endParaRPr lang="en-US"/>
          </a:p>
        </p:txBody>
      </p:sp>
      <p:sp>
        <p:nvSpPr>
          <p:cNvPr id="62467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792163" y="1447800"/>
            <a:ext cx="7097712" cy="2052638"/>
          </a:xfrm>
        </p:spPr>
        <p:txBody>
          <a:bodyPr/>
          <a:lstStyle/>
          <a:p>
            <a:r>
              <a:rPr lang="en-GB" sz="2800"/>
              <a:t>8-cylinder, 4-stroke,V-engine</a:t>
            </a:r>
          </a:p>
          <a:p>
            <a:pPr lvl="1"/>
            <a:r>
              <a:rPr lang="en-GB" sz="2400"/>
              <a:t>Firing Order		1-5-4-2-6-8-7-3</a:t>
            </a:r>
          </a:p>
          <a:p>
            <a:pPr lvl="1"/>
            <a:r>
              <a:rPr lang="en-GB" sz="2400"/>
              <a:t>Firing Interval =          90˚</a:t>
            </a:r>
          </a:p>
          <a:p>
            <a:pPr lvl="1"/>
            <a:r>
              <a:rPr lang="en-GB" sz="2400"/>
              <a:t>V angle = 90˚</a:t>
            </a:r>
            <a:endParaRPr lang="en-US" sz="2400"/>
          </a:p>
        </p:txBody>
      </p:sp>
      <p:grpSp>
        <p:nvGrpSpPr>
          <p:cNvPr id="62518" name="Group 54"/>
          <p:cNvGrpSpPr>
            <a:grpSpLocks/>
          </p:cNvGrpSpPr>
          <p:nvPr/>
        </p:nvGrpSpPr>
        <p:grpSpPr bwMode="auto">
          <a:xfrm>
            <a:off x="1187450" y="4005263"/>
            <a:ext cx="5102225" cy="2205037"/>
            <a:chOff x="748" y="2523"/>
            <a:chExt cx="3214" cy="1389"/>
          </a:xfrm>
        </p:grpSpPr>
        <p:grpSp>
          <p:nvGrpSpPr>
            <p:cNvPr id="62468" name="Group 4"/>
            <p:cNvGrpSpPr>
              <a:grpSpLocks/>
            </p:cNvGrpSpPr>
            <p:nvPr/>
          </p:nvGrpSpPr>
          <p:grpSpPr bwMode="auto">
            <a:xfrm>
              <a:off x="748" y="2523"/>
              <a:ext cx="3214" cy="1389"/>
              <a:chOff x="2066" y="1762"/>
              <a:chExt cx="8036" cy="3472"/>
            </a:xfrm>
          </p:grpSpPr>
          <p:grpSp>
            <p:nvGrpSpPr>
              <p:cNvPr id="62469" name="Group 5"/>
              <p:cNvGrpSpPr>
                <a:grpSpLocks/>
              </p:cNvGrpSpPr>
              <p:nvPr/>
            </p:nvGrpSpPr>
            <p:grpSpPr bwMode="auto">
              <a:xfrm>
                <a:off x="2066" y="1791"/>
                <a:ext cx="8036" cy="3315"/>
                <a:chOff x="2066" y="1791"/>
                <a:chExt cx="8036" cy="3315"/>
              </a:xfrm>
            </p:grpSpPr>
            <p:grpSp>
              <p:nvGrpSpPr>
                <p:cNvPr id="62470" name="Group 6"/>
                <p:cNvGrpSpPr>
                  <a:grpSpLocks/>
                </p:cNvGrpSpPr>
                <p:nvPr/>
              </p:nvGrpSpPr>
              <p:grpSpPr bwMode="auto">
                <a:xfrm>
                  <a:off x="2066" y="1858"/>
                  <a:ext cx="8036" cy="3248"/>
                  <a:chOff x="2066" y="1860"/>
                  <a:chExt cx="8036" cy="3248"/>
                </a:xfrm>
              </p:grpSpPr>
              <p:grpSp>
                <p:nvGrpSpPr>
                  <p:cNvPr id="62471" name="Group 7"/>
                  <p:cNvGrpSpPr>
                    <a:grpSpLocks/>
                  </p:cNvGrpSpPr>
                  <p:nvPr/>
                </p:nvGrpSpPr>
                <p:grpSpPr bwMode="auto">
                  <a:xfrm>
                    <a:off x="2066" y="1860"/>
                    <a:ext cx="8036" cy="3080"/>
                    <a:chOff x="2066" y="1860"/>
                    <a:chExt cx="8036" cy="3080"/>
                  </a:xfrm>
                </p:grpSpPr>
                <p:grpSp>
                  <p:nvGrpSpPr>
                    <p:cNvPr id="62472" name="Group 8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4852" y="3209"/>
                      <a:ext cx="5250" cy="1582"/>
                      <a:chOff x="4852" y="3209"/>
                      <a:chExt cx="5250" cy="1582"/>
                    </a:xfrm>
                  </p:grpSpPr>
                  <p:sp>
                    <p:nvSpPr>
                      <p:cNvPr id="62473" name="Line 9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7232" y="4021"/>
                        <a:ext cx="658" cy="0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62474" name="Line 10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9080" y="4021"/>
                        <a:ext cx="0" cy="238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62475" name="Line 11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9598" y="4032"/>
                        <a:ext cx="0" cy="238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62476" name="Line 12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9094" y="4273"/>
                        <a:ext cx="504" cy="0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62477" name="Line 13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8408" y="4021"/>
                        <a:ext cx="658" cy="0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grpSp>
                    <p:nvGrpSpPr>
                      <p:cNvPr id="62478" name="Group 14"/>
                      <p:cNvGrpSpPr>
                        <a:grpSpLocks/>
                      </p:cNvGrpSpPr>
                      <p:nvPr/>
                    </p:nvGrpSpPr>
                    <p:grpSpPr bwMode="auto">
                      <a:xfrm>
                        <a:off x="7890" y="3209"/>
                        <a:ext cx="518" cy="812"/>
                        <a:chOff x="7890" y="3218"/>
                        <a:chExt cx="518" cy="812"/>
                      </a:xfrm>
                    </p:grpSpPr>
                    <p:sp>
                      <p:nvSpPr>
                        <p:cNvPr id="62479" name="Line 15"/>
                        <p:cNvSpPr>
                          <a:spLocks noChangeShapeType="1"/>
                        </p:cNvSpPr>
                        <p:nvPr/>
                      </p:nvSpPr>
                      <p:spPr bwMode="auto">
                        <a:xfrm>
                          <a:off x="7890" y="3218"/>
                          <a:ext cx="0" cy="812"/>
                        </a:xfrm>
                        <a:prstGeom prst="line">
                          <a:avLst/>
                        </a:prstGeom>
                        <a:noFill/>
                        <a:ln w="9525">
                          <a:solidFill>
                            <a:srgbClr val="000000"/>
                          </a:solidFill>
                          <a:round/>
                          <a:headEnd/>
                          <a:tailEnd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noFill/>
                            </a14:hiddenFill>
                          </a:ext>
                        </a:extLst>
                      </p:spPr>
                      <p:txBody>
                        <a:bodyPr/>
                        <a:lstStyle/>
                        <a:p>
                          <a:endParaRPr lang="en-AU"/>
                        </a:p>
                      </p:txBody>
                    </p:sp>
                    <p:sp>
                      <p:nvSpPr>
                        <p:cNvPr id="62480" name="Line 16"/>
                        <p:cNvSpPr>
                          <a:spLocks noChangeShapeType="1"/>
                        </p:cNvSpPr>
                        <p:nvPr/>
                      </p:nvSpPr>
                      <p:spPr bwMode="auto">
                        <a:xfrm>
                          <a:off x="8408" y="3218"/>
                          <a:ext cx="0" cy="812"/>
                        </a:xfrm>
                        <a:prstGeom prst="line">
                          <a:avLst/>
                        </a:prstGeom>
                        <a:noFill/>
                        <a:ln w="9525">
                          <a:solidFill>
                            <a:srgbClr val="000000"/>
                          </a:solidFill>
                          <a:round/>
                          <a:headEnd/>
                          <a:tailEnd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noFill/>
                            </a14:hiddenFill>
                          </a:ext>
                        </a:extLst>
                      </p:spPr>
                      <p:txBody>
                        <a:bodyPr/>
                        <a:lstStyle/>
                        <a:p>
                          <a:endParaRPr lang="en-AU"/>
                        </a:p>
                      </p:txBody>
                    </p:sp>
                    <p:sp>
                      <p:nvSpPr>
                        <p:cNvPr id="62481" name="Line 17"/>
                        <p:cNvSpPr>
                          <a:spLocks noChangeShapeType="1"/>
                        </p:cNvSpPr>
                        <p:nvPr/>
                      </p:nvSpPr>
                      <p:spPr bwMode="auto">
                        <a:xfrm>
                          <a:off x="7904" y="3218"/>
                          <a:ext cx="504" cy="0"/>
                        </a:xfrm>
                        <a:prstGeom prst="line">
                          <a:avLst/>
                        </a:prstGeom>
                        <a:noFill/>
                        <a:ln w="9525">
                          <a:solidFill>
                            <a:srgbClr val="000000"/>
                          </a:solidFill>
                          <a:round/>
                          <a:headEnd/>
                          <a:tailEnd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noFill/>
                            </a14:hiddenFill>
                          </a:ext>
                        </a:extLst>
                      </p:spPr>
                      <p:txBody>
                        <a:bodyPr/>
                        <a:lstStyle/>
                        <a:p>
                          <a:endParaRPr lang="en-AU"/>
                        </a:p>
                      </p:txBody>
                    </p:sp>
                  </p:grpSp>
                  <p:sp>
                    <p:nvSpPr>
                      <p:cNvPr id="62482" name="Line 18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4852" y="4002"/>
                        <a:ext cx="658" cy="0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62483" name="Line 19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5524" y="3764"/>
                        <a:ext cx="0" cy="238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62484" name="Line 20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6028" y="3764"/>
                        <a:ext cx="0" cy="238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62485" name="Line 21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6700" y="4016"/>
                        <a:ext cx="0" cy="742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62486" name="Line 22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7218" y="4021"/>
                        <a:ext cx="0" cy="770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62487" name="Line 23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6700" y="4791"/>
                        <a:ext cx="504" cy="0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62488" name="Line 24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5524" y="3764"/>
                        <a:ext cx="504" cy="0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62489" name="Line 25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6028" y="4016"/>
                        <a:ext cx="658" cy="0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62490" name="Line 26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9598" y="4021"/>
                        <a:ext cx="504" cy="0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</p:grpSp>
                <p:grpSp>
                  <p:nvGrpSpPr>
                    <p:cNvPr id="62491" name="Group 27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2066" y="1860"/>
                      <a:ext cx="3612" cy="3080"/>
                      <a:chOff x="2066" y="1860"/>
                      <a:chExt cx="3612" cy="3080"/>
                    </a:xfrm>
                  </p:grpSpPr>
                  <p:grpSp>
                    <p:nvGrpSpPr>
                      <p:cNvPr id="62492" name="Group 28"/>
                      <p:cNvGrpSpPr>
                        <a:grpSpLocks/>
                      </p:cNvGrpSpPr>
                      <p:nvPr/>
                    </p:nvGrpSpPr>
                    <p:grpSpPr bwMode="auto">
                      <a:xfrm>
                        <a:off x="2066" y="1860"/>
                        <a:ext cx="3612" cy="3080"/>
                        <a:chOff x="2416" y="2070"/>
                        <a:chExt cx="3612" cy="3080"/>
                      </a:xfrm>
                    </p:grpSpPr>
                    <p:grpSp>
                      <p:nvGrpSpPr>
                        <p:cNvPr id="62493" name="Group 29"/>
                        <p:cNvGrpSpPr>
                          <a:grpSpLocks/>
                        </p:cNvGrpSpPr>
                        <p:nvPr/>
                      </p:nvGrpSpPr>
                      <p:grpSpPr bwMode="auto">
                        <a:xfrm>
                          <a:off x="2416" y="2070"/>
                          <a:ext cx="3612" cy="3080"/>
                          <a:chOff x="2416" y="2070"/>
                          <a:chExt cx="3612" cy="3080"/>
                        </a:xfrm>
                      </p:grpSpPr>
                      <p:sp>
                        <p:nvSpPr>
                          <p:cNvPr id="62494" name="Line 30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4194" y="2070"/>
                            <a:ext cx="0" cy="3080"/>
                          </a:xfrm>
                          <a:prstGeom prst="line">
                            <a:avLst/>
                          </a:prstGeom>
                          <a:noFill/>
                          <a:ln w="3175">
                            <a:solidFill>
                              <a:srgbClr val="000000"/>
                            </a:solidFill>
                            <a:prstDash val="lgDashDot"/>
                            <a:round/>
                            <a:headEnd/>
                            <a:tailEnd/>
                          </a:ln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62495" name="Line 31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 flipV="1">
                            <a:off x="4180" y="2420"/>
                            <a:ext cx="1848" cy="1848"/>
                          </a:xfrm>
                          <a:prstGeom prst="line">
                            <a:avLst/>
                          </a:prstGeom>
                          <a:noFill/>
                          <a:ln w="3175">
                            <a:solidFill>
                              <a:srgbClr val="000000"/>
                            </a:solidFill>
                            <a:prstDash val="dashDot"/>
                            <a:round/>
                            <a:headEnd/>
                            <a:tailEnd/>
                          </a:ln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62496" name="Line 32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 flipH="1" flipV="1">
                            <a:off x="2416" y="2476"/>
                            <a:ext cx="1778" cy="1778"/>
                          </a:xfrm>
                          <a:prstGeom prst="line">
                            <a:avLst/>
                          </a:prstGeom>
                          <a:noFill/>
                          <a:ln w="3175">
                            <a:solidFill>
                              <a:srgbClr val="000000"/>
                            </a:solidFill>
                            <a:prstDash val="dashDot"/>
                            <a:round/>
                            <a:headEnd/>
                            <a:tailEnd/>
                          </a:ln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</p:grpSp>
                    <p:grpSp>
                      <p:nvGrpSpPr>
                        <p:cNvPr id="62497" name="Group 33"/>
                        <p:cNvGrpSpPr>
                          <a:grpSpLocks/>
                        </p:cNvGrpSpPr>
                        <p:nvPr/>
                      </p:nvGrpSpPr>
                      <p:grpSpPr bwMode="auto">
                        <a:xfrm>
                          <a:off x="3396" y="3414"/>
                          <a:ext cx="1582" cy="1554"/>
                          <a:chOff x="3396" y="3414"/>
                          <a:chExt cx="1582" cy="1554"/>
                        </a:xfrm>
                      </p:grpSpPr>
                      <p:sp>
                        <p:nvSpPr>
                          <p:cNvPr id="62498" name="Line 34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3928" y="3414"/>
                            <a:ext cx="504" cy="1554"/>
                          </a:xfrm>
                          <a:prstGeom prst="line">
                            <a:avLst/>
                          </a:prstGeom>
                          <a:noFill/>
                          <a:ln w="9525">
                            <a:solidFill>
                              <a:srgbClr val="000000"/>
                            </a:solidFill>
                            <a:round/>
                            <a:headEnd/>
                            <a:tailEnd/>
                          </a:ln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62499" name="Line 35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 flipV="1">
                            <a:off x="3396" y="4001"/>
                            <a:ext cx="1582" cy="477"/>
                          </a:xfrm>
                          <a:prstGeom prst="line">
                            <a:avLst/>
                          </a:prstGeom>
                          <a:noFill/>
                          <a:ln w="9525">
                            <a:solidFill>
                              <a:srgbClr val="000000"/>
                            </a:solidFill>
                            <a:round/>
                            <a:headEnd/>
                            <a:tailEnd/>
                          </a:ln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</p:grpSp>
                  </p:grpSp>
                  <p:grpSp>
                    <p:nvGrpSpPr>
                      <p:cNvPr id="62500" name="Group 36"/>
                      <p:cNvGrpSpPr>
                        <a:grpSpLocks/>
                      </p:cNvGrpSpPr>
                      <p:nvPr/>
                    </p:nvGrpSpPr>
                    <p:grpSpPr bwMode="auto">
                      <a:xfrm>
                        <a:off x="3466" y="3736"/>
                        <a:ext cx="824" cy="722"/>
                        <a:chOff x="3466" y="3736"/>
                        <a:chExt cx="824" cy="722"/>
                      </a:xfrm>
                    </p:grpSpPr>
                    <p:sp>
                      <p:nvSpPr>
                        <p:cNvPr id="62501" name="Arc 37"/>
                        <p:cNvSpPr>
                          <a:spLocks/>
                        </p:cNvSpPr>
                        <p:nvPr/>
                      </p:nvSpPr>
                      <p:spPr bwMode="auto">
                        <a:xfrm flipV="1">
                          <a:off x="3564" y="3736"/>
                          <a:ext cx="533" cy="525"/>
                        </a:xfrm>
                        <a:custGeom>
                          <a:avLst/>
                          <a:gdLst>
                            <a:gd name="G0" fmla="+- 21600 0 0"/>
                            <a:gd name="G1" fmla="+- 21600 0 0"/>
                            <a:gd name="G2" fmla="+- 21600 0 0"/>
                            <a:gd name="T0" fmla="*/ 16367 w 43200"/>
                            <a:gd name="T1" fmla="*/ 42557 h 42557"/>
                            <a:gd name="T2" fmla="*/ 42703 w 43200"/>
                            <a:gd name="T3" fmla="*/ 26208 h 42557"/>
                            <a:gd name="T4" fmla="*/ 21600 w 43200"/>
                            <a:gd name="T5" fmla="*/ 21600 h 42557"/>
                          </a:gdLst>
                          <a:ahLst/>
                          <a:cxnLst>
                            <a:cxn ang="0">
                              <a:pos x="T0" y="T1"/>
                            </a:cxn>
                            <a:cxn ang="0">
                              <a:pos x="T2" y="T3"/>
                            </a:cxn>
                            <a:cxn ang="0">
                              <a:pos x="T4" y="T5"/>
                            </a:cxn>
                          </a:cxnLst>
                          <a:rect l="0" t="0" r="r" b="b"/>
                          <a:pathLst>
                            <a:path w="43200" h="42557" fill="none" extrusionOk="0">
                              <a:moveTo>
                                <a:pt x="16367" y="42556"/>
                              </a:moveTo>
                              <a:cubicBezTo>
                                <a:pt x="6748" y="40154"/>
                                <a:pt x="0" y="31513"/>
                                <a:pt x="0" y="21600"/>
                              </a:cubicBezTo>
                              <a:cubicBezTo>
                                <a:pt x="0" y="9670"/>
                                <a:pt x="9670" y="0"/>
                                <a:pt x="21600" y="0"/>
                              </a:cubicBezTo>
                              <a:cubicBezTo>
                                <a:pt x="33529" y="0"/>
                                <a:pt x="43200" y="9670"/>
                                <a:pt x="43200" y="21600"/>
                              </a:cubicBezTo>
                              <a:cubicBezTo>
                                <a:pt x="43200" y="23149"/>
                                <a:pt x="43033" y="24694"/>
                                <a:pt x="42702" y="26207"/>
                              </a:cubicBezTo>
                            </a:path>
                            <a:path w="43200" h="42557" stroke="0" extrusionOk="0">
                              <a:moveTo>
                                <a:pt x="16367" y="42556"/>
                              </a:moveTo>
                              <a:cubicBezTo>
                                <a:pt x="6748" y="40154"/>
                                <a:pt x="0" y="31513"/>
                                <a:pt x="0" y="21600"/>
                              </a:cubicBezTo>
                              <a:cubicBezTo>
                                <a:pt x="0" y="9670"/>
                                <a:pt x="9670" y="0"/>
                                <a:pt x="21600" y="0"/>
                              </a:cubicBezTo>
                              <a:cubicBezTo>
                                <a:pt x="33529" y="0"/>
                                <a:pt x="43200" y="9670"/>
                                <a:pt x="43200" y="21600"/>
                              </a:cubicBezTo>
                              <a:cubicBezTo>
                                <a:pt x="43200" y="23149"/>
                                <a:pt x="43033" y="24694"/>
                                <a:pt x="42702" y="26207"/>
                              </a:cubicBezTo>
                              <a:lnTo>
                                <a:pt x="21600" y="21600"/>
                              </a:lnTo>
                              <a:close/>
                            </a:path>
                          </a:pathLst>
                        </a:custGeom>
                        <a:noFill/>
                        <a:ln w="3175">
                          <a:solidFill>
                            <a:srgbClr val="000000"/>
                          </a:solidFill>
                          <a:round/>
                          <a:headEnd type="arrow" w="med" len="med"/>
                          <a:tailEnd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  <p:txBody>
                        <a:bodyPr/>
                        <a:lstStyle/>
                        <a:p>
                          <a:endParaRPr lang="en-AU"/>
                        </a:p>
                      </p:txBody>
                    </p:sp>
                    <p:sp>
                      <p:nvSpPr>
                        <p:cNvPr id="62502" name="Arc 38"/>
                        <p:cNvSpPr>
                          <a:spLocks/>
                        </p:cNvSpPr>
                        <p:nvPr/>
                      </p:nvSpPr>
                      <p:spPr bwMode="auto">
                        <a:xfrm flipV="1">
                          <a:off x="3466" y="3918"/>
                          <a:ext cx="732" cy="451"/>
                        </a:xfrm>
                        <a:custGeom>
                          <a:avLst/>
                          <a:gdLst>
                            <a:gd name="G0" fmla="+- 20991 0 0"/>
                            <a:gd name="G1" fmla="+- 21600 0 0"/>
                            <a:gd name="G2" fmla="+- 21600 0 0"/>
                            <a:gd name="T0" fmla="*/ 0 w 42591"/>
                            <a:gd name="T1" fmla="*/ 16508 h 26208"/>
                            <a:gd name="T2" fmla="*/ 42094 w 42591"/>
                            <a:gd name="T3" fmla="*/ 26208 h 26208"/>
                            <a:gd name="T4" fmla="*/ 20991 w 42591"/>
                            <a:gd name="T5" fmla="*/ 21600 h 26208"/>
                          </a:gdLst>
                          <a:ahLst/>
                          <a:cxnLst>
                            <a:cxn ang="0">
                              <a:pos x="T0" y="T1"/>
                            </a:cxn>
                            <a:cxn ang="0">
                              <a:pos x="T2" y="T3"/>
                            </a:cxn>
                            <a:cxn ang="0">
                              <a:pos x="T4" y="T5"/>
                            </a:cxn>
                          </a:cxnLst>
                          <a:rect l="0" t="0" r="r" b="b"/>
                          <a:pathLst>
                            <a:path w="42591" h="26208" fill="none" extrusionOk="0">
                              <a:moveTo>
                                <a:pt x="-1" y="16507"/>
                              </a:moveTo>
                              <a:cubicBezTo>
                                <a:pt x="2349" y="6820"/>
                                <a:pt x="11023" y="-1"/>
                                <a:pt x="20991" y="0"/>
                              </a:cubicBezTo>
                              <a:cubicBezTo>
                                <a:pt x="32920" y="0"/>
                                <a:pt x="42591" y="9670"/>
                                <a:pt x="42591" y="21600"/>
                              </a:cubicBezTo>
                              <a:cubicBezTo>
                                <a:pt x="42591" y="23149"/>
                                <a:pt x="42424" y="24694"/>
                                <a:pt x="42093" y="26207"/>
                              </a:cubicBezTo>
                            </a:path>
                            <a:path w="42591" h="26208" stroke="0" extrusionOk="0">
                              <a:moveTo>
                                <a:pt x="-1" y="16507"/>
                              </a:moveTo>
                              <a:cubicBezTo>
                                <a:pt x="2349" y="6820"/>
                                <a:pt x="11023" y="-1"/>
                                <a:pt x="20991" y="0"/>
                              </a:cubicBezTo>
                              <a:cubicBezTo>
                                <a:pt x="32920" y="0"/>
                                <a:pt x="42591" y="9670"/>
                                <a:pt x="42591" y="21600"/>
                              </a:cubicBezTo>
                              <a:cubicBezTo>
                                <a:pt x="42591" y="23149"/>
                                <a:pt x="42424" y="24694"/>
                                <a:pt x="42093" y="26207"/>
                              </a:cubicBezTo>
                              <a:lnTo>
                                <a:pt x="20991" y="21600"/>
                              </a:lnTo>
                              <a:close/>
                            </a:path>
                          </a:pathLst>
                        </a:custGeom>
                        <a:noFill/>
                        <a:ln w="3175">
                          <a:solidFill>
                            <a:srgbClr val="000000"/>
                          </a:solidFill>
                          <a:round/>
                          <a:headEnd type="arrow" w="med" len="med"/>
                          <a:tailEnd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  <p:txBody>
                        <a:bodyPr/>
                        <a:lstStyle/>
                        <a:p>
                          <a:endParaRPr lang="en-AU"/>
                        </a:p>
                      </p:txBody>
                    </p:sp>
                    <p:sp>
                      <p:nvSpPr>
                        <p:cNvPr id="62503" name="Arc 39"/>
                        <p:cNvSpPr>
                          <a:spLocks/>
                        </p:cNvSpPr>
                        <p:nvPr/>
                      </p:nvSpPr>
                      <p:spPr bwMode="auto">
                        <a:xfrm flipV="1">
                          <a:off x="3807" y="3903"/>
                          <a:ext cx="483" cy="555"/>
                        </a:xfrm>
                        <a:custGeom>
                          <a:avLst/>
                          <a:gdLst>
                            <a:gd name="G0" fmla="+- 0 0 0"/>
                            <a:gd name="G1" fmla="+- 20158 0 0"/>
                            <a:gd name="G2" fmla="+- 21600 0 0"/>
                            <a:gd name="T0" fmla="*/ 7759 w 21600"/>
                            <a:gd name="T1" fmla="*/ 0 h 24766"/>
                            <a:gd name="T2" fmla="*/ 21103 w 21600"/>
                            <a:gd name="T3" fmla="*/ 24766 h 24766"/>
                            <a:gd name="T4" fmla="*/ 0 w 21600"/>
                            <a:gd name="T5" fmla="*/ 20158 h 24766"/>
                          </a:gdLst>
                          <a:ahLst/>
                          <a:cxnLst>
                            <a:cxn ang="0">
                              <a:pos x="T0" y="T1"/>
                            </a:cxn>
                            <a:cxn ang="0">
                              <a:pos x="T2" y="T3"/>
                            </a:cxn>
                            <a:cxn ang="0">
                              <a:pos x="T4" y="T5"/>
                            </a:cxn>
                          </a:cxnLst>
                          <a:rect l="0" t="0" r="r" b="b"/>
                          <a:pathLst>
                            <a:path w="21600" h="24766" fill="none" extrusionOk="0">
                              <a:moveTo>
                                <a:pt x="7759" y="-1"/>
                              </a:moveTo>
                              <a:cubicBezTo>
                                <a:pt x="16098" y="3209"/>
                                <a:pt x="21600" y="11222"/>
                                <a:pt x="21600" y="20158"/>
                              </a:cubicBezTo>
                              <a:cubicBezTo>
                                <a:pt x="21600" y="21707"/>
                                <a:pt x="21433" y="23252"/>
                                <a:pt x="21102" y="24765"/>
                              </a:cubicBezTo>
                            </a:path>
                            <a:path w="21600" h="24766" stroke="0" extrusionOk="0">
                              <a:moveTo>
                                <a:pt x="7759" y="-1"/>
                              </a:moveTo>
                              <a:cubicBezTo>
                                <a:pt x="16098" y="3209"/>
                                <a:pt x="21600" y="11222"/>
                                <a:pt x="21600" y="20158"/>
                              </a:cubicBezTo>
                              <a:cubicBezTo>
                                <a:pt x="21600" y="21707"/>
                                <a:pt x="21433" y="23252"/>
                                <a:pt x="21102" y="24765"/>
                              </a:cubicBezTo>
                              <a:lnTo>
                                <a:pt x="0" y="20158"/>
                              </a:lnTo>
                              <a:close/>
                            </a:path>
                          </a:pathLst>
                        </a:custGeom>
                        <a:noFill/>
                        <a:ln w="3175">
                          <a:solidFill>
                            <a:srgbClr val="000000"/>
                          </a:solidFill>
                          <a:round/>
                          <a:headEnd type="arrow" w="med" len="med"/>
                          <a:tailEnd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  <p:txBody>
                        <a:bodyPr/>
                        <a:lstStyle/>
                        <a:p>
                          <a:endParaRPr lang="en-AU"/>
                        </a:p>
                      </p:txBody>
                    </p:sp>
                  </p:grpSp>
                </p:grpSp>
              </p:grpSp>
              <p:sp>
                <p:nvSpPr>
                  <p:cNvPr id="62504" name="Line 40"/>
                  <p:cNvSpPr>
                    <a:spLocks noChangeShapeType="1"/>
                  </p:cNvSpPr>
                  <p:nvPr/>
                </p:nvSpPr>
                <p:spPr bwMode="auto">
                  <a:xfrm>
                    <a:off x="5776" y="3246"/>
                    <a:ext cx="0" cy="1176"/>
                  </a:xfrm>
                  <a:prstGeom prst="line">
                    <a:avLst/>
                  </a:prstGeom>
                  <a:noFill/>
                  <a:ln w="3175">
                    <a:solidFill>
                      <a:srgbClr val="000000"/>
                    </a:solidFill>
                    <a:prstDash val="dashDot"/>
                    <a:round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62505" name="Line 41"/>
                  <p:cNvSpPr>
                    <a:spLocks noChangeShapeType="1"/>
                  </p:cNvSpPr>
                  <p:nvPr/>
                </p:nvSpPr>
                <p:spPr bwMode="auto">
                  <a:xfrm>
                    <a:off x="6966" y="3932"/>
                    <a:ext cx="0" cy="1176"/>
                  </a:xfrm>
                  <a:prstGeom prst="line">
                    <a:avLst/>
                  </a:prstGeom>
                  <a:noFill/>
                  <a:ln w="3175">
                    <a:solidFill>
                      <a:srgbClr val="000000"/>
                    </a:solidFill>
                    <a:prstDash val="dashDot"/>
                    <a:round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62506" name="Line 42"/>
                  <p:cNvSpPr>
                    <a:spLocks noChangeShapeType="1"/>
                  </p:cNvSpPr>
                  <p:nvPr/>
                </p:nvSpPr>
                <p:spPr bwMode="auto">
                  <a:xfrm>
                    <a:off x="8142" y="3050"/>
                    <a:ext cx="0" cy="1176"/>
                  </a:xfrm>
                  <a:prstGeom prst="line">
                    <a:avLst/>
                  </a:prstGeom>
                  <a:noFill/>
                  <a:ln w="3175">
                    <a:solidFill>
                      <a:srgbClr val="000000"/>
                    </a:solidFill>
                    <a:prstDash val="dashDot"/>
                    <a:round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62507" name="Line 43"/>
                  <p:cNvSpPr>
                    <a:spLocks noChangeShapeType="1"/>
                  </p:cNvSpPr>
                  <p:nvPr/>
                </p:nvSpPr>
                <p:spPr bwMode="auto">
                  <a:xfrm>
                    <a:off x="9346" y="3638"/>
                    <a:ext cx="0" cy="1176"/>
                  </a:xfrm>
                  <a:prstGeom prst="line">
                    <a:avLst/>
                  </a:prstGeom>
                  <a:noFill/>
                  <a:ln w="3175">
                    <a:solidFill>
                      <a:srgbClr val="000000"/>
                    </a:solidFill>
                    <a:prstDash val="dashDot"/>
                    <a:round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</p:grpSp>
            <p:sp>
              <p:nvSpPr>
                <p:cNvPr id="62508" name="Arc 44"/>
                <p:cNvSpPr>
                  <a:spLocks/>
                </p:cNvSpPr>
                <p:nvPr/>
              </p:nvSpPr>
              <p:spPr bwMode="auto">
                <a:xfrm rot="-2676859">
                  <a:off x="2934" y="1791"/>
                  <a:ext cx="1888" cy="1890"/>
                </a:xfrm>
                <a:custGeom>
                  <a:avLst/>
                  <a:gdLst>
                    <a:gd name="G0" fmla="+- 0 0 0"/>
                    <a:gd name="G1" fmla="+- 21600 0 0"/>
                    <a:gd name="G2" fmla="+- 21600 0 0"/>
                    <a:gd name="T0" fmla="*/ 0 w 21577"/>
                    <a:gd name="T1" fmla="*/ 0 h 21600"/>
                    <a:gd name="T2" fmla="*/ 21577 w 21577"/>
                    <a:gd name="T3" fmla="*/ 20613 h 21600"/>
                    <a:gd name="T4" fmla="*/ 0 w 21577"/>
                    <a:gd name="T5" fmla="*/ 21600 h 2160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21577" h="21600" fill="none" extrusionOk="0">
                      <a:moveTo>
                        <a:pt x="-1" y="0"/>
                      </a:moveTo>
                      <a:cubicBezTo>
                        <a:pt x="11545" y="0"/>
                        <a:pt x="21049" y="9079"/>
                        <a:pt x="21577" y="20612"/>
                      </a:cubicBezTo>
                    </a:path>
                    <a:path w="21577" h="21600" stroke="0" extrusionOk="0">
                      <a:moveTo>
                        <a:pt x="-1" y="0"/>
                      </a:moveTo>
                      <a:cubicBezTo>
                        <a:pt x="11545" y="0"/>
                        <a:pt x="21049" y="9079"/>
                        <a:pt x="21577" y="20612"/>
                      </a:cubicBezTo>
                      <a:lnTo>
                        <a:pt x="0" y="21600"/>
                      </a:lnTo>
                      <a:close/>
                    </a:path>
                  </a:pathLst>
                </a:custGeom>
                <a:noFill/>
                <a:ln w="3175">
                  <a:solidFill>
                    <a:srgbClr val="000000"/>
                  </a:solidFill>
                  <a:round/>
                  <a:headEnd type="arrow" w="med" len="med"/>
                  <a:tailEnd type="arrow" w="med" len="med"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</p:grpSp>
          <p:sp>
            <p:nvSpPr>
              <p:cNvPr id="62509" name="Text Box 45"/>
              <p:cNvSpPr txBox="1">
                <a:spLocks noChangeArrowheads="1"/>
              </p:cNvSpPr>
              <p:nvPr/>
            </p:nvSpPr>
            <p:spPr bwMode="auto">
              <a:xfrm>
                <a:off x="4348" y="3414"/>
                <a:ext cx="1092" cy="56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pPr algn="l">
                  <a:spcBef>
                    <a:spcPct val="0"/>
                  </a:spcBef>
                </a:pPr>
                <a:r>
                  <a:rPr lang="en-US"/>
                  <a:t>I(1,2)</a:t>
                </a:r>
                <a:endParaRPr lang="en-US" sz="1800" baseline="-25000"/>
              </a:p>
            </p:txBody>
          </p:sp>
          <p:sp>
            <p:nvSpPr>
              <p:cNvPr id="62510" name="Text Box 46"/>
              <p:cNvSpPr txBox="1">
                <a:spLocks noChangeArrowheads="1"/>
              </p:cNvSpPr>
              <p:nvPr/>
            </p:nvSpPr>
            <p:spPr bwMode="auto">
              <a:xfrm>
                <a:off x="3046" y="2882"/>
                <a:ext cx="1092" cy="56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pPr algn="l">
                  <a:spcBef>
                    <a:spcPct val="0"/>
                  </a:spcBef>
                </a:pPr>
                <a:r>
                  <a:rPr lang="en-US"/>
                  <a:t>III(5,6)</a:t>
                </a:r>
                <a:endParaRPr lang="en-US" sz="1800" baseline="-25000"/>
              </a:p>
            </p:txBody>
          </p:sp>
          <p:sp>
            <p:nvSpPr>
              <p:cNvPr id="62511" name="Text Box 47"/>
              <p:cNvSpPr txBox="1">
                <a:spLocks noChangeArrowheads="1"/>
              </p:cNvSpPr>
              <p:nvPr/>
            </p:nvSpPr>
            <p:spPr bwMode="auto">
              <a:xfrm>
                <a:off x="2290" y="4086"/>
                <a:ext cx="1092" cy="56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pPr algn="l">
                  <a:spcBef>
                    <a:spcPct val="0"/>
                  </a:spcBef>
                </a:pPr>
                <a:r>
                  <a:rPr lang="en-US"/>
                  <a:t>IV(7,8)</a:t>
                </a:r>
                <a:endParaRPr lang="en-US" sz="1800" baseline="-25000"/>
              </a:p>
            </p:txBody>
          </p:sp>
          <p:sp>
            <p:nvSpPr>
              <p:cNvPr id="62512" name="Text Box 48"/>
              <p:cNvSpPr txBox="1">
                <a:spLocks noChangeArrowheads="1"/>
              </p:cNvSpPr>
              <p:nvPr/>
            </p:nvSpPr>
            <p:spPr bwMode="auto">
              <a:xfrm>
                <a:off x="3872" y="4674"/>
                <a:ext cx="1092" cy="56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pPr algn="l">
                  <a:spcBef>
                    <a:spcPct val="0"/>
                  </a:spcBef>
                </a:pPr>
                <a:r>
                  <a:rPr lang="en-US"/>
                  <a:t>II(3,4)</a:t>
                </a:r>
                <a:endParaRPr lang="en-US" sz="1800" baseline="-25000"/>
              </a:p>
            </p:txBody>
          </p:sp>
          <p:sp>
            <p:nvSpPr>
              <p:cNvPr id="62513" name="Text Box 49"/>
              <p:cNvSpPr txBox="1">
                <a:spLocks noChangeArrowheads="1"/>
              </p:cNvSpPr>
              <p:nvPr/>
            </p:nvSpPr>
            <p:spPr bwMode="auto">
              <a:xfrm>
                <a:off x="4068" y="3988"/>
                <a:ext cx="1092" cy="56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pPr algn="l">
                  <a:spcBef>
                    <a:spcPct val="0"/>
                  </a:spcBef>
                </a:pPr>
                <a:r>
                  <a:rPr lang="en-US">
                    <a:sym typeface="Symbol" pitchFamily="18" charset="2"/>
                  </a:rPr>
                  <a:t></a:t>
                </a:r>
                <a:r>
                  <a:rPr lang="en-US" baseline="-25000"/>
                  <a:t>II</a:t>
                </a:r>
                <a:endParaRPr lang="en-US" sz="1800" baseline="-25000"/>
              </a:p>
            </p:txBody>
          </p:sp>
          <p:sp>
            <p:nvSpPr>
              <p:cNvPr id="62514" name="Text Box 50"/>
              <p:cNvSpPr txBox="1">
                <a:spLocks noChangeArrowheads="1"/>
              </p:cNvSpPr>
              <p:nvPr/>
            </p:nvSpPr>
            <p:spPr bwMode="auto">
              <a:xfrm>
                <a:off x="3116" y="4114"/>
                <a:ext cx="1092" cy="56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pPr algn="l">
                  <a:spcBef>
                    <a:spcPct val="0"/>
                  </a:spcBef>
                </a:pPr>
                <a:r>
                  <a:rPr lang="en-US">
                    <a:sym typeface="Symbol" pitchFamily="18" charset="2"/>
                  </a:rPr>
                  <a:t></a:t>
                </a:r>
                <a:r>
                  <a:rPr lang="en-US" baseline="-25000"/>
                  <a:t>IV</a:t>
                </a:r>
                <a:endParaRPr lang="en-US" sz="1800" baseline="-25000"/>
              </a:p>
            </p:txBody>
          </p:sp>
          <p:sp>
            <p:nvSpPr>
              <p:cNvPr id="62515" name="Text Box 51"/>
              <p:cNvSpPr txBox="1">
                <a:spLocks noChangeArrowheads="1"/>
              </p:cNvSpPr>
              <p:nvPr/>
            </p:nvSpPr>
            <p:spPr bwMode="auto">
              <a:xfrm>
                <a:off x="3130" y="3470"/>
                <a:ext cx="626" cy="542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pPr algn="l">
                  <a:spcBef>
                    <a:spcPct val="0"/>
                  </a:spcBef>
                </a:pPr>
                <a:r>
                  <a:rPr lang="en-US">
                    <a:sym typeface="Symbol" pitchFamily="18" charset="2"/>
                  </a:rPr>
                  <a:t></a:t>
                </a:r>
                <a:r>
                  <a:rPr lang="en-US" baseline="-25000"/>
                  <a:t>III</a:t>
                </a:r>
                <a:endParaRPr lang="en-US" sz="1800" baseline="-25000"/>
              </a:p>
            </p:txBody>
          </p:sp>
          <p:sp>
            <p:nvSpPr>
              <p:cNvPr id="62516" name="Text Box 52"/>
              <p:cNvSpPr txBox="1">
                <a:spLocks noChangeArrowheads="1"/>
              </p:cNvSpPr>
              <p:nvPr/>
            </p:nvSpPr>
            <p:spPr bwMode="auto">
              <a:xfrm>
                <a:off x="3466" y="1762"/>
                <a:ext cx="1092" cy="56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pPr algn="l">
                  <a:spcBef>
                    <a:spcPct val="0"/>
                  </a:spcBef>
                </a:pPr>
                <a:r>
                  <a:rPr lang="en-US"/>
                  <a:t>90</a:t>
                </a:r>
                <a:r>
                  <a:rPr lang="en-US">
                    <a:sym typeface="Symbol" pitchFamily="18" charset="2"/>
                  </a:rPr>
                  <a:t></a:t>
                </a:r>
                <a:endParaRPr lang="en-US" sz="1800" baseline="-25000"/>
              </a:p>
            </p:txBody>
          </p:sp>
        </p:grpSp>
        <p:sp>
          <p:nvSpPr>
            <p:cNvPr id="62517" name="Arc 53"/>
            <p:cNvSpPr>
              <a:spLocks/>
            </p:cNvSpPr>
            <p:nvPr/>
          </p:nvSpPr>
          <p:spPr bwMode="auto">
            <a:xfrm rot="-1409655">
              <a:off x="1315" y="2757"/>
              <a:ext cx="305" cy="219"/>
            </a:xfrm>
            <a:custGeom>
              <a:avLst/>
              <a:gdLst>
                <a:gd name="G0" fmla="+- 8509 0 0"/>
                <a:gd name="G1" fmla="+- 21600 0 0"/>
                <a:gd name="G2" fmla="+- 21600 0 0"/>
                <a:gd name="T0" fmla="*/ 0 w 30109"/>
                <a:gd name="T1" fmla="*/ 1746 h 21600"/>
                <a:gd name="T2" fmla="*/ 30109 w 30109"/>
                <a:gd name="T3" fmla="*/ 21600 h 21600"/>
                <a:gd name="T4" fmla="*/ 8509 w 30109"/>
                <a:gd name="T5" fmla="*/ 21600 h 2160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30109" h="21600" fill="none" extrusionOk="0">
                  <a:moveTo>
                    <a:pt x="0" y="1746"/>
                  </a:moveTo>
                  <a:cubicBezTo>
                    <a:pt x="2688" y="594"/>
                    <a:pt x="5583" y="-1"/>
                    <a:pt x="8509" y="0"/>
                  </a:cubicBezTo>
                  <a:cubicBezTo>
                    <a:pt x="20438" y="0"/>
                    <a:pt x="30109" y="9670"/>
                    <a:pt x="30109" y="21600"/>
                  </a:cubicBezTo>
                </a:path>
                <a:path w="30109" h="21600" stroke="0" extrusionOk="0">
                  <a:moveTo>
                    <a:pt x="0" y="1746"/>
                  </a:moveTo>
                  <a:cubicBezTo>
                    <a:pt x="2688" y="594"/>
                    <a:pt x="5583" y="-1"/>
                    <a:pt x="8509" y="0"/>
                  </a:cubicBezTo>
                  <a:cubicBezTo>
                    <a:pt x="20438" y="0"/>
                    <a:pt x="30109" y="9670"/>
                    <a:pt x="30109" y="21600"/>
                  </a:cubicBezTo>
                  <a:lnTo>
                    <a:pt x="8509" y="21600"/>
                  </a:lnTo>
                  <a:close/>
                </a:path>
              </a:pathLst>
            </a:cu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AU"/>
            </a:p>
          </p:txBody>
        </p:sp>
      </p:grpSp>
      <p:graphicFrame>
        <p:nvGraphicFramePr>
          <p:cNvPr id="62519" name="Object 55"/>
          <p:cNvGraphicFramePr>
            <a:graphicFrameLocks noGrp="1" noChangeAspect="1"/>
          </p:cNvGraphicFramePr>
          <p:nvPr>
            <p:ph sz="half" idx="2"/>
          </p:nvPr>
        </p:nvGraphicFramePr>
        <p:xfrm>
          <a:off x="3816350" y="2241550"/>
          <a:ext cx="742950" cy="698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2526" name="Equation" r:id="rId5" imgW="419040" imgH="393480" progId="Equation.3">
                  <p:embed/>
                </p:oleObj>
              </mc:Choice>
              <mc:Fallback>
                <p:oleObj name="Equation" r:id="rId5" imgW="419040" imgH="393480" progId="Equation.3">
                  <p:embed/>
                  <p:pic>
                    <p:nvPicPr>
                      <p:cNvPr id="0" name="Object 5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816350" y="2241550"/>
                        <a:ext cx="742950" cy="6985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2521" name="Arc 57"/>
          <p:cNvSpPr>
            <a:spLocks/>
          </p:cNvSpPr>
          <p:nvPr/>
        </p:nvSpPr>
        <p:spPr bwMode="auto">
          <a:xfrm rot="726893" flipV="1">
            <a:off x="2303463" y="5192713"/>
            <a:ext cx="276225" cy="282575"/>
          </a:xfrm>
          <a:custGeom>
            <a:avLst/>
            <a:gdLst>
              <a:gd name="G0" fmla="+- 0 0 0"/>
              <a:gd name="G1" fmla="+- 0 0 0"/>
              <a:gd name="G2" fmla="+- 21600 0 0"/>
              <a:gd name="T0" fmla="*/ 18432 w 18432"/>
              <a:gd name="T1" fmla="*/ 11262 h 21589"/>
              <a:gd name="T2" fmla="*/ 683 w 18432"/>
              <a:gd name="T3" fmla="*/ 21589 h 21589"/>
              <a:gd name="T4" fmla="*/ 0 w 18432"/>
              <a:gd name="T5" fmla="*/ 0 h 21589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</a:cxnLst>
            <a:rect l="0" t="0" r="r" b="b"/>
            <a:pathLst>
              <a:path w="18432" h="21589" fill="none" extrusionOk="0">
                <a:moveTo>
                  <a:pt x="18431" y="11261"/>
                </a:moveTo>
                <a:cubicBezTo>
                  <a:pt x="14634" y="17476"/>
                  <a:pt x="7961" y="21358"/>
                  <a:pt x="683" y="21589"/>
                </a:cubicBezTo>
              </a:path>
              <a:path w="18432" h="21589" stroke="0" extrusionOk="0">
                <a:moveTo>
                  <a:pt x="18431" y="11261"/>
                </a:moveTo>
                <a:cubicBezTo>
                  <a:pt x="14634" y="17476"/>
                  <a:pt x="7961" y="21358"/>
                  <a:pt x="683" y="21589"/>
                </a:cubicBezTo>
                <a:lnTo>
                  <a:pt x="0" y="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 type="triangle" w="med" len="med"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sp>
        <p:nvSpPr>
          <p:cNvPr id="62523" name="Text Box 59"/>
          <p:cNvSpPr txBox="1">
            <a:spLocks noChangeArrowheads="1"/>
          </p:cNvSpPr>
          <p:nvPr/>
        </p:nvSpPr>
        <p:spPr bwMode="auto">
          <a:xfrm>
            <a:off x="4464050" y="4005263"/>
            <a:ext cx="720725" cy="2746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 eaLnBrk="0" hangingPunct="0"/>
            <a:endParaRPr lang="en-US" sz="1800" baseline="-25000"/>
          </a:p>
        </p:txBody>
      </p:sp>
      <p:pic>
        <p:nvPicPr>
          <p:cNvPr id="2" name="BAE614 Machine Design Audio (20).mp3">
            <a:hlinkClick r:id="" action="ppaction://media"/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7344308" y="5693337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618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DD3122E-1FB4-42F5-B758-CFE384AB5C07}" type="slidenum">
              <a:rPr lang="en-US"/>
              <a:pPr/>
              <a:t>21</a:t>
            </a:fld>
            <a:endParaRPr lang="en-US"/>
          </a:p>
        </p:txBody>
      </p:sp>
      <p:sp>
        <p:nvSpPr>
          <p:cNvPr id="1136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Continued</a:t>
            </a:r>
            <a:endParaRPr lang="en-US"/>
          </a:p>
        </p:txBody>
      </p:sp>
      <p:graphicFrame>
        <p:nvGraphicFramePr>
          <p:cNvPr id="113845" name="Group 181"/>
          <p:cNvGraphicFramePr>
            <a:graphicFrameLocks noGrp="1"/>
          </p:cNvGraphicFramePr>
          <p:nvPr>
            <p:ph type="tbl" idx="1"/>
          </p:nvPr>
        </p:nvGraphicFramePr>
        <p:xfrm>
          <a:off x="-73025" y="1484313"/>
          <a:ext cx="8640763" cy="4951668"/>
        </p:xfrm>
        <a:graphic>
          <a:graphicData uri="http://schemas.openxmlformats.org/drawingml/2006/table">
            <a:tbl>
              <a:tblPr/>
              <a:tblGrid>
                <a:gridCol w="792163"/>
                <a:gridCol w="757237"/>
                <a:gridCol w="863600"/>
                <a:gridCol w="647700"/>
                <a:gridCol w="863600"/>
                <a:gridCol w="757238"/>
                <a:gridCol w="611187"/>
                <a:gridCol w="828675"/>
                <a:gridCol w="719138"/>
                <a:gridCol w="893762"/>
                <a:gridCol w="906463"/>
              </a:tblGrid>
              <a:tr h="7207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l-GR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cos</a:t>
                      </a:r>
                      <a:r>
                        <a:rPr kumimoji="0" lang="el-GR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sin</a:t>
                      </a:r>
                      <a:r>
                        <a:rPr kumimoji="0" lang="el-GR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2</a:t>
                      </a:r>
                      <a:r>
                        <a:rPr kumimoji="0" lang="el-GR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cos2</a:t>
                      </a:r>
                      <a:r>
                        <a:rPr kumimoji="0" lang="el-GR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sin2</a:t>
                      </a:r>
                      <a:r>
                        <a:rPr kumimoji="0" lang="el-GR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x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xcos</a:t>
                      </a:r>
                      <a:r>
                        <a:rPr kumimoji="0" lang="el-GR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xsin</a:t>
                      </a:r>
                      <a:r>
                        <a:rPr kumimoji="0" lang="el-GR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xcos2</a:t>
                      </a:r>
                      <a:r>
                        <a:rPr kumimoji="0" lang="el-GR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xsin2</a:t>
                      </a:r>
                      <a:r>
                        <a:rPr kumimoji="0" lang="el-GR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75406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l-GR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r>
                        <a:rPr kumimoji="0" lang="en-GB" sz="1600" b="0" i="0" u="none" strike="noStrike" cap="none" normalizeH="0" baseline="-2500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I</a:t>
                      </a: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=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0˚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1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1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755650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l-GR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r>
                        <a:rPr kumimoji="0" lang="en-GB" sz="1600" b="0" i="0" u="none" strike="noStrike" cap="none" normalizeH="0" baseline="-2500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II</a:t>
                      </a: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=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90˚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1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180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-1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x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X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-x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75406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l-GR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r>
                        <a:rPr kumimoji="0" lang="en-GB" sz="1600" b="0" i="0" u="none" strike="noStrike" cap="none" normalizeH="0" baseline="-2500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III</a:t>
                      </a: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=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270˚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-1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540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-1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2x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-2x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-2x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75406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l-GR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Φ</a:t>
                      </a:r>
                      <a:r>
                        <a:rPr kumimoji="0" lang="en-GB" sz="1600" b="0" i="0" u="none" strike="noStrike" cap="none" normalizeH="0" baseline="-2500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IV</a:t>
                      </a: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=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180˚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-1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360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1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3x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-3x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3x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75406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0             0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Primary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Forces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Balanced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A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0              0 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Secondary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Forces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Balanced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A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-3x          -x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Primary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Moments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Unbalanced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A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0              0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Secondary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Moments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Balanced</a:t>
                      </a:r>
                      <a:endParaRPr kumimoji="0" lang="en-US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AU"/>
                    </a:p>
                  </a:txBody>
                  <a:tcPr/>
                </a:tc>
              </a:tr>
            </a:tbl>
          </a:graphicData>
        </a:graphic>
      </p:graphicFrame>
      <p:pic>
        <p:nvPicPr>
          <p:cNvPr id="2" name="BAE614 Machine Design Audio (21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6912260" y="404664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4645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D31FCDF-1AEE-455A-AE59-A147C5FAEBDC}" type="slidenum">
              <a:rPr lang="en-US"/>
              <a:pPr/>
              <a:t>22</a:t>
            </a:fld>
            <a:endParaRPr lang="en-US"/>
          </a:p>
        </p:txBody>
      </p:sp>
      <p:sp>
        <p:nvSpPr>
          <p:cNvPr id="634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Continued</a:t>
            </a:r>
            <a:endParaRPr lang="en-US"/>
          </a:p>
        </p:txBody>
      </p:sp>
      <p:sp>
        <p:nvSpPr>
          <p:cNvPr id="63493" name="Rectangle 5"/>
          <p:cNvSpPr>
            <a:spLocks noChangeArrowheads="1"/>
          </p:cNvSpPr>
          <p:nvPr/>
        </p:nvSpPr>
        <p:spPr bwMode="auto">
          <a:xfrm>
            <a:off x="0" y="3214688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en-AU"/>
          </a:p>
        </p:txBody>
      </p:sp>
      <p:graphicFrame>
        <p:nvGraphicFramePr>
          <p:cNvPr id="63492" name="Object 4"/>
          <p:cNvGraphicFramePr>
            <a:graphicFrameLocks noChangeAspect="1"/>
          </p:cNvGraphicFramePr>
          <p:nvPr/>
        </p:nvGraphicFramePr>
        <p:xfrm>
          <a:off x="5903913" y="1592263"/>
          <a:ext cx="2736850" cy="6683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3509" name="Equation" r:id="rId5" imgW="1752600" imgH="431800" progId="Equation.3">
                  <p:embed/>
                </p:oleObj>
              </mc:Choice>
              <mc:Fallback>
                <p:oleObj name="Equation" r:id="rId5" imgW="1752600" imgH="431800" progId="Equation.3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903913" y="1592263"/>
                        <a:ext cx="2736850" cy="66833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3494" name="Text Box 6"/>
          <p:cNvSpPr txBox="1">
            <a:spLocks noChangeArrowheads="1"/>
          </p:cNvSpPr>
          <p:nvPr/>
        </p:nvSpPr>
        <p:spPr bwMode="auto">
          <a:xfrm>
            <a:off x="0" y="3392488"/>
            <a:ext cx="6048375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>
              <a:buFontTx/>
              <a:buChar char="•"/>
            </a:pPr>
            <a:r>
              <a:rPr lang="en-GB" sz="2400"/>
              <a:t>Primary Unbalanced Horizontal Moment =</a:t>
            </a:r>
            <a:endParaRPr lang="en-US" sz="2400"/>
          </a:p>
        </p:txBody>
      </p:sp>
      <p:sp>
        <p:nvSpPr>
          <p:cNvPr id="63495" name="Text Box 7"/>
          <p:cNvSpPr txBox="1">
            <a:spLocks noGrp="1" noChangeArrowheads="1"/>
          </p:cNvSpPr>
          <p:nvPr>
            <p:ph type="body" idx="1"/>
          </p:nvPr>
        </p:nvSpPr>
        <p:spPr>
          <a:xfrm>
            <a:off x="0" y="1700213"/>
            <a:ext cx="6011863" cy="533400"/>
          </a:xfrm>
          <a:noFill/>
          <a:ln/>
          <a:extLst>
            <a:ext uri="{91240B29-F687-4F45-9708-019B960494DF}">
              <a14:hiddenLine xmlns:a14="http://schemas.microsoft.com/office/drawing/2010/main" w="9525" cap="flat" cmpd="sng" algn="ctr">
                <a:solidFill>
                  <a:schemeClr val="tx1"/>
                </a:solidFill>
                <a:prstDash val="solid"/>
                <a:miter lim="800000"/>
                <a:headEnd type="none" w="med" len="med"/>
                <a:tailEnd type="none" w="med" len="med"/>
              </a14:hiddenLine>
            </a:ext>
          </a:extLst>
        </p:spPr>
        <p:txBody>
          <a:bodyPr/>
          <a:lstStyle/>
          <a:p>
            <a:pPr>
              <a:lnSpc>
                <a:spcPct val="90000"/>
              </a:lnSpc>
              <a:spcBef>
                <a:spcPct val="50000"/>
              </a:spcBef>
            </a:pPr>
            <a:r>
              <a:rPr lang="en-GB" sz="2400"/>
              <a:t>Primary Unbalanced Vertical Moment =</a:t>
            </a:r>
            <a:endParaRPr lang="en-US" sz="2400"/>
          </a:p>
        </p:txBody>
      </p:sp>
      <p:sp>
        <p:nvSpPr>
          <p:cNvPr id="63496" name="Text Box 8"/>
          <p:cNvSpPr txBox="1">
            <a:spLocks noChangeArrowheads="1"/>
          </p:cNvSpPr>
          <p:nvPr/>
        </p:nvSpPr>
        <p:spPr bwMode="auto">
          <a:xfrm>
            <a:off x="7308850" y="2205038"/>
            <a:ext cx="86360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r>
              <a:rPr lang="en-GB" sz="1800"/>
              <a:t>(CW)</a:t>
            </a:r>
            <a:endParaRPr lang="en-US" sz="1800"/>
          </a:p>
        </p:txBody>
      </p:sp>
      <p:sp>
        <p:nvSpPr>
          <p:cNvPr id="63498" name="Rectangle 10"/>
          <p:cNvSpPr>
            <a:spLocks noChangeArrowheads="1"/>
          </p:cNvSpPr>
          <p:nvPr/>
        </p:nvSpPr>
        <p:spPr bwMode="auto">
          <a:xfrm>
            <a:off x="0" y="3214688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en-AU"/>
          </a:p>
        </p:txBody>
      </p:sp>
      <p:graphicFrame>
        <p:nvGraphicFramePr>
          <p:cNvPr id="63497" name="Object 9"/>
          <p:cNvGraphicFramePr>
            <a:graphicFrameLocks noChangeAspect="1"/>
          </p:cNvGraphicFramePr>
          <p:nvPr/>
        </p:nvGraphicFramePr>
        <p:xfrm>
          <a:off x="5867400" y="3284538"/>
          <a:ext cx="2913063" cy="6699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3510" name="Equation" r:id="rId7" imgW="1803240" imgH="419040" progId="Equation.3">
                  <p:embed/>
                </p:oleObj>
              </mc:Choice>
              <mc:Fallback>
                <p:oleObj name="Equation" r:id="rId7" imgW="1803240" imgH="419040" progId="Equation.3">
                  <p:embed/>
                  <p:pic>
                    <p:nvPicPr>
                      <p:cNvPr id="0" name="Object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867400" y="3284538"/>
                        <a:ext cx="2913063" cy="6699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3500" name="Rectangle 12"/>
          <p:cNvSpPr>
            <a:spLocks noChangeArrowheads="1"/>
          </p:cNvSpPr>
          <p:nvPr/>
        </p:nvSpPr>
        <p:spPr bwMode="auto">
          <a:xfrm>
            <a:off x="0" y="3214688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en-AU"/>
          </a:p>
        </p:txBody>
      </p:sp>
      <p:graphicFrame>
        <p:nvGraphicFramePr>
          <p:cNvPr id="63499" name="Object 11"/>
          <p:cNvGraphicFramePr>
            <a:graphicFrameLocks noChangeAspect="1"/>
          </p:cNvGraphicFramePr>
          <p:nvPr/>
        </p:nvGraphicFramePr>
        <p:xfrm>
          <a:off x="5653088" y="4076700"/>
          <a:ext cx="3240087" cy="6921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3511" name="Equation" r:id="rId9" imgW="1942920" imgH="419040" progId="Equation.3">
                  <p:embed/>
                </p:oleObj>
              </mc:Choice>
              <mc:Fallback>
                <p:oleObj name="Equation" r:id="rId9" imgW="1942920" imgH="419040" progId="Equation.3">
                  <p:embed/>
                  <p:pic>
                    <p:nvPicPr>
                      <p:cNvPr id="0" name="Object 1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653088" y="4076700"/>
                        <a:ext cx="3240087" cy="6921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3501" name="Text Box 13"/>
          <p:cNvSpPr txBox="1">
            <a:spLocks noChangeArrowheads="1"/>
          </p:cNvSpPr>
          <p:nvPr/>
        </p:nvSpPr>
        <p:spPr bwMode="auto">
          <a:xfrm>
            <a:off x="7127875" y="4868863"/>
            <a:ext cx="1008063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r>
              <a:rPr lang="en-GB" sz="1800"/>
              <a:t>(CCW)</a:t>
            </a:r>
            <a:endParaRPr lang="en-US" sz="1800"/>
          </a:p>
        </p:txBody>
      </p:sp>
      <p:sp>
        <p:nvSpPr>
          <p:cNvPr id="63502" name="Text Box 14"/>
          <p:cNvSpPr txBox="1">
            <a:spLocks noChangeArrowheads="1"/>
          </p:cNvSpPr>
          <p:nvPr/>
        </p:nvSpPr>
        <p:spPr bwMode="auto">
          <a:xfrm>
            <a:off x="503238" y="5949950"/>
            <a:ext cx="3852862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bg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/>
            <a:r>
              <a:rPr lang="en-GB" sz="2000"/>
              <a:t>Note-            sin</a:t>
            </a:r>
            <a:r>
              <a:rPr lang="el-GR" sz="2000"/>
              <a:t>α</a:t>
            </a:r>
            <a:r>
              <a:rPr lang="en-GB" sz="2000"/>
              <a:t>=cos(</a:t>
            </a:r>
            <a:r>
              <a:rPr lang="el-GR" sz="2000"/>
              <a:t>α</a:t>
            </a:r>
            <a:r>
              <a:rPr lang="en-GB" sz="2000"/>
              <a:t> - 90˚)</a:t>
            </a:r>
          </a:p>
        </p:txBody>
      </p:sp>
      <p:pic>
        <p:nvPicPr>
          <p:cNvPr id="2" name="BAE614 Machine Design Audio (22).mp3">
            <a:hlinkClick r:id="" action="ppaction://media"/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5544108" y="5353050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9088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760DF5-CFFE-4928-9A72-37EC598B2DB7}" type="slidenum">
              <a:rPr lang="en-US"/>
              <a:pPr/>
              <a:t>23</a:t>
            </a:fld>
            <a:endParaRPr lang="en-US"/>
          </a:p>
        </p:txBody>
      </p:sp>
      <p:sp>
        <p:nvSpPr>
          <p:cNvPr id="645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Continued</a:t>
            </a:r>
            <a:endParaRPr lang="en-US"/>
          </a:p>
        </p:txBody>
      </p:sp>
      <p:sp>
        <p:nvSpPr>
          <p:cNvPr id="64515" name="Rectangle 3"/>
          <p:cNvSpPr>
            <a:spLocks noGrp="1" noChangeArrowheads="1"/>
          </p:cNvSpPr>
          <p:nvPr>
            <p:ph type="body" sz="half" idx="1"/>
          </p:nvPr>
        </p:nvSpPr>
        <p:spPr/>
        <p:txBody>
          <a:bodyPr/>
          <a:lstStyle/>
          <a:p>
            <a:r>
              <a:rPr lang="en-GB" sz="2800"/>
              <a:t>Arrangement for Balancing</a:t>
            </a:r>
            <a:endParaRPr lang="en-US" sz="2800"/>
          </a:p>
        </p:txBody>
      </p:sp>
      <p:graphicFrame>
        <p:nvGraphicFramePr>
          <p:cNvPr id="64601" name="Object 89"/>
          <p:cNvGraphicFramePr>
            <a:graphicFrameLocks noGrp="1" noChangeAspect="1"/>
          </p:cNvGraphicFramePr>
          <p:nvPr>
            <p:ph sz="quarter" idx="2"/>
          </p:nvPr>
        </p:nvGraphicFramePr>
        <p:xfrm>
          <a:off x="4572000" y="1984375"/>
          <a:ext cx="1801813" cy="6524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4614" name="Equation" r:id="rId5" imgW="1155600" imgH="419040" progId="Equation.3">
                  <p:embed/>
                </p:oleObj>
              </mc:Choice>
              <mc:Fallback>
                <p:oleObj name="Equation" r:id="rId5" imgW="1155600" imgH="419040" progId="Equation.3">
                  <p:embed/>
                  <p:pic>
                    <p:nvPicPr>
                      <p:cNvPr id="0" name="Object 8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572000" y="1984375"/>
                        <a:ext cx="1801813" cy="6524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4580" name="Rectangle 68"/>
          <p:cNvSpPr>
            <a:spLocks noChangeArrowheads="1"/>
          </p:cNvSpPr>
          <p:nvPr/>
        </p:nvSpPr>
        <p:spPr bwMode="auto">
          <a:xfrm>
            <a:off x="0" y="25019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en-AU"/>
          </a:p>
        </p:txBody>
      </p:sp>
      <p:graphicFrame>
        <p:nvGraphicFramePr>
          <p:cNvPr id="64579" name="Object 67"/>
          <p:cNvGraphicFramePr>
            <a:graphicFrameLocks noChangeAspect="1"/>
          </p:cNvGraphicFramePr>
          <p:nvPr/>
        </p:nvGraphicFramePr>
        <p:xfrm>
          <a:off x="2592388" y="5337175"/>
          <a:ext cx="1698625" cy="8064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4615" name="Equation" r:id="rId7" imgW="939392" imgH="444307" progId="Equation.3">
                  <p:embed/>
                </p:oleObj>
              </mc:Choice>
              <mc:Fallback>
                <p:oleObj name="Equation" r:id="rId7" imgW="939392" imgH="444307" progId="Equation.3">
                  <p:embed/>
                  <p:pic>
                    <p:nvPicPr>
                      <p:cNvPr id="0" name="Object 6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592388" y="5337175"/>
                        <a:ext cx="1698625" cy="8064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4581" name="Rectangle 69"/>
          <p:cNvSpPr>
            <a:spLocks noChangeArrowheads="1"/>
          </p:cNvSpPr>
          <p:nvPr/>
        </p:nvSpPr>
        <p:spPr bwMode="auto">
          <a:xfrm>
            <a:off x="0" y="2949575"/>
            <a:ext cx="227013" cy="2746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just">
              <a:spcBef>
                <a:spcPct val="0"/>
              </a:spcBef>
            </a:pPr>
            <a:r>
              <a:rPr lang="en-US">
                <a:cs typeface="Times New Roman" pitchFamily="18" charset="0"/>
              </a:rPr>
              <a:t> </a:t>
            </a:r>
            <a:endParaRPr lang="en-US" sz="1800"/>
          </a:p>
        </p:txBody>
      </p:sp>
      <p:graphicFrame>
        <p:nvGraphicFramePr>
          <p:cNvPr id="64578" name="Object 66"/>
          <p:cNvGraphicFramePr>
            <a:graphicFrameLocks noChangeAspect="1"/>
          </p:cNvGraphicFramePr>
          <p:nvPr/>
        </p:nvGraphicFramePr>
        <p:xfrm>
          <a:off x="5651500" y="2744788"/>
          <a:ext cx="1812925" cy="6445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4616" name="Equation" r:id="rId9" imgW="1168200" imgH="419040" progId="Equation.3">
                  <p:embed/>
                </p:oleObj>
              </mc:Choice>
              <mc:Fallback>
                <p:oleObj name="Equation" r:id="rId9" imgW="1168200" imgH="419040" progId="Equation.3">
                  <p:embed/>
                  <p:pic>
                    <p:nvPicPr>
                      <p:cNvPr id="0" name="Object 6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651500" y="2744788"/>
                        <a:ext cx="1812925" cy="6445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4582" name="Rectangle 70"/>
          <p:cNvSpPr>
            <a:spLocks noChangeArrowheads="1"/>
          </p:cNvSpPr>
          <p:nvPr/>
        </p:nvSpPr>
        <p:spPr bwMode="auto">
          <a:xfrm>
            <a:off x="0" y="3652838"/>
            <a:ext cx="612775" cy="2746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l">
              <a:spcBef>
                <a:spcPct val="0"/>
              </a:spcBef>
            </a:pPr>
            <a:r>
              <a:rPr lang="en-US">
                <a:cs typeface="Times New Roman" pitchFamily="18" charset="0"/>
              </a:rPr>
              <a:t>          </a:t>
            </a:r>
            <a:endParaRPr lang="en-US" sz="1800"/>
          </a:p>
        </p:txBody>
      </p:sp>
      <p:sp>
        <p:nvSpPr>
          <p:cNvPr id="64583" name="Text Box 71"/>
          <p:cNvSpPr txBox="1">
            <a:spLocks noChangeArrowheads="1"/>
          </p:cNvSpPr>
          <p:nvPr/>
        </p:nvSpPr>
        <p:spPr bwMode="auto">
          <a:xfrm>
            <a:off x="611188" y="5546725"/>
            <a:ext cx="1728787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/>
            <a:r>
              <a:rPr lang="en-GB" sz="1800"/>
              <a:t>For Balance,</a:t>
            </a:r>
            <a:endParaRPr lang="en-US" sz="1800"/>
          </a:p>
        </p:txBody>
      </p:sp>
      <p:grpSp>
        <p:nvGrpSpPr>
          <p:cNvPr id="64600" name="Group 88"/>
          <p:cNvGrpSpPr>
            <a:grpSpLocks/>
          </p:cNvGrpSpPr>
          <p:nvPr/>
        </p:nvGrpSpPr>
        <p:grpSpPr bwMode="auto">
          <a:xfrm>
            <a:off x="684213" y="2447925"/>
            <a:ext cx="5708650" cy="2601913"/>
            <a:chOff x="849" y="1542"/>
            <a:chExt cx="3596" cy="1639"/>
          </a:xfrm>
        </p:grpSpPr>
        <p:grpSp>
          <p:nvGrpSpPr>
            <p:cNvPr id="64516" name="Group 4"/>
            <p:cNvGrpSpPr>
              <a:grpSpLocks/>
            </p:cNvGrpSpPr>
            <p:nvPr/>
          </p:nvGrpSpPr>
          <p:grpSpPr bwMode="auto">
            <a:xfrm>
              <a:off x="849" y="1542"/>
              <a:ext cx="3029" cy="1639"/>
              <a:chOff x="2654" y="6550"/>
              <a:chExt cx="7574" cy="4097"/>
            </a:xfrm>
          </p:grpSpPr>
          <p:grpSp>
            <p:nvGrpSpPr>
              <p:cNvPr id="64517" name="Group 5"/>
              <p:cNvGrpSpPr>
                <a:grpSpLocks/>
              </p:cNvGrpSpPr>
              <p:nvPr/>
            </p:nvGrpSpPr>
            <p:grpSpPr bwMode="auto">
              <a:xfrm>
                <a:off x="2654" y="6550"/>
                <a:ext cx="5866" cy="4097"/>
                <a:chOff x="2654" y="6550"/>
                <a:chExt cx="5866" cy="4097"/>
              </a:xfrm>
            </p:grpSpPr>
            <p:grpSp>
              <p:nvGrpSpPr>
                <p:cNvPr id="64518" name="Group 6"/>
                <p:cNvGrpSpPr>
                  <a:grpSpLocks/>
                </p:cNvGrpSpPr>
                <p:nvPr/>
              </p:nvGrpSpPr>
              <p:grpSpPr bwMode="auto">
                <a:xfrm>
                  <a:off x="2654" y="6550"/>
                  <a:ext cx="5866" cy="4097"/>
                  <a:chOff x="2654" y="6550"/>
                  <a:chExt cx="5866" cy="4097"/>
                </a:xfrm>
              </p:grpSpPr>
              <p:grpSp>
                <p:nvGrpSpPr>
                  <p:cNvPr id="64519" name="Group 7"/>
                  <p:cNvGrpSpPr>
                    <a:grpSpLocks/>
                  </p:cNvGrpSpPr>
                  <p:nvPr/>
                </p:nvGrpSpPr>
                <p:grpSpPr bwMode="auto">
                  <a:xfrm>
                    <a:off x="3242" y="6550"/>
                    <a:ext cx="4585" cy="4097"/>
                    <a:chOff x="3242" y="6550"/>
                    <a:chExt cx="4585" cy="4097"/>
                  </a:xfrm>
                </p:grpSpPr>
                <p:grpSp>
                  <p:nvGrpSpPr>
                    <p:cNvPr id="64520" name="Group 8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3242" y="6550"/>
                      <a:ext cx="4585" cy="4097"/>
                      <a:chOff x="3242" y="6550"/>
                      <a:chExt cx="4585" cy="4097"/>
                    </a:xfrm>
                  </p:grpSpPr>
                  <p:sp>
                    <p:nvSpPr>
                      <p:cNvPr id="64521" name="Oval 9"/>
                      <p:cNvSpPr>
                        <a:spLocks noChangeArrowheads="1"/>
                      </p:cNvSpPr>
                      <p:nvPr/>
                    </p:nvSpPr>
                    <p:spPr bwMode="auto">
                      <a:xfrm>
                        <a:off x="7456" y="6942"/>
                        <a:ext cx="168" cy="168"/>
                      </a:xfrm>
                      <a:prstGeom prst="ellipse">
                        <a:avLst/>
                      </a:prstGeom>
                      <a:solidFill>
                        <a:srgbClr val="000000"/>
                      </a:solidFill>
                      <a:ln w="9525">
                        <a:solidFill>
                          <a:srgbClr val="000000"/>
                        </a:solidFill>
                        <a:round/>
                        <a:headEnd/>
                        <a:tailEnd/>
                      </a:ln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grpSp>
                    <p:nvGrpSpPr>
                      <p:cNvPr id="64522" name="Group 10"/>
                      <p:cNvGrpSpPr>
                        <a:grpSpLocks/>
                      </p:cNvGrpSpPr>
                      <p:nvPr/>
                    </p:nvGrpSpPr>
                    <p:grpSpPr bwMode="auto">
                      <a:xfrm>
                        <a:off x="3242" y="6550"/>
                        <a:ext cx="4585" cy="4097"/>
                        <a:chOff x="3242" y="6550"/>
                        <a:chExt cx="4585" cy="4097"/>
                      </a:xfrm>
                    </p:grpSpPr>
                    <p:sp>
                      <p:nvSpPr>
                        <p:cNvPr id="64523" name="Oval 11"/>
                        <p:cNvSpPr>
                          <a:spLocks noChangeArrowheads="1"/>
                        </p:cNvSpPr>
                        <p:nvPr/>
                      </p:nvSpPr>
                      <p:spPr bwMode="auto">
                        <a:xfrm>
                          <a:off x="3410" y="10064"/>
                          <a:ext cx="168" cy="168"/>
                        </a:xfrm>
                        <a:prstGeom prst="ellipse">
                          <a:avLst/>
                        </a:prstGeom>
                        <a:solidFill>
                          <a:srgbClr val="000000"/>
                        </a:solidFill>
                        <a:ln w="9525">
                          <a:solidFill>
                            <a:srgbClr val="000000"/>
                          </a:solidFill>
                          <a:round/>
                          <a:headEnd/>
                          <a:tailEnd/>
                        </a:ln>
                      </p:spPr>
                      <p:txBody>
                        <a:bodyPr/>
                        <a:lstStyle/>
                        <a:p>
                          <a:endParaRPr lang="en-AU"/>
                        </a:p>
                      </p:txBody>
                    </p:sp>
                    <p:grpSp>
                      <p:nvGrpSpPr>
                        <p:cNvPr id="64524" name="Group 12"/>
                        <p:cNvGrpSpPr>
                          <a:grpSpLocks/>
                        </p:cNvGrpSpPr>
                        <p:nvPr/>
                      </p:nvGrpSpPr>
                      <p:grpSpPr bwMode="auto">
                        <a:xfrm>
                          <a:off x="3242" y="6550"/>
                          <a:ext cx="4585" cy="4097"/>
                          <a:chOff x="3025" y="6746"/>
                          <a:chExt cx="4585" cy="4097"/>
                        </a:xfrm>
                      </p:grpSpPr>
                      <p:grpSp>
                        <p:nvGrpSpPr>
                          <p:cNvPr id="64525" name="Group 13"/>
                          <p:cNvGrpSpPr>
                            <a:grpSpLocks/>
                          </p:cNvGrpSpPr>
                          <p:nvPr/>
                        </p:nvGrpSpPr>
                        <p:grpSpPr bwMode="auto">
                          <a:xfrm>
                            <a:off x="3025" y="6746"/>
                            <a:ext cx="4585" cy="4097"/>
                            <a:chOff x="3025" y="6746"/>
                            <a:chExt cx="4585" cy="4097"/>
                          </a:xfrm>
                        </p:grpSpPr>
                        <p:sp>
                          <p:nvSpPr>
                            <p:cNvPr id="64526" name="Line 14"/>
                            <p:cNvSpPr>
                              <a:spLocks noChangeShapeType="1"/>
                            </p:cNvSpPr>
                            <p:nvPr/>
                          </p:nvSpPr>
                          <p:spPr bwMode="auto">
                            <a:xfrm>
                              <a:off x="4264" y="8426"/>
                              <a:ext cx="0" cy="1260"/>
                            </a:xfrm>
                            <a:prstGeom prst="line">
                              <a:avLst/>
                            </a:prstGeom>
                            <a:noFill/>
                            <a:ln w="3175">
                              <a:solidFill>
                                <a:srgbClr val="000000"/>
                              </a:solidFill>
                              <a:prstDash val="dashDot"/>
                              <a:round/>
                              <a:headEnd/>
                              <a:tailEnd/>
                            </a:ln>
                            <a:extLst>
                              <a:ext uri="{909E8E84-426E-40DD-AFC4-6F175D3DCCD1}">
                                <a14:hiddenFill xmlns:a14="http://schemas.microsoft.com/office/drawing/2010/main">
                                  <a:noFill/>
                                </a14:hiddenFill>
                              </a:ext>
                            </a:extLst>
                          </p:spPr>
                          <p:txBody>
                            <a:bodyPr/>
                            <a:lstStyle/>
                            <a:p>
                              <a:endParaRPr lang="en-AU"/>
                            </a:p>
                          </p:txBody>
                        </p:sp>
                        <p:sp>
                          <p:nvSpPr>
                            <p:cNvPr id="64527" name="Line 15"/>
                            <p:cNvSpPr>
                              <a:spLocks noChangeShapeType="1"/>
                            </p:cNvSpPr>
                            <p:nvPr/>
                          </p:nvSpPr>
                          <p:spPr bwMode="auto">
                            <a:xfrm>
                              <a:off x="6392" y="7838"/>
                              <a:ext cx="0" cy="1260"/>
                            </a:xfrm>
                            <a:prstGeom prst="line">
                              <a:avLst/>
                            </a:prstGeom>
                            <a:noFill/>
                            <a:ln w="3175">
                              <a:solidFill>
                                <a:srgbClr val="000000"/>
                              </a:solidFill>
                              <a:prstDash val="dashDot"/>
                              <a:round/>
                              <a:headEnd/>
                              <a:tailEnd/>
                            </a:ln>
                            <a:extLst>
                              <a:ext uri="{909E8E84-426E-40DD-AFC4-6F175D3DCCD1}">
                                <a14:hiddenFill xmlns:a14="http://schemas.microsoft.com/office/drawing/2010/main">
                                  <a:noFill/>
                                </a14:hiddenFill>
                              </a:ext>
                            </a:extLst>
                          </p:spPr>
                          <p:txBody>
                            <a:bodyPr/>
                            <a:lstStyle/>
                            <a:p>
                              <a:endParaRPr lang="en-AU"/>
                            </a:p>
                          </p:txBody>
                        </p:sp>
                        <p:sp>
                          <p:nvSpPr>
                            <p:cNvPr id="64528" name="Line 16"/>
                            <p:cNvSpPr>
                              <a:spLocks noChangeShapeType="1"/>
                            </p:cNvSpPr>
                            <p:nvPr/>
                          </p:nvSpPr>
                          <p:spPr bwMode="auto">
                            <a:xfrm>
                              <a:off x="4600" y="9014"/>
                              <a:ext cx="1330" cy="0"/>
                            </a:xfrm>
                            <a:prstGeom prst="line">
                              <a:avLst/>
                            </a:prstGeom>
                            <a:noFill/>
                            <a:ln w="3175">
                              <a:solidFill>
                                <a:srgbClr val="000000"/>
                              </a:solidFill>
                              <a:prstDash val="dashDot"/>
                              <a:round/>
                              <a:headEnd/>
                              <a:tailEnd/>
                            </a:ln>
                            <a:extLst>
                              <a:ext uri="{909E8E84-426E-40DD-AFC4-6F175D3DCCD1}">
                                <a14:hiddenFill xmlns:a14="http://schemas.microsoft.com/office/drawing/2010/main">
                                  <a:noFill/>
                                </a14:hiddenFill>
                              </a:ext>
                            </a:extLst>
                          </p:spPr>
                          <p:txBody>
                            <a:bodyPr/>
                            <a:lstStyle/>
                            <a:p>
                              <a:endParaRPr lang="en-AU"/>
                            </a:p>
                          </p:txBody>
                        </p:sp>
                        <p:sp>
                          <p:nvSpPr>
                            <p:cNvPr id="64529" name="Line 17"/>
                            <p:cNvSpPr>
                              <a:spLocks noChangeShapeType="1"/>
                            </p:cNvSpPr>
                            <p:nvPr/>
                          </p:nvSpPr>
                          <p:spPr bwMode="auto">
                            <a:xfrm>
                              <a:off x="4838" y="8538"/>
                              <a:ext cx="1330" cy="0"/>
                            </a:xfrm>
                            <a:prstGeom prst="line">
                              <a:avLst/>
                            </a:prstGeom>
                            <a:noFill/>
                            <a:ln w="3175">
                              <a:solidFill>
                                <a:srgbClr val="000000"/>
                              </a:solidFill>
                              <a:prstDash val="dashDot"/>
                              <a:round/>
                              <a:headEnd/>
                              <a:tailEnd/>
                            </a:ln>
                            <a:extLst>
                              <a:ext uri="{909E8E84-426E-40DD-AFC4-6F175D3DCCD1}">
                                <a14:hiddenFill xmlns:a14="http://schemas.microsoft.com/office/drawing/2010/main">
                                  <a:noFill/>
                                </a14:hiddenFill>
                              </a:ext>
                            </a:extLst>
                          </p:spPr>
                          <p:txBody>
                            <a:bodyPr/>
                            <a:lstStyle/>
                            <a:p>
                              <a:endParaRPr lang="en-AU"/>
                            </a:p>
                          </p:txBody>
                        </p:sp>
                        <p:grpSp>
                          <p:nvGrpSpPr>
                            <p:cNvPr id="64530" name="Group 18"/>
                            <p:cNvGrpSpPr>
                              <a:grpSpLocks/>
                            </p:cNvGrpSpPr>
                            <p:nvPr/>
                          </p:nvGrpSpPr>
                          <p:grpSpPr bwMode="auto">
                            <a:xfrm>
                              <a:off x="3025" y="6746"/>
                              <a:ext cx="4585" cy="4097"/>
                              <a:chOff x="3025" y="6746"/>
                              <a:chExt cx="4585" cy="4097"/>
                            </a:xfrm>
                          </p:grpSpPr>
                          <p:sp>
                            <p:nvSpPr>
                              <p:cNvPr id="64531" name="Line 19"/>
                              <p:cNvSpPr>
                                <a:spLocks noChangeShapeType="1"/>
                              </p:cNvSpPr>
                              <p:nvPr/>
                            </p:nvSpPr>
                            <p:spPr bwMode="auto">
                              <a:xfrm flipV="1">
                                <a:off x="3815" y="9532"/>
                                <a:ext cx="283" cy="177"/>
                              </a:xfrm>
                              <a:prstGeom prst="line">
                                <a:avLst/>
                              </a:prstGeom>
                              <a:noFill/>
                              <a:ln w="9525">
                                <a:solidFill>
                                  <a:srgbClr val="000000"/>
                                </a:solidFill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noFill/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  <p:sp>
                            <p:nvSpPr>
                              <p:cNvPr id="64532" name="Line 20"/>
                              <p:cNvSpPr>
                                <a:spLocks noChangeShapeType="1"/>
                              </p:cNvSpPr>
                              <p:nvPr/>
                            </p:nvSpPr>
                            <p:spPr bwMode="auto">
                              <a:xfrm flipV="1">
                                <a:off x="4393" y="9108"/>
                                <a:ext cx="431" cy="270"/>
                              </a:xfrm>
                              <a:prstGeom prst="line">
                                <a:avLst/>
                              </a:prstGeom>
                              <a:noFill/>
                              <a:ln w="9525">
                                <a:solidFill>
                                  <a:srgbClr val="000000"/>
                                </a:solidFill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noFill/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  <p:grpSp>
                            <p:nvGrpSpPr>
                              <p:cNvPr id="64533" name="Group 21"/>
                              <p:cNvGrpSpPr>
                                <a:grpSpLocks/>
                              </p:cNvGrpSpPr>
                              <p:nvPr/>
                            </p:nvGrpSpPr>
                            <p:grpSpPr bwMode="auto">
                              <a:xfrm>
                                <a:off x="5193" y="8440"/>
                                <a:ext cx="616" cy="181"/>
                                <a:chOff x="5188" y="9025"/>
                                <a:chExt cx="1120" cy="199"/>
                              </a:xfrm>
                            </p:grpSpPr>
                            <p:sp>
                              <p:nvSpPr>
                                <p:cNvPr id="64534" name="Line 22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V="1">
                                  <a:off x="5188" y="9025"/>
                                  <a:ext cx="490" cy="185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64535" name="Line 23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>
                                  <a:off x="5202" y="9224"/>
                                  <a:ext cx="616" cy="0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64536" name="Line 24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>
                                  <a:off x="5692" y="9028"/>
                                  <a:ext cx="616" cy="0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</p:grpSp>
                          <p:grpSp>
                            <p:nvGrpSpPr>
                              <p:cNvPr id="64537" name="Group 25"/>
                              <p:cNvGrpSpPr>
                                <a:grpSpLocks/>
                              </p:cNvGrpSpPr>
                              <p:nvPr/>
                            </p:nvGrpSpPr>
                            <p:grpSpPr bwMode="auto">
                              <a:xfrm>
                                <a:off x="4813" y="8935"/>
                                <a:ext cx="615" cy="180"/>
                                <a:chOff x="6671" y="10092"/>
                                <a:chExt cx="1120" cy="198"/>
                              </a:xfrm>
                            </p:grpSpPr>
                            <p:sp>
                              <p:nvSpPr>
                                <p:cNvPr id="64538" name="Line 26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rot="10800000" flipV="1">
                                  <a:off x="7301" y="10105"/>
                                  <a:ext cx="490" cy="185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64539" name="Line 27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rot="-10800000">
                                  <a:off x="7161" y="10092"/>
                                  <a:ext cx="616" cy="0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64540" name="Line 28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rot="-10800000">
                                  <a:off x="6671" y="10288"/>
                                  <a:ext cx="616" cy="0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</p:grpSp>
                          <p:sp>
                            <p:nvSpPr>
                              <p:cNvPr id="64541" name="Line 29"/>
                              <p:cNvSpPr>
                                <a:spLocks noChangeShapeType="1"/>
                              </p:cNvSpPr>
                              <p:nvPr/>
                            </p:nvSpPr>
                            <p:spPr bwMode="auto">
                              <a:xfrm flipV="1">
                                <a:off x="5090" y="8638"/>
                                <a:ext cx="438" cy="274"/>
                              </a:xfrm>
                              <a:prstGeom prst="line">
                                <a:avLst/>
                              </a:prstGeom>
                              <a:noFill/>
                              <a:ln w="9525">
                                <a:solidFill>
                                  <a:srgbClr val="000000"/>
                                </a:solidFill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noFill/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  <p:sp>
                            <p:nvSpPr>
                              <p:cNvPr id="64542" name="Line 30"/>
                              <p:cNvSpPr>
                                <a:spLocks noChangeShapeType="1"/>
                              </p:cNvSpPr>
                              <p:nvPr/>
                            </p:nvSpPr>
                            <p:spPr bwMode="auto">
                              <a:xfrm flipV="1">
                                <a:off x="5816" y="8185"/>
                                <a:ext cx="424" cy="265"/>
                              </a:xfrm>
                              <a:prstGeom prst="line">
                                <a:avLst/>
                              </a:prstGeom>
                              <a:noFill/>
                              <a:ln w="9525">
                                <a:solidFill>
                                  <a:srgbClr val="000000"/>
                                </a:solidFill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noFill/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  <p:grpSp>
                            <p:nvGrpSpPr>
                              <p:cNvPr id="64543" name="Group 31"/>
                              <p:cNvGrpSpPr>
                                <a:grpSpLocks/>
                              </p:cNvGrpSpPr>
                              <p:nvPr/>
                            </p:nvGrpSpPr>
                            <p:grpSpPr bwMode="auto">
                              <a:xfrm>
                                <a:off x="3025" y="8894"/>
                                <a:ext cx="1070" cy="1949"/>
                                <a:chOff x="1996" y="7880"/>
                                <a:chExt cx="1946" cy="2142"/>
                              </a:xfrm>
                            </p:grpSpPr>
                            <p:sp>
                              <p:nvSpPr>
                                <p:cNvPr id="64544" name="Oval 32"/>
                                <p:cNvSpPr>
                                  <a:spLocks noChangeArrowheads="1"/>
                                </p:cNvSpPr>
                                <p:nvPr/>
                              </p:nvSpPr>
                              <p:spPr bwMode="auto">
                                <a:xfrm>
                                  <a:off x="2360" y="8286"/>
                                  <a:ext cx="1050" cy="1456"/>
                                </a:xfrm>
                                <a:prstGeom prst="ellips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solidFill>
                                        <a:srgbClr val="FFFFFF"/>
                                      </a:solidFill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64545" name="Line 33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>
                                  <a:off x="2864" y="7880"/>
                                  <a:ext cx="0" cy="2142"/>
                                </a:xfrm>
                                <a:prstGeom prst="line">
                                  <a:avLst/>
                                </a:prstGeom>
                                <a:noFill/>
                                <a:ln w="3175">
                                  <a:solidFill>
                                    <a:srgbClr val="000000"/>
                                  </a:solidFill>
                                  <a:prstDash val="dashDot"/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64546" name="Line 34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>
                                  <a:off x="1996" y="9014"/>
                                  <a:ext cx="1946" cy="0"/>
                                </a:xfrm>
                                <a:prstGeom prst="line">
                                  <a:avLst/>
                                </a:prstGeom>
                                <a:noFill/>
                                <a:ln w="3175">
                                  <a:solidFill>
                                    <a:srgbClr val="000000"/>
                                  </a:solidFill>
                                  <a:prstDash val="dashDot"/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</p:grpSp>
                          <p:grpSp>
                            <p:nvGrpSpPr>
                              <p:cNvPr id="64547" name="Group 35"/>
                              <p:cNvGrpSpPr>
                                <a:grpSpLocks/>
                              </p:cNvGrpSpPr>
                              <p:nvPr/>
                            </p:nvGrpSpPr>
                            <p:grpSpPr bwMode="auto">
                              <a:xfrm>
                                <a:off x="6525" y="6746"/>
                                <a:ext cx="1085" cy="1949"/>
                                <a:chOff x="8464" y="6788"/>
                                <a:chExt cx="1974" cy="2142"/>
                              </a:xfrm>
                            </p:grpSpPr>
                            <p:sp>
                              <p:nvSpPr>
                                <p:cNvPr id="64548" name="Line 36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flipV="1">
                                  <a:off x="8464" y="7782"/>
                                  <a:ext cx="980" cy="370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64549" name="Oval 37"/>
                                <p:cNvSpPr>
                                  <a:spLocks noChangeArrowheads="1"/>
                                </p:cNvSpPr>
                                <p:nvPr/>
                              </p:nvSpPr>
                              <p:spPr bwMode="auto">
                                <a:xfrm>
                                  <a:off x="8954" y="7054"/>
                                  <a:ext cx="1050" cy="1456"/>
                                </a:xfrm>
                                <a:prstGeom prst="ellips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solidFill>
                                        <a:srgbClr val="FFFFFF"/>
                                      </a:solidFill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64550" name="Line 38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>
                                  <a:off x="9458" y="6788"/>
                                  <a:ext cx="0" cy="2142"/>
                                </a:xfrm>
                                <a:prstGeom prst="line">
                                  <a:avLst/>
                                </a:prstGeom>
                                <a:noFill/>
                                <a:ln w="3175">
                                  <a:solidFill>
                                    <a:srgbClr val="000000"/>
                                  </a:solidFill>
                                  <a:prstDash val="dashDot"/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64551" name="Line 39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>
                                  <a:off x="8492" y="7782"/>
                                  <a:ext cx="1946" cy="0"/>
                                </a:xfrm>
                                <a:prstGeom prst="line">
                                  <a:avLst/>
                                </a:prstGeom>
                                <a:noFill/>
                                <a:ln w="3175">
                                  <a:solidFill>
                                    <a:srgbClr val="000000"/>
                                  </a:solidFill>
                                  <a:prstDash val="dashDot"/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</p:grpSp>
                          <p:grpSp>
                            <p:nvGrpSpPr>
                              <p:cNvPr id="64552" name="Group 40"/>
                              <p:cNvGrpSpPr>
                                <a:grpSpLocks/>
                              </p:cNvGrpSpPr>
                              <p:nvPr/>
                            </p:nvGrpSpPr>
                            <p:grpSpPr bwMode="auto">
                              <a:xfrm>
                                <a:off x="6238" y="7993"/>
                                <a:ext cx="293" cy="564"/>
                                <a:chOff x="6238" y="7993"/>
                                <a:chExt cx="293" cy="564"/>
                              </a:xfrm>
                            </p:grpSpPr>
                            <p:sp>
                              <p:nvSpPr>
                                <p:cNvPr id="64553" name="Line 41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rot="10800000" flipV="1">
                                  <a:off x="6254" y="8384"/>
                                  <a:ext cx="277" cy="17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64554" name="Line 42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rot="10800000" flipV="1">
                                  <a:off x="6524" y="7993"/>
                                  <a:ext cx="0" cy="391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64555" name="Line 43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rot="10800000" flipV="1">
                                  <a:off x="6238" y="8174"/>
                                  <a:ext cx="0" cy="377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</p:grpSp>
                          <p:grpSp>
                            <p:nvGrpSpPr>
                              <p:cNvPr id="64556" name="Group 44"/>
                              <p:cNvGrpSpPr>
                                <a:grpSpLocks/>
                              </p:cNvGrpSpPr>
                              <p:nvPr/>
                            </p:nvGrpSpPr>
                            <p:grpSpPr bwMode="auto">
                              <a:xfrm rot="-10800000">
                                <a:off x="4095" y="8974"/>
                                <a:ext cx="293" cy="564"/>
                                <a:chOff x="6238" y="7993"/>
                                <a:chExt cx="293" cy="564"/>
                              </a:xfrm>
                            </p:grpSpPr>
                            <p:sp>
                              <p:nvSpPr>
                                <p:cNvPr id="64557" name="Line 45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rot="10800000" flipV="1">
                                  <a:off x="6254" y="8384"/>
                                  <a:ext cx="277" cy="173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64558" name="Line 46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rot="10800000" flipV="1">
                                  <a:off x="6524" y="7993"/>
                                  <a:ext cx="0" cy="391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64559" name="Line 47"/>
                                <p:cNvSpPr>
                                  <a:spLocks noChangeShapeType="1"/>
                                </p:cNvSpPr>
                                <p:nvPr/>
                              </p:nvSpPr>
                              <p:spPr bwMode="auto">
                                <a:xfrm rot="10800000" flipV="1">
                                  <a:off x="6238" y="8174"/>
                                  <a:ext cx="0" cy="377"/>
                                </a:xfrm>
                                <a:prstGeom prst="line">
                                  <a:avLst/>
                                </a:pr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noFill/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</p:grpSp>
                        </p:grpSp>
                      </p:grpSp>
                      <p:sp>
                        <p:nvSpPr>
                          <p:cNvPr id="64560" name="Line 48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 flipV="1">
                            <a:off x="3309" y="9924"/>
                            <a:ext cx="182" cy="448"/>
                          </a:xfrm>
                          <a:prstGeom prst="line">
                            <a:avLst/>
                          </a:prstGeom>
                          <a:noFill/>
                          <a:ln w="19050">
                            <a:solidFill>
                              <a:srgbClr val="000000"/>
                            </a:solidFill>
                            <a:round/>
                            <a:headEnd/>
                            <a:tailEnd/>
                          </a:ln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64561" name="Line 49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 flipH="1">
                            <a:off x="7064" y="7222"/>
                            <a:ext cx="224" cy="392"/>
                          </a:xfrm>
                          <a:prstGeom prst="line">
                            <a:avLst/>
                          </a:prstGeom>
                          <a:noFill/>
                          <a:ln w="19050">
                            <a:solidFill>
                              <a:srgbClr val="000000"/>
                            </a:solidFill>
                            <a:round/>
                            <a:headEnd/>
                            <a:tailEnd/>
                          </a:ln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</p:grpSp>
                  </p:grpSp>
                </p:grpSp>
                <p:sp>
                  <p:nvSpPr>
                    <p:cNvPr id="64562" name="Arc 50"/>
                    <p:cNvSpPr>
                      <a:spLocks/>
                    </p:cNvSpPr>
                    <p:nvPr/>
                  </p:nvSpPr>
                  <p:spPr bwMode="auto">
                    <a:xfrm rot="6312755" flipH="1">
                      <a:off x="7347" y="7253"/>
                      <a:ext cx="238" cy="232"/>
                    </a:xfrm>
                    <a:custGeom>
                      <a:avLst/>
                      <a:gdLst>
                        <a:gd name="G0" fmla="+- 0 0 0"/>
                        <a:gd name="G1" fmla="+- 21096 0 0"/>
                        <a:gd name="G2" fmla="+- 21600 0 0"/>
                        <a:gd name="T0" fmla="*/ 4640 w 21600"/>
                        <a:gd name="T1" fmla="*/ 0 h 21096"/>
                        <a:gd name="T2" fmla="*/ 21600 w 21600"/>
                        <a:gd name="T3" fmla="*/ 21096 h 21096"/>
                        <a:gd name="T4" fmla="*/ 0 w 21600"/>
                        <a:gd name="T5" fmla="*/ 21096 h 21096"/>
                      </a:gdLst>
                      <a:ahLst/>
                      <a:cxnLst>
                        <a:cxn ang="0">
                          <a:pos x="T0" y="T1"/>
                        </a:cxn>
                        <a:cxn ang="0">
                          <a:pos x="T2" y="T3"/>
                        </a:cxn>
                        <a:cxn ang="0">
                          <a:pos x="T4" y="T5"/>
                        </a:cxn>
                      </a:cxnLst>
                      <a:rect l="0" t="0" r="r" b="b"/>
                      <a:pathLst>
                        <a:path w="21600" h="21096" fill="none" extrusionOk="0">
                          <a:moveTo>
                            <a:pt x="4639" y="0"/>
                          </a:moveTo>
                          <a:cubicBezTo>
                            <a:pt x="14544" y="2178"/>
                            <a:pt x="21600" y="10954"/>
                            <a:pt x="21600" y="21096"/>
                          </a:cubicBezTo>
                        </a:path>
                        <a:path w="21600" h="21096" stroke="0" extrusionOk="0">
                          <a:moveTo>
                            <a:pt x="4639" y="0"/>
                          </a:moveTo>
                          <a:cubicBezTo>
                            <a:pt x="14544" y="2178"/>
                            <a:pt x="21600" y="10954"/>
                            <a:pt x="21600" y="21096"/>
                          </a:cubicBezTo>
                          <a:lnTo>
                            <a:pt x="0" y="21096"/>
                          </a:lnTo>
                          <a:close/>
                        </a:path>
                      </a:pathLst>
                    </a:custGeom>
                    <a:noFill/>
                    <a:ln w="9525">
                      <a:solidFill>
                        <a:srgbClr val="000000"/>
                      </a:solidFill>
                      <a:round/>
                      <a:headEnd/>
                      <a:tailEnd/>
                    </a:ln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rgbClr val="FFFFFF"/>
                          </a:solidFill>
                        </a14:hiddenFill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64563" name="Arc 51"/>
                    <p:cNvSpPr>
                      <a:spLocks/>
                    </p:cNvSpPr>
                    <p:nvPr/>
                  </p:nvSpPr>
                  <p:spPr bwMode="auto">
                    <a:xfrm rot="17278522" flipH="1">
                      <a:off x="3489" y="9763"/>
                      <a:ext cx="224" cy="238"/>
                    </a:xfrm>
                    <a:custGeom>
                      <a:avLst/>
                      <a:gdLst>
                        <a:gd name="G0" fmla="+- 0 0 0"/>
                        <a:gd name="G1" fmla="+- 21600 0 0"/>
                        <a:gd name="G2" fmla="+- 21600 0 0"/>
                        <a:gd name="T0" fmla="*/ 0 w 20359"/>
                        <a:gd name="T1" fmla="*/ 0 h 21600"/>
                        <a:gd name="T2" fmla="*/ 20359 w 20359"/>
                        <a:gd name="T3" fmla="*/ 14383 h 21600"/>
                        <a:gd name="T4" fmla="*/ 0 w 20359"/>
                        <a:gd name="T5" fmla="*/ 21600 h 21600"/>
                      </a:gdLst>
                      <a:ahLst/>
                      <a:cxnLst>
                        <a:cxn ang="0">
                          <a:pos x="T0" y="T1"/>
                        </a:cxn>
                        <a:cxn ang="0">
                          <a:pos x="T2" y="T3"/>
                        </a:cxn>
                        <a:cxn ang="0">
                          <a:pos x="T4" y="T5"/>
                        </a:cxn>
                      </a:cxnLst>
                      <a:rect l="0" t="0" r="r" b="b"/>
                      <a:pathLst>
                        <a:path w="20359" h="21600" fill="none" extrusionOk="0">
                          <a:moveTo>
                            <a:pt x="-1" y="0"/>
                          </a:moveTo>
                          <a:cubicBezTo>
                            <a:pt x="9147" y="0"/>
                            <a:pt x="17302" y="5761"/>
                            <a:pt x="20358" y="14383"/>
                          </a:cubicBezTo>
                        </a:path>
                        <a:path w="20359" h="21600" stroke="0" extrusionOk="0">
                          <a:moveTo>
                            <a:pt x="-1" y="0"/>
                          </a:moveTo>
                          <a:cubicBezTo>
                            <a:pt x="9147" y="0"/>
                            <a:pt x="17302" y="5761"/>
                            <a:pt x="20358" y="14383"/>
                          </a:cubicBezTo>
                          <a:lnTo>
                            <a:pt x="0" y="21600"/>
                          </a:lnTo>
                          <a:close/>
                        </a:path>
                      </a:pathLst>
                    </a:custGeom>
                    <a:noFill/>
                    <a:ln w="9525">
                      <a:solidFill>
                        <a:srgbClr val="000000"/>
                      </a:solidFill>
                      <a:round/>
                      <a:headEnd/>
                      <a:tailEnd/>
                    </a:ln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rgbClr val="FFFFFF"/>
                          </a:solidFill>
                        </a14:hiddenFill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</p:grpSp>
              <p:sp>
                <p:nvSpPr>
                  <p:cNvPr id="64564" name="Text Box 52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2654" y="9714"/>
                    <a:ext cx="1036" cy="700"/>
                  </a:xfrm>
                  <a:prstGeom prst="rect">
                    <a:avLst/>
                  </a:prstGeom>
                  <a:noFill/>
                  <a:ln>
                    <a:noFill/>
                  </a:ln>
                  <a:extLst>
                    <a:ext uri="{909E8E84-426E-40DD-AFC4-6F175D3DCCD1}">
                      <a14:hiddenFill xmlns:a14="http://schemas.microsoft.com/office/drawing/2010/main">
                        <a:solidFill>
                          <a:srgbClr val="FFFFFF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/>
                  <a:lstStyle/>
                  <a:p>
                    <a:pPr algn="l">
                      <a:spcBef>
                        <a:spcPct val="0"/>
                      </a:spcBef>
                    </a:pPr>
                    <a:r>
                      <a:rPr lang="en-US"/>
                      <a:t>71.57</a:t>
                    </a:r>
                    <a:r>
                      <a:rPr lang="en-US">
                        <a:sym typeface="Symbol" pitchFamily="18" charset="2"/>
                      </a:rPr>
                      <a:t></a:t>
                    </a:r>
                    <a:endParaRPr lang="en-US" sz="1800" baseline="-25000"/>
                  </a:p>
                </p:txBody>
              </p:sp>
              <p:sp>
                <p:nvSpPr>
                  <p:cNvPr id="64565" name="Text Box 53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7484" y="7054"/>
                    <a:ext cx="1036" cy="700"/>
                  </a:xfrm>
                  <a:prstGeom prst="rect">
                    <a:avLst/>
                  </a:prstGeom>
                  <a:noFill/>
                  <a:ln>
                    <a:noFill/>
                  </a:ln>
                  <a:extLst>
                    <a:ext uri="{909E8E84-426E-40DD-AFC4-6F175D3DCCD1}">
                      <a14:hiddenFill xmlns:a14="http://schemas.microsoft.com/office/drawing/2010/main">
                        <a:solidFill>
                          <a:srgbClr val="FFFFFF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/>
                  <a:lstStyle/>
                  <a:p>
                    <a:pPr algn="l">
                      <a:spcBef>
                        <a:spcPct val="0"/>
                      </a:spcBef>
                    </a:pPr>
                    <a:r>
                      <a:rPr lang="en-US"/>
                      <a:t>71.57</a:t>
                    </a:r>
                    <a:r>
                      <a:rPr lang="en-US">
                        <a:sym typeface="Symbol" pitchFamily="18" charset="2"/>
                      </a:rPr>
                      <a:t></a:t>
                    </a:r>
                    <a:endParaRPr lang="en-US" sz="1800" baseline="-25000"/>
                  </a:p>
                </p:txBody>
              </p:sp>
              <p:sp>
                <p:nvSpPr>
                  <p:cNvPr id="64566" name="Text Box 54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3844" y="8468"/>
                    <a:ext cx="882" cy="490"/>
                  </a:xfrm>
                  <a:prstGeom prst="rect">
                    <a:avLst/>
                  </a:prstGeom>
                  <a:noFill/>
                  <a:ln>
                    <a:noFill/>
                  </a:ln>
                  <a:extLst>
                    <a:ext uri="{909E8E84-426E-40DD-AFC4-6F175D3DCCD1}">
                      <a14:hiddenFill xmlns:a14="http://schemas.microsoft.com/office/drawing/2010/main">
                        <a:solidFill>
                          <a:srgbClr val="FFFFFF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/>
                  <a:lstStyle/>
                  <a:p>
                    <a:pPr algn="l">
                      <a:spcBef>
                        <a:spcPct val="0"/>
                      </a:spcBef>
                    </a:pPr>
                    <a:r>
                      <a:rPr lang="en-US"/>
                      <a:t>I(1,2)</a:t>
                    </a:r>
                    <a:endParaRPr lang="en-US" sz="1800" baseline="-25000"/>
                  </a:p>
                </p:txBody>
              </p:sp>
              <p:sp>
                <p:nvSpPr>
                  <p:cNvPr id="64567" name="Text Box 55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5384" y="8706"/>
                    <a:ext cx="1050" cy="490"/>
                  </a:xfrm>
                  <a:prstGeom prst="rect">
                    <a:avLst/>
                  </a:prstGeom>
                  <a:noFill/>
                  <a:ln>
                    <a:noFill/>
                  </a:ln>
                  <a:extLst>
                    <a:ext uri="{909E8E84-426E-40DD-AFC4-6F175D3DCCD1}">
                      <a14:hiddenFill xmlns:a14="http://schemas.microsoft.com/office/drawing/2010/main">
                        <a:solidFill>
                          <a:srgbClr val="FFFFFF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/>
                  <a:lstStyle/>
                  <a:p>
                    <a:pPr algn="l">
                      <a:spcBef>
                        <a:spcPct val="0"/>
                      </a:spcBef>
                    </a:pPr>
                    <a:r>
                      <a:rPr lang="en-US"/>
                      <a:t>II(3,4)</a:t>
                    </a:r>
                    <a:endParaRPr lang="en-US" sz="1800" baseline="-25000"/>
                  </a:p>
                </p:txBody>
              </p:sp>
              <p:sp>
                <p:nvSpPr>
                  <p:cNvPr id="64568" name="Text Box 56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4698" y="7950"/>
                    <a:ext cx="1106" cy="614"/>
                  </a:xfrm>
                  <a:prstGeom prst="rect">
                    <a:avLst/>
                  </a:prstGeom>
                  <a:noFill/>
                  <a:ln>
                    <a:noFill/>
                  </a:ln>
                  <a:extLst>
                    <a:ext uri="{909E8E84-426E-40DD-AFC4-6F175D3DCCD1}">
                      <a14:hiddenFill xmlns:a14="http://schemas.microsoft.com/office/drawing/2010/main">
                        <a:solidFill>
                          <a:srgbClr val="FFFFFF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/>
                  <a:lstStyle/>
                  <a:p>
                    <a:pPr algn="l">
                      <a:spcBef>
                        <a:spcPct val="0"/>
                      </a:spcBef>
                    </a:pPr>
                    <a:r>
                      <a:rPr lang="en-US"/>
                      <a:t>III(5,6)</a:t>
                    </a:r>
                    <a:endParaRPr lang="en-US" sz="1800" baseline="-25000"/>
                  </a:p>
                </p:txBody>
              </p:sp>
              <p:sp>
                <p:nvSpPr>
                  <p:cNvPr id="64569" name="Text Box 57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6504" y="8174"/>
                    <a:ext cx="1092" cy="602"/>
                  </a:xfrm>
                  <a:prstGeom prst="rect">
                    <a:avLst/>
                  </a:prstGeom>
                  <a:noFill/>
                  <a:ln>
                    <a:noFill/>
                  </a:ln>
                  <a:extLst>
                    <a:ext uri="{909E8E84-426E-40DD-AFC4-6F175D3DCCD1}">
                      <a14:hiddenFill xmlns:a14="http://schemas.microsoft.com/office/drawing/2010/main">
                        <a:solidFill>
                          <a:srgbClr val="FFFFFF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/>
                  <a:lstStyle/>
                  <a:p>
                    <a:pPr algn="l">
                      <a:spcBef>
                        <a:spcPct val="0"/>
                      </a:spcBef>
                    </a:pPr>
                    <a:r>
                      <a:rPr lang="en-US"/>
                      <a:t>IV(7,8)</a:t>
                    </a:r>
                    <a:endParaRPr lang="en-US" sz="1800" baseline="-25000"/>
                  </a:p>
                </p:txBody>
              </p:sp>
            </p:grpSp>
            <p:sp>
              <p:nvSpPr>
                <p:cNvPr id="64570" name="Arc 58"/>
                <p:cNvSpPr>
                  <a:spLocks/>
                </p:cNvSpPr>
                <p:nvPr/>
              </p:nvSpPr>
              <p:spPr bwMode="auto">
                <a:xfrm>
                  <a:off x="3536" y="8902"/>
                  <a:ext cx="333" cy="350"/>
                </a:xfrm>
                <a:custGeom>
                  <a:avLst/>
                  <a:gdLst>
                    <a:gd name="G0" fmla="+- 17163 0 0"/>
                    <a:gd name="G1" fmla="+- 21600 0 0"/>
                    <a:gd name="G2" fmla="+- 21600 0 0"/>
                    <a:gd name="T0" fmla="*/ 0 w 33976"/>
                    <a:gd name="T1" fmla="*/ 8486 h 21600"/>
                    <a:gd name="T2" fmla="*/ 33976 w 33976"/>
                    <a:gd name="T3" fmla="*/ 8039 h 21600"/>
                    <a:gd name="T4" fmla="*/ 17163 w 33976"/>
                    <a:gd name="T5" fmla="*/ 21600 h 2160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33976" h="21600" fill="none" extrusionOk="0">
                      <a:moveTo>
                        <a:pt x="-1" y="8485"/>
                      </a:moveTo>
                      <a:cubicBezTo>
                        <a:pt x="4086" y="3137"/>
                        <a:pt x="10432" y="-1"/>
                        <a:pt x="17163" y="0"/>
                      </a:cubicBezTo>
                      <a:cubicBezTo>
                        <a:pt x="23694" y="0"/>
                        <a:pt x="29875" y="2955"/>
                        <a:pt x="33975" y="8039"/>
                      </a:cubicBezTo>
                    </a:path>
                    <a:path w="33976" h="21600" stroke="0" extrusionOk="0">
                      <a:moveTo>
                        <a:pt x="-1" y="8485"/>
                      </a:moveTo>
                      <a:cubicBezTo>
                        <a:pt x="4086" y="3137"/>
                        <a:pt x="10432" y="-1"/>
                        <a:pt x="17163" y="0"/>
                      </a:cubicBezTo>
                      <a:cubicBezTo>
                        <a:pt x="23694" y="0"/>
                        <a:pt x="29875" y="2955"/>
                        <a:pt x="33975" y="8039"/>
                      </a:cubicBezTo>
                      <a:lnTo>
                        <a:pt x="17163" y="21600"/>
                      </a:lnTo>
                      <a:close/>
                    </a:path>
                  </a:pathLst>
                </a:custGeom>
                <a:noFill/>
                <a:ln w="3175">
                  <a:solidFill>
                    <a:srgbClr val="000000"/>
                  </a:solidFill>
                  <a:round/>
                  <a:headEnd/>
                  <a:tailEnd type="arrow" w="med" len="med"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  <p:sp>
              <p:nvSpPr>
                <p:cNvPr id="64571" name="Text Box 59"/>
                <p:cNvSpPr txBox="1">
                  <a:spLocks noChangeArrowheads="1"/>
                </p:cNvSpPr>
                <p:nvPr/>
              </p:nvSpPr>
              <p:spPr bwMode="auto">
                <a:xfrm>
                  <a:off x="3410" y="8440"/>
                  <a:ext cx="882" cy="560"/>
                </a:xfrm>
                <a:prstGeom prst="rect">
                  <a:avLst/>
                </a:prstGeom>
                <a:noFill/>
                <a:ln>
                  <a:noFill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pPr algn="l">
                    <a:spcBef>
                      <a:spcPct val="0"/>
                    </a:spcBef>
                  </a:pPr>
                  <a:r>
                    <a:rPr lang="en-US">
                      <a:sym typeface="Symbol" pitchFamily="18" charset="2"/>
                    </a:rPr>
                    <a:t></a:t>
                  </a:r>
                  <a:endParaRPr lang="en-US" sz="1800" baseline="-25000"/>
                </a:p>
              </p:txBody>
            </p:sp>
          </p:grpSp>
          <p:grpSp>
            <p:nvGrpSpPr>
              <p:cNvPr id="64572" name="Group 60"/>
              <p:cNvGrpSpPr>
                <a:grpSpLocks/>
              </p:cNvGrpSpPr>
              <p:nvPr/>
            </p:nvGrpSpPr>
            <p:grpSpPr bwMode="auto">
              <a:xfrm>
                <a:off x="5384" y="7460"/>
                <a:ext cx="4844" cy="2282"/>
                <a:chOff x="5384" y="7460"/>
                <a:chExt cx="4844" cy="2282"/>
              </a:xfrm>
            </p:grpSpPr>
            <p:sp>
              <p:nvSpPr>
                <p:cNvPr id="64573" name="Line 61"/>
                <p:cNvSpPr>
                  <a:spLocks noChangeShapeType="1"/>
                </p:cNvSpPr>
                <p:nvPr/>
              </p:nvSpPr>
              <p:spPr bwMode="auto">
                <a:xfrm>
                  <a:off x="5384" y="9742"/>
                  <a:ext cx="1624" cy="0"/>
                </a:xfrm>
                <a:prstGeom prst="line">
                  <a:avLst/>
                </a:prstGeom>
                <a:noFill/>
                <a:ln w="3175">
                  <a:solidFill>
                    <a:srgbClr val="00000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  <p:sp>
              <p:nvSpPr>
                <p:cNvPr id="64574" name="Line 62"/>
                <p:cNvSpPr>
                  <a:spLocks noChangeShapeType="1"/>
                </p:cNvSpPr>
                <p:nvPr/>
              </p:nvSpPr>
              <p:spPr bwMode="auto">
                <a:xfrm>
                  <a:off x="8604" y="7460"/>
                  <a:ext cx="1624" cy="0"/>
                </a:xfrm>
                <a:prstGeom prst="line">
                  <a:avLst/>
                </a:prstGeom>
                <a:noFill/>
                <a:ln w="3175">
                  <a:solidFill>
                    <a:srgbClr val="00000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  <p:sp>
              <p:nvSpPr>
                <p:cNvPr id="64575" name="Line 63"/>
                <p:cNvSpPr>
                  <a:spLocks noChangeShapeType="1"/>
                </p:cNvSpPr>
                <p:nvPr/>
              </p:nvSpPr>
              <p:spPr bwMode="auto">
                <a:xfrm flipV="1">
                  <a:off x="5944" y="7480"/>
                  <a:ext cx="3556" cy="2234"/>
                </a:xfrm>
                <a:prstGeom prst="line">
                  <a:avLst/>
                </a:prstGeom>
                <a:noFill/>
                <a:ln w="3175">
                  <a:solidFill>
                    <a:srgbClr val="000000"/>
                  </a:solidFill>
                  <a:round/>
                  <a:headEnd type="arrow" w="med" len="med"/>
                  <a:tailEnd type="arrow" w="med" len="med"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  <p:sp>
              <p:nvSpPr>
                <p:cNvPr id="64576" name="Text Box 64"/>
                <p:cNvSpPr txBox="1">
                  <a:spLocks noChangeArrowheads="1"/>
                </p:cNvSpPr>
                <p:nvPr/>
              </p:nvSpPr>
              <p:spPr bwMode="auto">
                <a:xfrm>
                  <a:off x="7624" y="8090"/>
                  <a:ext cx="658" cy="658"/>
                </a:xfrm>
                <a:prstGeom prst="rect">
                  <a:avLst/>
                </a:prstGeom>
                <a:noFill/>
                <a:ln>
                  <a:noFill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pPr algn="l">
                    <a:spcBef>
                      <a:spcPct val="0"/>
                    </a:spcBef>
                  </a:pPr>
                  <a:r>
                    <a:rPr lang="en-US"/>
                    <a:t>x</a:t>
                  </a:r>
                  <a:r>
                    <a:rPr lang="en-US" baseline="-25000"/>
                    <a:t>b</a:t>
                  </a:r>
                  <a:endParaRPr lang="en-US" sz="1800" baseline="-25000"/>
                </a:p>
              </p:txBody>
            </p:sp>
          </p:grpSp>
        </p:grpSp>
        <p:grpSp>
          <p:nvGrpSpPr>
            <p:cNvPr id="64586" name="Group 74"/>
            <p:cNvGrpSpPr>
              <a:grpSpLocks/>
            </p:cNvGrpSpPr>
            <p:nvPr/>
          </p:nvGrpSpPr>
          <p:grpSpPr bwMode="auto">
            <a:xfrm>
              <a:off x="1814" y="2818"/>
              <a:ext cx="340" cy="295"/>
              <a:chOff x="1837" y="2818"/>
              <a:chExt cx="340" cy="295"/>
            </a:xfrm>
          </p:grpSpPr>
          <p:sp>
            <p:nvSpPr>
              <p:cNvPr id="64584" name="Line 72"/>
              <p:cNvSpPr>
                <a:spLocks noChangeShapeType="1"/>
              </p:cNvSpPr>
              <p:nvPr/>
            </p:nvSpPr>
            <p:spPr bwMode="auto">
              <a:xfrm>
                <a:off x="2177" y="2818"/>
                <a:ext cx="0" cy="295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 type="triangle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  <p:sp>
            <p:nvSpPr>
              <p:cNvPr id="64585" name="Line 73"/>
              <p:cNvSpPr>
                <a:spLocks noChangeShapeType="1"/>
              </p:cNvSpPr>
              <p:nvPr/>
            </p:nvSpPr>
            <p:spPr bwMode="auto">
              <a:xfrm flipH="1">
                <a:off x="1837" y="2818"/>
                <a:ext cx="340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 type="triangle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</p:grpSp>
        <p:grpSp>
          <p:nvGrpSpPr>
            <p:cNvPr id="64590" name="Group 78"/>
            <p:cNvGrpSpPr>
              <a:grpSpLocks/>
            </p:cNvGrpSpPr>
            <p:nvPr/>
          </p:nvGrpSpPr>
          <p:grpSpPr bwMode="auto">
            <a:xfrm>
              <a:off x="3583" y="1593"/>
              <a:ext cx="386" cy="318"/>
              <a:chOff x="3583" y="1593"/>
              <a:chExt cx="386" cy="318"/>
            </a:xfrm>
          </p:grpSpPr>
          <p:sp>
            <p:nvSpPr>
              <p:cNvPr id="64587" name="Line 75"/>
              <p:cNvSpPr>
                <a:spLocks noChangeShapeType="1"/>
              </p:cNvSpPr>
              <p:nvPr/>
            </p:nvSpPr>
            <p:spPr bwMode="auto">
              <a:xfrm flipV="1">
                <a:off x="3583" y="1593"/>
                <a:ext cx="0" cy="295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 type="triangle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  <p:sp>
            <p:nvSpPr>
              <p:cNvPr id="64588" name="Line 76"/>
              <p:cNvSpPr>
                <a:spLocks noChangeShapeType="1"/>
              </p:cNvSpPr>
              <p:nvPr/>
            </p:nvSpPr>
            <p:spPr bwMode="auto">
              <a:xfrm>
                <a:off x="3583" y="1911"/>
                <a:ext cx="386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 type="triangle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</p:grpSp>
        <p:grpSp>
          <p:nvGrpSpPr>
            <p:cNvPr id="64599" name="Group 87"/>
            <p:cNvGrpSpPr>
              <a:grpSpLocks/>
            </p:cNvGrpSpPr>
            <p:nvPr/>
          </p:nvGrpSpPr>
          <p:grpSpPr bwMode="auto">
            <a:xfrm>
              <a:off x="3084" y="2364"/>
              <a:ext cx="590" cy="363"/>
              <a:chOff x="3084" y="2364"/>
              <a:chExt cx="590" cy="363"/>
            </a:xfrm>
          </p:grpSpPr>
          <p:sp>
            <p:nvSpPr>
              <p:cNvPr id="64592" name="Line 80"/>
              <p:cNvSpPr>
                <a:spLocks noChangeShapeType="1"/>
              </p:cNvSpPr>
              <p:nvPr/>
            </p:nvSpPr>
            <p:spPr bwMode="auto">
              <a:xfrm>
                <a:off x="3084" y="2523"/>
                <a:ext cx="590" cy="0"/>
              </a:xfrm>
              <a:prstGeom prst="line">
                <a:avLst/>
              </a:prstGeom>
              <a:noFill/>
              <a:ln w="3175">
                <a:solidFill>
                  <a:schemeClr val="tx1"/>
                </a:solidFill>
                <a:prstDash val="lgDashDot"/>
                <a:round/>
                <a:headEnd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  <p:sp>
            <p:nvSpPr>
              <p:cNvPr id="64593" name="Arc 81"/>
              <p:cNvSpPr>
                <a:spLocks/>
              </p:cNvSpPr>
              <p:nvPr/>
            </p:nvSpPr>
            <p:spPr bwMode="auto">
              <a:xfrm flipH="1">
                <a:off x="3266" y="2364"/>
                <a:ext cx="203" cy="363"/>
              </a:xfrm>
              <a:custGeom>
                <a:avLst/>
                <a:gdLst>
                  <a:gd name="G0" fmla="+- 21600 0 0"/>
                  <a:gd name="G1" fmla="+- 21600 0 0"/>
                  <a:gd name="G2" fmla="+- 21600 0 0"/>
                  <a:gd name="T0" fmla="*/ 21600 w 43200"/>
                  <a:gd name="T1" fmla="*/ 0 h 43200"/>
                  <a:gd name="T2" fmla="*/ 400 w 43200"/>
                  <a:gd name="T3" fmla="*/ 17462 h 43200"/>
                  <a:gd name="T4" fmla="*/ 21600 w 43200"/>
                  <a:gd name="T5" fmla="*/ 21600 h 432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</a:cxnLst>
                <a:rect l="0" t="0" r="r" b="b"/>
                <a:pathLst>
                  <a:path w="43200" h="43200" fill="none" extrusionOk="0">
                    <a:moveTo>
                      <a:pt x="21599" y="0"/>
                    </a:moveTo>
                    <a:cubicBezTo>
                      <a:pt x="33529" y="0"/>
                      <a:pt x="43200" y="9670"/>
                      <a:pt x="43200" y="21600"/>
                    </a:cubicBezTo>
                    <a:cubicBezTo>
                      <a:pt x="43200" y="33529"/>
                      <a:pt x="33529" y="43200"/>
                      <a:pt x="21600" y="43200"/>
                    </a:cubicBezTo>
                    <a:cubicBezTo>
                      <a:pt x="9670" y="43200"/>
                      <a:pt x="0" y="33529"/>
                      <a:pt x="0" y="21600"/>
                    </a:cubicBezTo>
                    <a:cubicBezTo>
                      <a:pt x="-1" y="20211"/>
                      <a:pt x="133" y="18825"/>
                      <a:pt x="400" y="17462"/>
                    </a:cubicBezTo>
                  </a:path>
                  <a:path w="43200" h="43200" stroke="0" extrusionOk="0">
                    <a:moveTo>
                      <a:pt x="21599" y="0"/>
                    </a:moveTo>
                    <a:cubicBezTo>
                      <a:pt x="33529" y="0"/>
                      <a:pt x="43200" y="9670"/>
                      <a:pt x="43200" y="21600"/>
                    </a:cubicBezTo>
                    <a:cubicBezTo>
                      <a:pt x="43200" y="33529"/>
                      <a:pt x="33529" y="43200"/>
                      <a:pt x="21600" y="43200"/>
                    </a:cubicBezTo>
                    <a:cubicBezTo>
                      <a:pt x="9670" y="43200"/>
                      <a:pt x="0" y="33529"/>
                      <a:pt x="0" y="21600"/>
                    </a:cubicBezTo>
                    <a:cubicBezTo>
                      <a:pt x="-1" y="20211"/>
                      <a:pt x="133" y="18825"/>
                      <a:pt x="400" y="17462"/>
                    </a:cubicBezTo>
                    <a:lnTo>
                      <a:pt x="21600" y="21600"/>
                    </a:lnTo>
                    <a:close/>
                  </a:path>
                </a:pathLst>
              </a:custGeom>
              <a:noFill/>
              <a:ln w="9525">
                <a:solidFill>
                  <a:schemeClr val="tx1"/>
                </a:solidFill>
                <a:round/>
                <a:headEnd/>
                <a:tailEnd type="triangle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</p:grpSp>
        <p:grpSp>
          <p:nvGrpSpPr>
            <p:cNvPr id="64598" name="Group 86"/>
            <p:cNvGrpSpPr>
              <a:grpSpLocks/>
            </p:cNvGrpSpPr>
            <p:nvPr/>
          </p:nvGrpSpPr>
          <p:grpSpPr bwMode="auto">
            <a:xfrm>
              <a:off x="4082" y="2160"/>
              <a:ext cx="363" cy="499"/>
              <a:chOff x="4082" y="2160"/>
              <a:chExt cx="363" cy="499"/>
            </a:xfrm>
          </p:grpSpPr>
          <p:sp>
            <p:nvSpPr>
              <p:cNvPr id="64595" name="Line 83"/>
              <p:cNvSpPr>
                <a:spLocks noChangeShapeType="1"/>
              </p:cNvSpPr>
              <p:nvPr/>
            </p:nvSpPr>
            <p:spPr bwMode="auto">
              <a:xfrm>
                <a:off x="4241" y="2160"/>
                <a:ext cx="0" cy="499"/>
              </a:xfrm>
              <a:prstGeom prst="line">
                <a:avLst/>
              </a:prstGeom>
              <a:noFill/>
              <a:ln w="3175">
                <a:solidFill>
                  <a:schemeClr val="tx1"/>
                </a:solidFill>
                <a:prstDash val="lgDashDot"/>
                <a:round/>
                <a:headEnd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  <p:sp>
            <p:nvSpPr>
              <p:cNvPr id="64597" name="Arc 85"/>
              <p:cNvSpPr>
                <a:spLocks/>
              </p:cNvSpPr>
              <p:nvPr/>
            </p:nvSpPr>
            <p:spPr bwMode="auto">
              <a:xfrm>
                <a:off x="4082" y="2273"/>
                <a:ext cx="363" cy="226"/>
              </a:xfrm>
              <a:custGeom>
                <a:avLst/>
                <a:gdLst>
                  <a:gd name="G0" fmla="+- 21600 0 0"/>
                  <a:gd name="G1" fmla="+- 21600 0 0"/>
                  <a:gd name="G2" fmla="+- 21600 0 0"/>
                  <a:gd name="T0" fmla="*/ 21600 w 43200"/>
                  <a:gd name="T1" fmla="*/ 0 h 43200"/>
                  <a:gd name="T2" fmla="*/ 2354 w 43200"/>
                  <a:gd name="T3" fmla="*/ 11794 h 43200"/>
                  <a:gd name="T4" fmla="*/ 21600 w 43200"/>
                  <a:gd name="T5" fmla="*/ 21600 h 432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</a:cxnLst>
                <a:rect l="0" t="0" r="r" b="b"/>
                <a:pathLst>
                  <a:path w="43200" h="43200" fill="none" extrusionOk="0">
                    <a:moveTo>
                      <a:pt x="21599" y="0"/>
                    </a:moveTo>
                    <a:cubicBezTo>
                      <a:pt x="33529" y="0"/>
                      <a:pt x="43200" y="9670"/>
                      <a:pt x="43200" y="21600"/>
                    </a:cubicBezTo>
                    <a:cubicBezTo>
                      <a:pt x="43200" y="33529"/>
                      <a:pt x="33529" y="43200"/>
                      <a:pt x="21600" y="43200"/>
                    </a:cubicBezTo>
                    <a:cubicBezTo>
                      <a:pt x="9670" y="43200"/>
                      <a:pt x="0" y="33529"/>
                      <a:pt x="0" y="21600"/>
                    </a:cubicBezTo>
                    <a:cubicBezTo>
                      <a:pt x="-1" y="18191"/>
                      <a:pt x="806" y="14831"/>
                      <a:pt x="2354" y="11794"/>
                    </a:cubicBezTo>
                  </a:path>
                  <a:path w="43200" h="43200" stroke="0" extrusionOk="0">
                    <a:moveTo>
                      <a:pt x="21599" y="0"/>
                    </a:moveTo>
                    <a:cubicBezTo>
                      <a:pt x="33529" y="0"/>
                      <a:pt x="43200" y="9670"/>
                      <a:pt x="43200" y="21600"/>
                    </a:cubicBezTo>
                    <a:cubicBezTo>
                      <a:pt x="43200" y="33529"/>
                      <a:pt x="33529" y="43200"/>
                      <a:pt x="21600" y="43200"/>
                    </a:cubicBezTo>
                    <a:cubicBezTo>
                      <a:pt x="9670" y="43200"/>
                      <a:pt x="0" y="33529"/>
                      <a:pt x="0" y="21600"/>
                    </a:cubicBezTo>
                    <a:cubicBezTo>
                      <a:pt x="-1" y="18191"/>
                      <a:pt x="806" y="14831"/>
                      <a:pt x="2354" y="11794"/>
                    </a:cubicBezTo>
                    <a:lnTo>
                      <a:pt x="21600" y="21600"/>
                    </a:lnTo>
                    <a:close/>
                  </a:path>
                </a:pathLst>
              </a:custGeom>
              <a:noFill/>
              <a:ln w="9525">
                <a:solidFill>
                  <a:schemeClr val="tx1"/>
                </a:solidFill>
                <a:round/>
                <a:headEnd/>
                <a:tailEnd type="triangle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</p:grpSp>
      </p:grpSp>
      <p:graphicFrame>
        <p:nvGraphicFramePr>
          <p:cNvPr id="64603" name="Object 91"/>
          <p:cNvGraphicFramePr>
            <a:graphicFrameLocks noGrp="1" noChangeAspect="1"/>
          </p:cNvGraphicFramePr>
          <p:nvPr>
            <p:ph sz="quarter" idx="3"/>
          </p:nvPr>
        </p:nvGraphicFramePr>
        <p:xfrm>
          <a:off x="4392613" y="5360988"/>
          <a:ext cx="1439862" cy="7683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4617" name="Equation" r:id="rId11" imgW="787320" imgH="419040" progId="Equation.3">
                  <p:embed/>
                </p:oleObj>
              </mc:Choice>
              <mc:Fallback>
                <p:oleObj name="Equation" r:id="rId11" imgW="787320" imgH="419040" progId="Equation.3">
                  <p:embed/>
                  <p:pic>
                    <p:nvPicPr>
                      <p:cNvPr id="0" name="Object 9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392613" y="5360988"/>
                        <a:ext cx="1439862" cy="7683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2" name="BAE614 Machine Design Audio (23).mp3">
            <a:hlinkClick r:id="" action="ppaction://media"/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13"/>
          <a:stretch>
            <a:fillRect/>
          </a:stretch>
        </p:blipFill>
        <p:spPr>
          <a:xfrm>
            <a:off x="7524328" y="5608638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352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1CC7DA-3FF8-4946-A307-610103CC1D47}" type="slidenum">
              <a:rPr lang="en-US"/>
              <a:pPr/>
              <a:t>24</a:t>
            </a:fld>
            <a:endParaRPr lang="en-US"/>
          </a:p>
        </p:txBody>
      </p:sp>
      <p:sp>
        <p:nvSpPr>
          <p:cNvPr id="675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FORCES</a:t>
            </a:r>
            <a:endParaRPr lang="en-US"/>
          </a:p>
        </p:txBody>
      </p:sp>
      <p:sp>
        <p:nvSpPr>
          <p:cNvPr id="675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GB" sz="2800"/>
              <a:t>To study forces acting on machine members Statically and Dynamically.</a:t>
            </a:r>
          </a:p>
          <a:p>
            <a:pPr>
              <a:lnSpc>
                <a:spcPct val="90000"/>
              </a:lnSpc>
            </a:pPr>
            <a:r>
              <a:rPr lang="en-GB" sz="2800"/>
              <a:t>To determine the magnitudes, directions and locations of forces.</a:t>
            </a:r>
          </a:p>
          <a:p>
            <a:pPr>
              <a:lnSpc>
                <a:spcPct val="90000"/>
              </a:lnSpc>
            </a:pPr>
            <a:r>
              <a:rPr lang="en-GB" sz="2800"/>
              <a:t>Assumptions.</a:t>
            </a:r>
          </a:p>
          <a:p>
            <a:pPr lvl="1">
              <a:lnSpc>
                <a:spcPct val="90000"/>
              </a:lnSpc>
            </a:pPr>
            <a:r>
              <a:rPr lang="en-GB" sz="2400"/>
              <a:t>A member of a machine composed of all external forces and inertia forces is equilibrium.</a:t>
            </a:r>
          </a:p>
          <a:p>
            <a:pPr lvl="1">
              <a:lnSpc>
                <a:spcPct val="90000"/>
              </a:lnSpc>
            </a:pPr>
            <a:r>
              <a:rPr lang="en-GB" sz="2400"/>
              <a:t>The forces acting on machines having plane motion are for the most part situated in parallel plane.</a:t>
            </a:r>
          </a:p>
          <a:p>
            <a:pPr lvl="1">
              <a:lnSpc>
                <a:spcPct val="90000"/>
              </a:lnSpc>
            </a:pPr>
            <a:r>
              <a:rPr lang="en-GB" sz="2400"/>
              <a:t>The friction is disregarded.</a:t>
            </a:r>
          </a:p>
          <a:p>
            <a:pPr lvl="1">
              <a:lnSpc>
                <a:spcPct val="90000"/>
              </a:lnSpc>
            </a:pPr>
            <a:r>
              <a:rPr lang="en-GB" sz="2400"/>
              <a:t>The system will be applied Newton’s Law.</a:t>
            </a:r>
          </a:p>
          <a:p>
            <a:pPr lvl="1">
              <a:lnSpc>
                <a:spcPct val="90000"/>
              </a:lnSpc>
            </a:pPr>
            <a:endParaRPr lang="en-US" sz="2400"/>
          </a:p>
        </p:txBody>
      </p:sp>
      <p:pic>
        <p:nvPicPr>
          <p:cNvPr id="2" name="BAE614 Machine Design Audio (24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7236296" y="5769260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0641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D5AD97A-9E2B-40EA-AD1F-1B7DF733DD0E}" type="slidenum">
              <a:rPr lang="en-US"/>
              <a:pPr/>
              <a:t>25</a:t>
            </a:fld>
            <a:endParaRPr lang="en-US"/>
          </a:p>
        </p:txBody>
      </p:sp>
      <p:sp>
        <p:nvSpPr>
          <p:cNvPr id="921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Static Force Analysis</a:t>
            </a:r>
            <a:endParaRPr lang="en-US"/>
          </a:p>
        </p:txBody>
      </p:sp>
      <p:sp>
        <p:nvSpPr>
          <p:cNvPr id="921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GB"/>
              <a:t>Static forces exits if the system is in equilibrium among them, when not running.</a:t>
            </a:r>
          </a:p>
          <a:p>
            <a:pPr lvl="1"/>
            <a:r>
              <a:rPr lang="en-GB"/>
              <a:t>For equilibrium, </a:t>
            </a:r>
            <a:r>
              <a:rPr lang="el-GR"/>
              <a:t>Σ</a:t>
            </a:r>
            <a:r>
              <a:rPr lang="en-GB"/>
              <a:t> F = 0  and  </a:t>
            </a:r>
            <a:r>
              <a:rPr lang="el-GR"/>
              <a:t>Σ</a:t>
            </a:r>
            <a:r>
              <a:rPr lang="en-GB"/>
              <a:t> M = 0.</a:t>
            </a:r>
          </a:p>
          <a:p>
            <a:pPr lvl="1"/>
            <a:r>
              <a:rPr lang="en-GB"/>
              <a:t>Two forces in equilibrium, (Two force member)</a:t>
            </a:r>
          </a:p>
          <a:p>
            <a:pPr lvl="1"/>
            <a:endParaRPr lang="el-GR"/>
          </a:p>
        </p:txBody>
      </p:sp>
      <p:grpSp>
        <p:nvGrpSpPr>
          <p:cNvPr id="92181" name="Group 21"/>
          <p:cNvGrpSpPr>
            <a:grpSpLocks/>
          </p:cNvGrpSpPr>
          <p:nvPr/>
        </p:nvGrpSpPr>
        <p:grpSpPr bwMode="auto">
          <a:xfrm>
            <a:off x="647700" y="4437063"/>
            <a:ext cx="6838950" cy="1878012"/>
            <a:chOff x="408" y="2795"/>
            <a:chExt cx="4308" cy="1183"/>
          </a:xfrm>
        </p:grpSpPr>
        <p:grpSp>
          <p:nvGrpSpPr>
            <p:cNvPr id="92174" name="Group 14"/>
            <p:cNvGrpSpPr>
              <a:grpSpLocks/>
            </p:cNvGrpSpPr>
            <p:nvPr/>
          </p:nvGrpSpPr>
          <p:grpSpPr bwMode="auto">
            <a:xfrm>
              <a:off x="3560" y="2795"/>
              <a:ext cx="1156" cy="1183"/>
              <a:chOff x="862" y="2750"/>
              <a:chExt cx="1156" cy="1183"/>
            </a:xfrm>
          </p:grpSpPr>
          <p:grpSp>
            <p:nvGrpSpPr>
              <p:cNvPr id="92171" name="Group 11"/>
              <p:cNvGrpSpPr>
                <a:grpSpLocks/>
              </p:cNvGrpSpPr>
              <p:nvPr/>
            </p:nvGrpSpPr>
            <p:grpSpPr bwMode="auto">
              <a:xfrm>
                <a:off x="975" y="2999"/>
                <a:ext cx="952" cy="862"/>
                <a:chOff x="975" y="2863"/>
                <a:chExt cx="1114" cy="998"/>
              </a:xfrm>
            </p:grpSpPr>
            <p:sp>
              <p:nvSpPr>
                <p:cNvPr id="92164" name="Freeform 4"/>
                <p:cNvSpPr>
                  <a:spLocks/>
                </p:cNvSpPr>
                <p:nvPr/>
              </p:nvSpPr>
              <p:spPr bwMode="auto">
                <a:xfrm>
                  <a:off x="975" y="2931"/>
                  <a:ext cx="1114" cy="864"/>
                </a:xfrm>
                <a:custGeom>
                  <a:avLst/>
                  <a:gdLst>
                    <a:gd name="T0" fmla="*/ 32 w 1114"/>
                    <a:gd name="T1" fmla="*/ 344 h 864"/>
                    <a:gd name="T2" fmla="*/ 88 w 1114"/>
                    <a:gd name="T3" fmla="*/ 160 h 864"/>
                    <a:gd name="T4" fmla="*/ 176 w 1114"/>
                    <a:gd name="T5" fmla="*/ 88 h 864"/>
                    <a:gd name="T6" fmla="*/ 224 w 1114"/>
                    <a:gd name="T7" fmla="*/ 48 h 864"/>
                    <a:gd name="T8" fmla="*/ 336 w 1114"/>
                    <a:gd name="T9" fmla="*/ 0 h 864"/>
                    <a:gd name="T10" fmla="*/ 864 w 1114"/>
                    <a:gd name="T11" fmla="*/ 24 h 864"/>
                    <a:gd name="T12" fmla="*/ 992 w 1114"/>
                    <a:gd name="T13" fmla="*/ 40 h 864"/>
                    <a:gd name="T14" fmla="*/ 1072 w 1114"/>
                    <a:gd name="T15" fmla="*/ 176 h 864"/>
                    <a:gd name="T16" fmla="*/ 1032 w 1114"/>
                    <a:gd name="T17" fmla="*/ 488 h 864"/>
                    <a:gd name="T18" fmla="*/ 936 w 1114"/>
                    <a:gd name="T19" fmla="*/ 640 h 864"/>
                    <a:gd name="T20" fmla="*/ 800 w 1114"/>
                    <a:gd name="T21" fmla="*/ 864 h 864"/>
                    <a:gd name="T22" fmla="*/ 544 w 1114"/>
                    <a:gd name="T23" fmla="*/ 848 h 864"/>
                    <a:gd name="T24" fmla="*/ 352 w 1114"/>
                    <a:gd name="T25" fmla="*/ 776 h 864"/>
                    <a:gd name="T26" fmla="*/ 264 w 1114"/>
                    <a:gd name="T27" fmla="*/ 728 h 864"/>
                    <a:gd name="T28" fmla="*/ 0 w 1114"/>
                    <a:gd name="T29" fmla="*/ 520 h 864"/>
                    <a:gd name="T30" fmla="*/ 32 w 1114"/>
                    <a:gd name="T31" fmla="*/ 344 h 86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</a:cxnLst>
                  <a:rect l="0" t="0" r="r" b="b"/>
                  <a:pathLst>
                    <a:path w="1114" h="864">
                      <a:moveTo>
                        <a:pt x="32" y="344"/>
                      </a:moveTo>
                      <a:cubicBezTo>
                        <a:pt x="51" y="283"/>
                        <a:pt x="67" y="221"/>
                        <a:pt x="88" y="160"/>
                      </a:cubicBezTo>
                      <a:cubicBezTo>
                        <a:pt x="100" y="126"/>
                        <a:pt x="148" y="102"/>
                        <a:pt x="176" y="88"/>
                      </a:cubicBezTo>
                      <a:cubicBezTo>
                        <a:pt x="210" y="71"/>
                        <a:pt x="192" y="73"/>
                        <a:pt x="224" y="48"/>
                      </a:cubicBezTo>
                      <a:cubicBezTo>
                        <a:pt x="266" y="15"/>
                        <a:pt x="285" y="10"/>
                        <a:pt x="336" y="0"/>
                      </a:cubicBezTo>
                      <a:cubicBezTo>
                        <a:pt x="517" y="6"/>
                        <a:pt x="683" y="19"/>
                        <a:pt x="864" y="24"/>
                      </a:cubicBezTo>
                      <a:cubicBezTo>
                        <a:pt x="907" y="27"/>
                        <a:pt x="962" y="10"/>
                        <a:pt x="992" y="40"/>
                      </a:cubicBezTo>
                      <a:cubicBezTo>
                        <a:pt x="1018" y="66"/>
                        <a:pt x="1048" y="140"/>
                        <a:pt x="1072" y="176"/>
                      </a:cubicBezTo>
                      <a:cubicBezTo>
                        <a:pt x="1071" y="205"/>
                        <a:pt x="1114" y="433"/>
                        <a:pt x="1032" y="488"/>
                      </a:cubicBezTo>
                      <a:cubicBezTo>
                        <a:pt x="999" y="538"/>
                        <a:pt x="968" y="589"/>
                        <a:pt x="936" y="640"/>
                      </a:cubicBezTo>
                      <a:cubicBezTo>
                        <a:pt x="890" y="714"/>
                        <a:pt x="800" y="864"/>
                        <a:pt x="800" y="864"/>
                      </a:cubicBezTo>
                      <a:cubicBezTo>
                        <a:pt x="715" y="855"/>
                        <a:pt x="629" y="857"/>
                        <a:pt x="544" y="848"/>
                      </a:cubicBezTo>
                      <a:cubicBezTo>
                        <a:pt x="474" y="841"/>
                        <a:pt x="418" y="789"/>
                        <a:pt x="352" y="776"/>
                      </a:cubicBezTo>
                      <a:cubicBezTo>
                        <a:pt x="320" y="752"/>
                        <a:pt x="302" y="738"/>
                        <a:pt x="264" y="728"/>
                      </a:cubicBezTo>
                      <a:cubicBezTo>
                        <a:pt x="167" y="670"/>
                        <a:pt x="60" y="620"/>
                        <a:pt x="0" y="520"/>
                      </a:cubicBezTo>
                      <a:cubicBezTo>
                        <a:pt x="7" y="481"/>
                        <a:pt x="50" y="381"/>
                        <a:pt x="32" y="344"/>
                      </a:cubicBezTo>
                      <a:close/>
                    </a:path>
                  </a:pathLst>
                </a:custGeom>
                <a:solidFill>
                  <a:schemeClr val="accent1"/>
                </a:solidFill>
                <a:ln w="9525" cap="flat" cmpd="sng">
                  <a:solidFill>
                    <a:schemeClr val="tx1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  <a:extLs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sp>
              <p:nvSpPr>
                <p:cNvPr id="92166" name="Line 6"/>
                <p:cNvSpPr>
                  <a:spLocks noChangeShapeType="1"/>
                </p:cNvSpPr>
                <p:nvPr/>
              </p:nvSpPr>
              <p:spPr bwMode="auto">
                <a:xfrm>
                  <a:off x="1043" y="2863"/>
                  <a:ext cx="363" cy="408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 type="triangle" w="med" len="med"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sp>
              <p:nvSpPr>
                <p:cNvPr id="92169" name="Line 9"/>
                <p:cNvSpPr>
                  <a:spLocks noChangeShapeType="1"/>
                </p:cNvSpPr>
                <p:nvPr/>
              </p:nvSpPr>
              <p:spPr bwMode="auto">
                <a:xfrm>
                  <a:off x="1338" y="3181"/>
                  <a:ext cx="295" cy="340"/>
                </a:xfrm>
                <a:prstGeom prst="line">
                  <a:avLst/>
                </a:prstGeom>
                <a:noFill/>
                <a:ln w="3175">
                  <a:solidFill>
                    <a:schemeClr val="tx1"/>
                  </a:solidFill>
                  <a:prstDash val="sysDot"/>
                  <a:round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sp>
              <p:nvSpPr>
                <p:cNvPr id="92170" name="Line 10"/>
                <p:cNvSpPr>
                  <a:spLocks noChangeShapeType="1"/>
                </p:cNvSpPr>
                <p:nvPr/>
              </p:nvSpPr>
              <p:spPr bwMode="auto">
                <a:xfrm>
                  <a:off x="1632" y="3521"/>
                  <a:ext cx="295" cy="340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 type="triangle" w="med" len="med"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</p:grpSp>
          <p:sp>
            <p:nvSpPr>
              <p:cNvPr id="92172" name="Text Box 12"/>
              <p:cNvSpPr txBox="1">
                <a:spLocks noChangeArrowheads="1"/>
              </p:cNvSpPr>
              <p:nvPr/>
            </p:nvSpPr>
            <p:spPr bwMode="auto">
              <a:xfrm>
                <a:off x="862" y="2750"/>
                <a:ext cx="295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800"/>
                  <a:t>F</a:t>
                </a:r>
                <a:r>
                  <a:rPr lang="en-GB" sz="1800" baseline="-25000"/>
                  <a:t>1</a:t>
                </a:r>
                <a:endParaRPr lang="en-US" sz="1800" baseline="-25000"/>
              </a:p>
            </p:txBody>
          </p:sp>
          <p:sp>
            <p:nvSpPr>
              <p:cNvPr id="92173" name="Text Box 13"/>
              <p:cNvSpPr txBox="1">
                <a:spLocks noChangeArrowheads="1"/>
              </p:cNvSpPr>
              <p:nvPr/>
            </p:nvSpPr>
            <p:spPr bwMode="auto">
              <a:xfrm>
                <a:off x="1723" y="3702"/>
                <a:ext cx="295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800"/>
                  <a:t>F</a:t>
                </a:r>
                <a:r>
                  <a:rPr lang="en-GB" sz="1800" baseline="-25000"/>
                  <a:t>2</a:t>
                </a:r>
                <a:endParaRPr lang="en-US" sz="1800" baseline="-25000"/>
              </a:p>
            </p:txBody>
          </p:sp>
        </p:grpSp>
        <p:grpSp>
          <p:nvGrpSpPr>
            <p:cNvPr id="92180" name="Group 20"/>
            <p:cNvGrpSpPr>
              <a:grpSpLocks/>
            </p:cNvGrpSpPr>
            <p:nvPr/>
          </p:nvGrpSpPr>
          <p:grpSpPr bwMode="auto">
            <a:xfrm>
              <a:off x="408" y="3075"/>
              <a:ext cx="2948" cy="491"/>
              <a:chOff x="408" y="3075"/>
              <a:chExt cx="2948" cy="491"/>
            </a:xfrm>
          </p:grpSpPr>
          <p:sp>
            <p:nvSpPr>
              <p:cNvPr id="92176" name="Text Box 16"/>
              <p:cNvSpPr txBox="1">
                <a:spLocks noChangeArrowheads="1"/>
              </p:cNvSpPr>
              <p:nvPr/>
            </p:nvSpPr>
            <p:spPr bwMode="auto">
              <a:xfrm>
                <a:off x="408" y="3075"/>
                <a:ext cx="2948" cy="49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>
                  <a:buFontTx/>
                  <a:buChar char="•"/>
                </a:pPr>
                <a:r>
                  <a:rPr lang="en-GB" sz="1800"/>
                  <a:t>F</a:t>
                </a:r>
                <a:r>
                  <a:rPr lang="en-GB" sz="1800" baseline="-25000"/>
                  <a:t>1</a:t>
                </a:r>
                <a:r>
                  <a:rPr lang="en-GB" sz="1800"/>
                  <a:t> = - F</a:t>
                </a:r>
                <a:r>
                  <a:rPr lang="en-GB" sz="1800" baseline="-25000"/>
                  <a:t>2			</a:t>
                </a:r>
                <a:r>
                  <a:rPr lang="el-GR" sz="1800"/>
                  <a:t>Σ</a:t>
                </a:r>
                <a:r>
                  <a:rPr lang="en-GB" sz="1800"/>
                  <a:t> F = 0</a:t>
                </a:r>
                <a:endParaRPr lang="el-GR" sz="1800"/>
              </a:p>
              <a:p>
                <a:pPr algn="l" eaLnBrk="0" hangingPunct="0">
                  <a:buFontTx/>
                  <a:buChar char="•"/>
                </a:pPr>
                <a:r>
                  <a:rPr lang="en-GB" sz="1800"/>
                  <a:t>Shared same line of action	</a:t>
                </a:r>
                <a:r>
                  <a:rPr lang="el-GR" sz="1800"/>
                  <a:t>Σ</a:t>
                </a:r>
                <a:r>
                  <a:rPr lang="en-GB" sz="1800"/>
                  <a:t> M = 0</a:t>
                </a:r>
                <a:endParaRPr lang="el-GR" sz="1800"/>
              </a:p>
            </p:txBody>
          </p:sp>
          <p:sp>
            <p:nvSpPr>
              <p:cNvPr id="92178" name="Line 18"/>
              <p:cNvSpPr>
                <a:spLocks noChangeShapeType="1"/>
              </p:cNvSpPr>
              <p:nvPr/>
            </p:nvSpPr>
            <p:spPr bwMode="auto">
              <a:xfrm>
                <a:off x="1542" y="3226"/>
                <a:ext cx="817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 type="triangle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/>
              <a:lstStyle/>
              <a:p>
                <a:endParaRPr lang="en-AU"/>
              </a:p>
            </p:txBody>
          </p:sp>
          <p:sp>
            <p:nvSpPr>
              <p:cNvPr id="92179" name="Line 19"/>
              <p:cNvSpPr>
                <a:spLocks noChangeShapeType="1"/>
              </p:cNvSpPr>
              <p:nvPr/>
            </p:nvSpPr>
            <p:spPr bwMode="auto">
              <a:xfrm>
                <a:off x="2313" y="3475"/>
                <a:ext cx="340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 type="triangle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/>
              <a:lstStyle/>
              <a:p>
                <a:endParaRPr lang="en-AU"/>
              </a:p>
            </p:txBody>
          </p:sp>
        </p:grpSp>
      </p:grpSp>
      <p:pic>
        <p:nvPicPr>
          <p:cNvPr id="2" name="BAE614 Machine Design Audio (25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135313" y="5734578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70912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C7C9225-0325-4464-8CE7-B3804C10AB32}" type="slidenum">
              <a:rPr lang="en-US"/>
              <a:pPr/>
              <a:t>26</a:t>
            </a:fld>
            <a:endParaRPr lang="en-US"/>
          </a:p>
        </p:txBody>
      </p:sp>
      <p:sp>
        <p:nvSpPr>
          <p:cNvPr id="931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Continued</a:t>
            </a:r>
            <a:endParaRPr lang="en-US"/>
          </a:p>
        </p:txBody>
      </p:sp>
      <p:sp>
        <p:nvSpPr>
          <p:cNvPr id="931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lvl="1"/>
            <a:r>
              <a:rPr lang="en-GB"/>
              <a:t>Three forces in equilibrium</a:t>
            </a:r>
            <a:endParaRPr lang="en-US"/>
          </a:p>
        </p:txBody>
      </p:sp>
      <p:grpSp>
        <p:nvGrpSpPr>
          <p:cNvPr id="93217" name="Group 33"/>
          <p:cNvGrpSpPr>
            <a:grpSpLocks/>
          </p:cNvGrpSpPr>
          <p:nvPr/>
        </p:nvGrpSpPr>
        <p:grpSpPr bwMode="auto">
          <a:xfrm>
            <a:off x="2016125" y="2241550"/>
            <a:ext cx="4860925" cy="2274888"/>
            <a:chOff x="1723" y="1412"/>
            <a:chExt cx="3062" cy="1433"/>
          </a:xfrm>
        </p:grpSpPr>
        <p:sp>
          <p:nvSpPr>
            <p:cNvPr id="93201" name="Text Box 17"/>
            <p:cNvSpPr txBox="1">
              <a:spLocks noChangeArrowheads="1"/>
            </p:cNvSpPr>
            <p:nvPr/>
          </p:nvSpPr>
          <p:spPr bwMode="auto">
            <a:xfrm>
              <a:off x="3379" y="2614"/>
              <a:ext cx="340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 eaLnBrk="0" hangingPunct="0"/>
              <a:r>
                <a:rPr lang="en-GB" sz="1800"/>
                <a:t>F</a:t>
              </a:r>
              <a:r>
                <a:rPr lang="en-GB" sz="1800" baseline="-25000"/>
                <a:t>2</a:t>
              </a:r>
              <a:endParaRPr lang="en-US" sz="1800" baseline="-25000"/>
            </a:p>
          </p:txBody>
        </p:sp>
        <p:sp>
          <p:nvSpPr>
            <p:cNvPr id="93203" name="Text Box 19"/>
            <p:cNvSpPr txBox="1">
              <a:spLocks noChangeArrowheads="1"/>
            </p:cNvSpPr>
            <p:nvPr/>
          </p:nvSpPr>
          <p:spPr bwMode="auto">
            <a:xfrm>
              <a:off x="3084" y="1457"/>
              <a:ext cx="340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 eaLnBrk="0" hangingPunct="0"/>
              <a:r>
                <a:rPr lang="en-GB" sz="1800"/>
                <a:t>F</a:t>
              </a:r>
              <a:r>
                <a:rPr lang="en-GB" sz="1800" baseline="-25000"/>
                <a:t>1</a:t>
              </a:r>
              <a:endParaRPr lang="en-US" sz="1800" baseline="-25000"/>
            </a:p>
          </p:txBody>
        </p:sp>
        <p:sp>
          <p:nvSpPr>
            <p:cNvPr id="93204" name="Text Box 20"/>
            <p:cNvSpPr txBox="1">
              <a:spLocks noChangeArrowheads="1"/>
            </p:cNvSpPr>
            <p:nvPr/>
          </p:nvSpPr>
          <p:spPr bwMode="auto">
            <a:xfrm>
              <a:off x="4445" y="1684"/>
              <a:ext cx="340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 eaLnBrk="0" hangingPunct="0"/>
              <a:r>
                <a:rPr lang="en-GB" sz="1800"/>
                <a:t>F</a:t>
              </a:r>
              <a:r>
                <a:rPr lang="en-GB" sz="1800" baseline="-25000"/>
                <a:t>3</a:t>
              </a:r>
              <a:endParaRPr lang="en-US" sz="1800" baseline="-25000"/>
            </a:p>
          </p:txBody>
        </p:sp>
        <p:grpSp>
          <p:nvGrpSpPr>
            <p:cNvPr id="93216" name="Group 32"/>
            <p:cNvGrpSpPr>
              <a:grpSpLocks/>
            </p:cNvGrpSpPr>
            <p:nvPr/>
          </p:nvGrpSpPr>
          <p:grpSpPr bwMode="auto">
            <a:xfrm>
              <a:off x="1723" y="1412"/>
              <a:ext cx="2722" cy="1254"/>
              <a:chOff x="1746" y="1434"/>
              <a:chExt cx="2722" cy="1254"/>
            </a:xfrm>
          </p:grpSpPr>
          <p:grpSp>
            <p:nvGrpSpPr>
              <p:cNvPr id="93200" name="Group 16"/>
              <p:cNvGrpSpPr>
                <a:grpSpLocks/>
              </p:cNvGrpSpPr>
              <p:nvPr/>
            </p:nvGrpSpPr>
            <p:grpSpPr bwMode="auto">
              <a:xfrm>
                <a:off x="3312" y="1434"/>
                <a:ext cx="1156" cy="1254"/>
                <a:chOff x="907" y="1541"/>
                <a:chExt cx="1156" cy="1254"/>
              </a:xfrm>
            </p:grpSpPr>
            <p:sp>
              <p:nvSpPr>
                <p:cNvPr id="93188" name="Freeform 4"/>
                <p:cNvSpPr>
                  <a:spLocks/>
                </p:cNvSpPr>
                <p:nvPr/>
              </p:nvSpPr>
              <p:spPr bwMode="auto">
                <a:xfrm>
                  <a:off x="928" y="1541"/>
                  <a:ext cx="1072" cy="1006"/>
                </a:xfrm>
                <a:custGeom>
                  <a:avLst/>
                  <a:gdLst>
                    <a:gd name="T0" fmla="*/ 216 w 1072"/>
                    <a:gd name="T1" fmla="*/ 926 h 1006"/>
                    <a:gd name="T2" fmla="*/ 128 w 1072"/>
                    <a:gd name="T3" fmla="*/ 878 h 1006"/>
                    <a:gd name="T4" fmla="*/ 0 w 1072"/>
                    <a:gd name="T5" fmla="*/ 654 h 1006"/>
                    <a:gd name="T6" fmla="*/ 24 w 1072"/>
                    <a:gd name="T7" fmla="*/ 486 h 1006"/>
                    <a:gd name="T8" fmla="*/ 88 w 1072"/>
                    <a:gd name="T9" fmla="*/ 406 h 1006"/>
                    <a:gd name="T10" fmla="*/ 328 w 1072"/>
                    <a:gd name="T11" fmla="*/ 206 h 1006"/>
                    <a:gd name="T12" fmla="*/ 648 w 1072"/>
                    <a:gd name="T13" fmla="*/ 86 h 1006"/>
                    <a:gd name="T14" fmla="*/ 784 w 1072"/>
                    <a:gd name="T15" fmla="*/ 22 h 1006"/>
                    <a:gd name="T16" fmla="*/ 848 w 1072"/>
                    <a:gd name="T17" fmla="*/ 6 h 1006"/>
                    <a:gd name="T18" fmla="*/ 1000 w 1072"/>
                    <a:gd name="T19" fmla="*/ 54 h 1006"/>
                    <a:gd name="T20" fmla="*/ 1040 w 1072"/>
                    <a:gd name="T21" fmla="*/ 134 h 1006"/>
                    <a:gd name="T22" fmla="*/ 1072 w 1072"/>
                    <a:gd name="T23" fmla="*/ 438 h 1006"/>
                    <a:gd name="T24" fmla="*/ 1056 w 1072"/>
                    <a:gd name="T25" fmla="*/ 806 h 1006"/>
                    <a:gd name="T26" fmla="*/ 752 w 1072"/>
                    <a:gd name="T27" fmla="*/ 998 h 1006"/>
                    <a:gd name="T28" fmla="*/ 576 w 1072"/>
                    <a:gd name="T29" fmla="*/ 1006 h 1006"/>
                    <a:gd name="T30" fmla="*/ 424 w 1072"/>
                    <a:gd name="T31" fmla="*/ 998 h 1006"/>
                    <a:gd name="T32" fmla="*/ 352 w 1072"/>
                    <a:gd name="T33" fmla="*/ 966 h 1006"/>
                    <a:gd name="T34" fmla="*/ 232 w 1072"/>
                    <a:gd name="T35" fmla="*/ 942 h 1006"/>
                    <a:gd name="T36" fmla="*/ 216 w 1072"/>
                    <a:gd name="T37" fmla="*/ 926 h 100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</a:cxnLst>
                  <a:rect l="0" t="0" r="r" b="b"/>
                  <a:pathLst>
                    <a:path w="1072" h="1006">
                      <a:moveTo>
                        <a:pt x="216" y="926"/>
                      </a:moveTo>
                      <a:cubicBezTo>
                        <a:pt x="179" y="917"/>
                        <a:pt x="162" y="895"/>
                        <a:pt x="128" y="878"/>
                      </a:cubicBezTo>
                      <a:cubicBezTo>
                        <a:pt x="77" y="802"/>
                        <a:pt x="19" y="747"/>
                        <a:pt x="0" y="654"/>
                      </a:cubicBezTo>
                      <a:cubicBezTo>
                        <a:pt x="7" y="598"/>
                        <a:pt x="2" y="538"/>
                        <a:pt x="24" y="486"/>
                      </a:cubicBezTo>
                      <a:cubicBezTo>
                        <a:pt x="32" y="466"/>
                        <a:pt x="88" y="406"/>
                        <a:pt x="88" y="406"/>
                      </a:cubicBezTo>
                      <a:cubicBezTo>
                        <a:pt x="155" y="334"/>
                        <a:pt x="229" y="226"/>
                        <a:pt x="328" y="206"/>
                      </a:cubicBezTo>
                      <a:cubicBezTo>
                        <a:pt x="421" y="144"/>
                        <a:pt x="549" y="136"/>
                        <a:pt x="648" y="86"/>
                      </a:cubicBezTo>
                      <a:cubicBezTo>
                        <a:pt x="690" y="65"/>
                        <a:pt x="738" y="34"/>
                        <a:pt x="784" y="22"/>
                      </a:cubicBezTo>
                      <a:cubicBezTo>
                        <a:pt x="805" y="16"/>
                        <a:pt x="848" y="6"/>
                        <a:pt x="848" y="6"/>
                      </a:cubicBezTo>
                      <a:cubicBezTo>
                        <a:pt x="943" y="13"/>
                        <a:pt x="946" y="0"/>
                        <a:pt x="1000" y="54"/>
                      </a:cubicBezTo>
                      <a:cubicBezTo>
                        <a:pt x="1010" y="83"/>
                        <a:pt x="1026" y="107"/>
                        <a:pt x="1040" y="134"/>
                      </a:cubicBezTo>
                      <a:cubicBezTo>
                        <a:pt x="1060" y="235"/>
                        <a:pt x="1057" y="336"/>
                        <a:pt x="1072" y="438"/>
                      </a:cubicBezTo>
                      <a:cubicBezTo>
                        <a:pt x="1067" y="561"/>
                        <a:pt x="1065" y="684"/>
                        <a:pt x="1056" y="806"/>
                      </a:cubicBezTo>
                      <a:cubicBezTo>
                        <a:pt x="1047" y="924"/>
                        <a:pt x="853" y="991"/>
                        <a:pt x="752" y="998"/>
                      </a:cubicBezTo>
                      <a:cubicBezTo>
                        <a:pt x="693" y="1002"/>
                        <a:pt x="635" y="1003"/>
                        <a:pt x="576" y="1006"/>
                      </a:cubicBezTo>
                      <a:cubicBezTo>
                        <a:pt x="525" y="1003"/>
                        <a:pt x="474" y="1004"/>
                        <a:pt x="424" y="998"/>
                      </a:cubicBezTo>
                      <a:cubicBezTo>
                        <a:pt x="359" y="990"/>
                        <a:pt x="395" y="985"/>
                        <a:pt x="352" y="966"/>
                      </a:cubicBezTo>
                      <a:cubicBezTo>
                        <a:pt x="305" y="945"/>
                        <a:pt x="287" y="948"/>
                        <a:pt x="232" y="942"/>
                      </a:cubicBezTo>
                      <a:cubicBezTo>
                        <a:pt x="223" y="914"/>
                        <a:pt x="230" y="912"/>
                        <a:pt x="216" y="926"/>
                      </a:cubicBezTo>
                      <a:close/>
                    </a:path>
                  </a:pathLst>
                </a:custGeom>
                <a:solidFill>
                  <a:schemeClr val="accent1"/>
                </a:solidFill>
                <a:ln w="9525" cap="flat" cmpd="sng">
                  <a:solidFill>
                    <a:schemeClr val="tx1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  <a:extLs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sp>
              <p:nvSpPr>
                <p:cNvPr id="93189" name="Line 5"/>
                <p:cNvSpPr>
                  <a:spLocks noChangeShapeType="1"/>
                </p:cNvSpPr>
                <p:nvPr/>
              </p:nvSpPr>
              <p:spPr bwMode="auto">
                <a:xfrm>
                  <a:off x="907" y="1752"/>
                  <a:ext cx="363" cy="227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 type="triangle" w="med" len="med"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sp>
              <p:nvSpPr>
                <p:cNvPr id="93191" name="Line 7"/>
                <p:cNvSpPr>
                  <a:spLocks noChangeShapeType="1"/>
                </p:cNvSpPr>
                <p:nvPr/>
              </p:nvSpPr>
              <p:spPr bwMode="auto">
                <a:xfrm flipV="1">
                  <a:off x="1134" y="2274"/>
                  <a:ext cx="272" cy="521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 type="triangle" w="med" len="med"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sp>
              <p:nvSpPr>
                <p:cNvPr id="93195" name="Line 11"/>
                <p:cNvSpPr>
                  <a:spLocks noChangeShapeType="1"/>
                </p:cNvSpPr>
                <p:nvPr/>
              </p:nvSpPr>
              <p:spPr bwMode="auto">
                <a:xfrm flipV="1">
                  <a:off x="1292" y="1957"/>
                  <a:ext cx="272" cy="521"/>
                </a:xfrm>
                <a:prstGeom prst="line">
                  <a:avLst/>
                </a:prstGeom>
                <a:noFill/>
                <a:ln w="3175">
                  <a:solidFill>
                    <a:schemeClr val="tx1"/>
                  </a:solidFill>
                  <a:prstDash val="dash"/>
                  <a:round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sp>
              <p:nvSpPr>
                <p:cNvPr id="93196" name="Line 12"/>
                <p:cNvSpPr>
                  <a:spLocks noChangeShapeType="1"/>
                </p:cNvSpPr>
                <p:nvPr/>
              </p:nvSpPr>
              <p:spPr bwMode="auto">
                <a:xfrm>
                  <a:off x="1156" y="1911"/>
                  <a:ext cx="363" cy="227"/>
                </a:xfrm>
                <a:prstGeom prst="line">
                  <a:avLst/>
                </a:prstGeom>
                <a:noFill/>
                <a:ln w="3175">
                  <a:solidFill>
                    <a:schemeClr val="tx1"/>
                  </a:solidFill>
                  <a:prstDash val="dash"/>
                  <a:round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sp>
              <p:nvSpPr>
                <p:cNvPr id="93198" name="Line 14"/>
                <p:cNvSpPr>
                  <a:spLocks noChangeShapeType="1"/>
                </p:cNvSpPr>
                <p:nvPr/>
              </p:nvSpPr>
              <p:spPr bwMode="auto">
                <a:xfrm flipV="1">
                  <a:off x="1337" y="2024"/>
                  <a:ext cx="431" cy="136"/>
                </a:xfrm>
                <a:prstGeom prst="line">
                  <a:avLst/>
                </a:prstGeom>
                <a:noFill/>
                <a:ln w="3175">
                  <a:solidFill>
                    <a:schemeClr val="tx1"/>
                  </a:solidFill>
                  <a:prstDash val="dash"/>
                  <a:round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sp>
              <p:nvSpPr>
                <p:cNvPr id="93199" name="Line 15"/>
                <p:cNvSpPr>
                  <a:spLocks noChangeShapeType="1"/>
                </p:cNvSpPr>
                <p:nvPr/>
              </p:nvSpPr>
              <p:spPr bwMode="auto">
                <a:xfrm flipV="1">
                  <a:off x="1632" y="1934"/>
                  <a:ext cx="431" cy="136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 type="triangle" w="med" len="med"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</p:grpSp>
          <p:grpSp>
            <p:nvGrpSpPr>
              <p:cNvPr id="93214" name="Group 30"/>
              <p:cNvGrpSpPr>
                <a:grpSpLocks/>
              </p:cNvGrpSpPr>
              <p:nvPr/>
            </p:nvGrpSpPr>
            <p:grpSpPr bwMode="auto">
              <a:xfrm>
                <a:off x="1746" y="1793"/>
                <a:ext cx="1247" cy="825"/>
                <a:chOff x="1746" y="1793"/>
                <a:chExt cx="1247" cy="825"/>
              </a:xfrm>
            </p:grpSpPr>
            <p:grpSp>
              <p:nvGrpSpPr>
                <p:cNvPr id="93210" name="Group 26"/>
                <p:cNvGrpSpPr>
                  <a:grpSpLocks/>
                </p:cNvGrpSpPr>
                <p:nvPr/>
              </p:nvGrpSpPr>
              <p:grpSpPr bwMode="auto">
                <a:xfrm>
                  <a:off x="1791" y="1797"/>
                  <a:ext cx="908" cy="642"/>
                  <a:chOff x="1791" y="1797"/>
                  <a:chExt cx="908" cy="642"/>
                </a:xfrm>
              </p:grpSpPr>
              <p:sp>
                <p:nvSpPr>
                  <p:cNvPr id="93206" name="Line 22"/>
                  <p:cNvSpPr>
                    <a:spLocks noChangeShapeType="1"/>
                  </p:cNvSpPr>
                  <p:nvPr/>
                </p:nvSpPr>
                <p:spPr bwMode="auto">
                  <a:xfrm flipH="1">
                    <a:off x="2381" y="1797"/>
                    <a:ext cx="318" cy="635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 type="triangle" w="med" len="med"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  <p:sp>
                <p:nvSpPr>
                  <p:cNvPr id="93208" name="Line 24"/>
                  <p:cNvSpPr>
                    <a:spLocks noChangeShapeType="1"/>
                  </p:cNvSpPr>
                  <p:nvPr/>
                </p:nvSpPr>
                <p:spPr bwMode="auto">
                  <a:xfrm>
                    <a:off x="1791" y="2076"/>
                    <a:ext cx="590" cy="363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 type="triangle" w="med" len="med"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  <p:sp>
                <p:nvSpPr>
                  <p:cNvPr id="93209" name="Line 25"/>
                  <p:cNvSpPr>
                    <a:spLocks noChangeShapeType="1"/>
                  </p:cNvSpPr>
                  <p:nvPr/>
                </p:nvSpPr>
                <p:spPr bwMode="auto">
                  <a:xfrm flipV="1">
                    <a:off x="1791" y="1813"/>
                    <a:ext cx="885" cy="270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 type="triangle" w="med" len="med"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</p:grpSp>
            <p:sp>
              <p:nvSpPr>
                <p:cNvPr id="93211" name="Text Box 27"/>
                <p:cNvSpPr txBox="1">
                  <a:spLocks noChangeArrowheads="1"/>
                </p:cNvSpPr>
                <p:nvPr/>
              </p:nvSpPr>
              <p:spPr bwMode="auto">
                <a:xfrm>
                  <a:off x="2133" y="2387"/>
                  <a:ext cx="339" cy="231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 algn="ctr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>
                  <a:spAutoFit/>
                </a:bodyPr>
                <a:lstStyle/>
                <a:p>
                  <a:pPr algn="l" eaLnBrk="0" hangingPunct="0"/>
                  <a:r>
                    <a:rPr lang="en-GB" sz="1800"/>
                    <a:t>F</a:t>
                  </a:r>
                  <a:r>
                    <a:rPr lang="en-GB" sz="1800" baseline="-25000"/>
                    <a:t>1</a:t>
                  </a:r>
                  <a:endParaRPr lang="en-US" sz="1800" baseline="-25000"/>
                </a:p>
              </p:txBody>
            </p:sp>
            <p:sp>
              <p:nvSpPr>
                <p:cNvPr id="93212" name="Text Box 28"/>
                <p:cNvSpPr txBox="1">
                  <a:spLocks noChangeArrowheads="1"/>
                </p:cNvSpPr>
                <p:nvPr/>
              </p:nvSpPr>
              <p:spPr bwMode="auto">
                <a:xfrm>
                  <a:off x="2653" y="1797"/>
                  <a:ext cx="340" cy="231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 algn="ctr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>
                  <a:spAutoFit/>
                </a:bodyPr>
                <a:lstStyle/>
                <a:p>
                  <a:pPr algn="l" eaLnBrk="0" hangingPunct="0"/>
                  <a:r>
                    <a:rPr lang="en-GB" sz="1800"/>
                    <a:t>F</a:t>
                  </a:r>
                  <a:r>
                    <a:rPr lang="en-GB" sz="1800" baseline="-25000"/>
                    <a:t>2</a:t>
                  </a:r>
                  <a:endParaRPr lang="en-US" sz="1800" baseline="-25000"/>
                </a:p>
              </p:txBody>
            </p:sp>
            <p:sp>
              <p:nvSpPr>
                <p:cNvPr id="93213" name="Text Box 29"/>
                <p:cNvSpPr txBox="1">
                  <a:spLocks noChangeArrowheads="1"/>
                </p:cNvSpPr>
                <p:nvPr/>
              </p:nvSpPr>
              <p:spPr bwMode="auto">
                <a:xfrm>
                  <a:off x="1746" y="1793"/>
                  <a:ext cx="340" cy="231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 algn="ctr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>
                  <a:spAutoFit/>
                </a:bodyPr>
                <a:lstStyle/>
                <a:p>
                  <a:pPr algn="l" eaLnBrk="0" hangingPunct="0"/>
                  <a:r>
                    <a:rPr lang="en-GB" sz="1800"/>
                    <a:t>F</a:t>
                  </a:r>
                  <a:r>
                    <a:rPr lang="en-GB" sz="1800" baseline="-25000"/>
                    <a:t>3</a:t>
                  </a:r>
                  <a:endParaRPr lang="en-US" sz="1800" baseline="-25000"/>
                </a:p>
              </p:txBody>
            </p:sp>
          </p:grpSp>
        </p:grpSp>
      </p:grpSp>
      <p:grpSp>
        <p:nvGrpSpPr>
          <p:cNvPr id="93220" name="Group 36"/>
          <p:cNvGrpSpPr>
            <a:grpSpLocks/>
          </p:cNvGrpSpPr>
          <p:nvPr/>
        </p:nvGrpSpPr>
        <p:grpSpPr bwMode="auto">
          <a:xfrm>
            <a:off x="1187450" y="4868863"/>
            <a:ext cx="6084888" cy="779462"/>
            <a:chOff x="748" y="3067"/>
            <a:chExt cx="3833" cy="491"/>
          </a:xfrm>
        </p:grpSpPr>
        <p:sp>
          <p:nvSpPr>
            <p:cNvPr id="93215" name="Text Box 31"/>
            <p:cNvSpPr txBox="1">
              <a:spLocks noChangeArrowheads="1"/>
            </p:cNvSpPr>
            <p:nvPr/>
          </p:nvSpPr>
          <p:spPr bwMode="auto">
            <a:xfrm>
              <a:off x="748" y="3067"/>
              <a:ext cx="3833" cy="49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 eaLnBrk="0" hangingPunct="0">
                <a:buFontTx/>
                <a:buChar char="•"/>
              </a:pPr>
              <a:r>
                <a:rPr lang="en-GB" sz="1800"/>
                <a:t>F</a:t>
              </a:r>
              <a:r>
                <a:rPr lang="en-GB" sz="1800" baseline="-25000"/>
                <a:t>1</a:t>
              </a:r>
              <a:r>
                <a:rPr lang="en-GB" sz="1800"/>
                <a:t> + F</a:t>
              </a:r>
              <a:r>
                <a:rPr lang="en-GB" sz="1800" baseline="-25000"/>
                <a:t>2</a:t>
              </a:r>
              <a:r>
                <a:rPr lang="en-GB" sz="1800"/>
                <a:t> + F</a:t>
              </a:r>
              <a:r>
                <a:rPr lang="en-GB" sz="1800" baseline="-25000"/>
                <a:t>3</a:t>
              </a:r>
              <a:r>
                <a:rPr lang="en-GB" sz="1800"/>
                <a:t> = 0,			 	</a:t>
              </a:r>
              <a:r>
                <a:rPr lang="el-GR" sz="1800"/>
                <a:t>Σ</a:t>
              </a:r>
              <a:r>
                <a:rPr lang="en-GB" sz="1800"/>
                <a:t> F = 0</a:t>
              </a:r>
              <a:endParaRPr lang="el-GR" sz="1800"/>
            </a:p>
            <a:p>
              <a:pPr algn="l" eaLnBrk="0" hangingPunct="0">
                <a:buFontTx/>
                <a:buChar char="•"/>
              </a:pPr>
              <a:r>
                <a:rPr lang="en-GB" sz="1800"/>
                <a:t>Have a common point of application,	</a:t>
              </a:r>
              <a:r>
                <a:rPr lang="el-GR" sz="1800"/>
                <a:t>Σ</a:t>
              </a:r>
              <a:r>
                <a:rPr lang="en-GB" sz="1800"/>
                <a:t> M = 0</a:t>
              </a:r>
              <a:endParaRPr lang="el-GR" sz="1800"/>
            </a:p>
          </p:txBody>
        </p:sp>
        <p:sp>
          <p:nvSpPr>
            <p:cNvPr id="93218" name="Line 34"/>
            <p:cNvSpPr>
              <a:spLocks noChangeShapeType="1"/>
            </p:cNvSpPr>
            <p:nvPr/>
          </p:nvSpPr>
          <p:spPr bwMode="auto">
            <a:xfrm>
              <a:off x="2245" y="3203"/>
              <a:ext cx="771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endParaRPr lang="en-AU"/>
            </a:p>
          </p:txBody>
        </p:sp>
        <p:sp>
          <p:nvSpPr>
            <p:cNvPr id="93219" name="Line 35"/>
            <p:cNvSpPr>
              <a:spLocks noChangeShapeType="1"/>
            </p:cNvSpPr>
            <p:nvPr/>
          </p:nvSpPr>
          <p:spPr bwMode="auto">
            <a:xfrm>
              <a:off x="3288" y="3453"/>
              <a:ext cx="31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endParaRPr lang="en-AU"/>
            </a:p>
          </p:txBody>
        </p:sp>
      </p:grpSp>
      <p:pic>
        <p:nvPicPr>
          <p:cNvPr id="2" name="BAE614 Machine Design Audio (26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6967538" y="5913276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56405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986C64-1608-48EA-AC57-6C7FE6E8DA6A}" type="slidenum">
              <a:rPr lang="en-US"/>
              <a:pPr/>
              <a:t>27</a:t>
            </a:fld>
            <a:endParaRPr lang="en-US"/>
          </a:p>
        </p:txBody>
      </p:sp>
      <p:sp>
        <p:nvSpPr>
          <p:cNvPr id="942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Continued</a:t>
            </a:r>
            <a:endParaRPr lang="en-US"/>
          </a:p>
        </p:txBody>
      </p:sp>
      <p:sp>
        <p:nvSpPr>
          <p:cNvPr id="9421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0" y="1484313"/>
            <a:ext cx="8229600" cy="4897437"/>
          </a:xfrm>
        </p:spPr>
        <p:txBody>
          <a:bodyPr/>
          <a:lstStyle/>
          <a:p>
            <a:r>
              <a:rPr lang="en-GB"/>
              <a:t>To find a line of action of unknown force in three force member having a known force, known line of action of another force but not magnitude and known point acting the last force.</a:t>
            </a:r>
            <a:endParaRPr lang="en-US"/>
          </a:p>
        </p:txBody>
      </p:sp>
      <p:grpSp>
        <p:nvGrpSpPr>
          <p:cNvPr id="94237" name="Group 29"/>
          <p:cNvGrpSpPr>
            <a:grpSpLocks/>
          </p:cNvGrpSpPr>
          <p:nvPr/>
        </p:nvGrpSpPr>
        <p:grpSpPr bwMode="auto">
          <a:xfrm>
            <a:off x="107950" y="4035425"/>
            <a:ext cx="5219700" cy="2022475"/>
            <a:chOff x="1610" y="2496"/>
            <a:chExt cx="3288" cy="1274"/>
          </a:xfrm>
        </p:grpSpPr>
        <p:grpSp>
          <p:nvGrpSpPr>
            <p:cNvPr id="94235" name="Group 27"/>
            <p:cNvGrpSpPr>
              <a:grpSpLocks/>
            </p:cNvGrpSpPr>
            <p:nvPr/>
          </p:nvGrpSpPr>
          <p:grpSpPr bwMode="auto">
            <a:xfrm>
              <a:off x="1610" y="2496"/>
              <a:ext cx="1860" cy="1274"/>
              <a:chOff x="2472" y="2296"/>
              <a:chExt cx="1860" cy="1274"/>
            </a:xfrm>
          </p:grpSpPr>
          <p:grpSp>
            <p:nvGrpSpPr>
              <p:cNvPr id="94234" name="Group 26"/>
              <p:cNvGrpSpPr>
                <a:grpSpLocks/>
              </p:cNvGrpSpPr>
              <p:nvPr/>
            </p:nvGrpSpPr>
            <p:grpSpPr bwMode="auto">
              <a:xfrm>
                <a:off x="2472" y="2296"/>
                <a:ext cx="1860" cy="1274"/>
                <a:chOff x="2653" y="2228"/>
                <a:chExt cx="1860" cy="1274"/>
              </a:xfrm>
            </p:grpSpPr>
            <p:grpSp>
              <p:nvGrpSpPr>
                <p:cNvPr id="94230" name="Group 22"/>
                <p:cNvGrpSpPr>
                  <a:grpSpLocks/>
                </p:cNvGrpSpPr>
                <p:nvPr/>
              </p:nvGrpSpPr>
              <p:grpSpPr bwMode="auto">
                <a:xfrm>
                  <a:off x="2653" y="2228"/>
                  <a:ext cx="1860" cy="1268"/>
                  <a:chOff x="2540" y="2258"/>
                  <a:chExt cx="1860" cy="1268"/>
                </a:xfrm>
              </p:grpSpPr>
              <p:grpSp>
                <p:nvGrpSpPr>
                  <p:cNvPr id="94228" name="Group 20"/>
                  <p:cNvGrpSpPr>
                    <a:grpSpLocks/>
                  </p:cNvGrpSpPr>
                  <p:nvPr/>
                </p:nvGrpSpPr>
                <p:grpSpPr bwMode="auto">
                  <a:xfrm>
                    <a:off x="2857" y="2258"/>
                    <a:ext cx="1543" cy="1268"/>
                    <a:chOff x="793" y="2772"/>
                    <a:chExt cx="1543" cy="1268"/>
                  </a:xfrm>
                </p:grpSpPr>
                <p:sp>
                  <p:nvSpPr>
                    <p:cNvPr id="94213" name="Freeform 5"/>
                    <p:cNvSpPr>
                      <a:spLocks/>
                    </p:cNvSpPr>
                    <p:nvPr/>
                  </p:nvSpPr>
                  <p:spPr bwMode="auto">
                    <a:xfrm>
                      <a:off x="793" y="2772"/>
                      <a:ext cx="1337" cy="1268"/>
                    </a:xfrm>
                    <a:custGeom>
                      <a:avLst/>
                      <a:gdLst>
                        <a:gd name="T0" fmla="*/ 175 w 1337"/>
                        <a:gd name="T1" fmla="*/ 956 h 1268"/>
                        <a:gd name="T2" fmla="*/ 55 w 1337"/>
                        <a:gd name="T3" fmla="*/ 844 h 1268"/>
                        <a:gd name="T4" fmla="*/ 47 w 1337"/>
                        <a:gd name="T5" fmla="*/ 820 h 1268"/>
                        <a:gd name="T6" fmla="*/ 31 w 1337"/>
                        <a:gd name="T7" fmla="*/ 796 h 1268"/>
                        <a:gd name="T8" fmla="*/ 15 w 1337"/>
                        <a:gd name="T9" fmla="*/ 708 h 1268"/>
                        <a:gd name="T10" fmla="*/ 47 w 1337"/>
                        <a:gd name="T11" fmla="*/ 492 h 1268"/>
                        <a:gd name="T12" fmla="*/ 375 w 1337"/>
                        <a:gd name="T13" fmla="*/ 92 h 1268"/>
                        <a:gd name="T14" fmla="*/ 631 w 1337"/>
                        <a:gd name="T15" fmla="*/ 76 h 1268"/>
                        <a:gd name="T16" fmla="*/ 751 w 1337"/>
                        <a:gd name="T17" fmla="*/ 44 h 1268"/>
                        <a:gd name="T18" fmla="*/ 1119 w 1337"/>
                        <a:gd name="T19" fmla="*/ 92 h 1268"/>
                        <a:gd name="T20" fmla="*/ 1215 w 1337"/>
                        <a:gd name="T21" fmla="*/ 268 h 1268"/>
                        <a:gd name="T22" fmla="*/ 1279 w 1337"/>
                        <a:gd name="T23" fmla="*/ 348 h 1268"/>
                        <a:gd name="T24" fmla="*/ 1271 w 1337"/>
                        <a:gd name="T25" fmla="*/ 892 h 1268"/>
                        <a:gd name="T26" fmla="*/ 1215 w 1337"/>
                        <a:gd name="T27" fmla="*/ 988 h 1268"/>
                        <a:gd name="T28" fmla="*/ 1055 w 1337"/>
                        <a:gd name="T29" fmla="*/ 1172 h 1268"/>
                        <a:gd name="T30" fmla="*/ 983 w 1337"/>
                        <a:gd name="T31" fmla="*/ 1228 h 1268"/>
                        <a:gd name="T32" fmla="*/ 839 w 1337"/>
                        <a:gd name="T33" fmla="*/ 1236 h 1268"/>
                        <a:gd name="T34" fmla="*/ 567 w 1337"/>
                        <a:gd name="T35" fmla="*/ 1244 h 1268"/>
                        <a:gd name="T36" fmla="*/ 367 w 1337"/>
                        <a:gd name="T37" fmla="*/ 1204 h 1268"/>
                        <a:gd name="T38" fmla="*/ 303 w 1337"/>
                        <a:gd name="T39" fmla="*/ 1100 h 1268"/>
                        <a:gd name="T40" fmla="*/ 255 w 1337"/>
                        <a:gd name="T41" fmla="*/ 1076 h 1268"/>
                        <a:gd name="T42" fmla="*/ 167 w 1337"/>
                        <a:gd name="T43" fmla="*/ 988 h 1268"/>
                        <a:gd name="T44" fmla="*/ 175 w 1337"/>
                        <a:gd name="T45" fmla="*/ 956 h 1268"/>
                      </a:gdLst>
                      <a:ahLst/>
                      <a:cxnLst>
                        <a:cxn ang="0">
                          <a:pos x="T0" y="T1"/>
                        </a:cxn>
                        <a:cxn ang="0">
                          <a:pos x="T2" y="T3"/>
                        </a:cxn>
                        <a:cxn ang="0">
                          <a:pos x="T4" y="T5"/>
                        </a:cxn>
                        <a:cxn ang="0">
                          <a:pos x="T6" y="T7"/>
                        </a:cxn>
                        <a:cxn ang="0">
                          <a:pos x="T8" y="T9"/>
                        </a:cxn>
                        <a:cxn ang="0">
                          <a:pos x="T10" y="T11"/>
                        </a:cxn>
                        <a:cxn ang="0">
                          <a:pos x="T12" y="T13"/>
                        </a:cxn>
                        <a:cxn ang="0">
                          <a:pos x="T14" y="T15"/>
                        </a:cxn>
                        <a:cxn ang="0">
                          <a:pos x="T16" y="T17"/>
                        </a:cxn>
                        <a:cxn ang="0">
                          <a:pos x="T18" y="T19"/>
                        </a:cxn>
                        <a:cxn ang="0">
                          <a:pos x="T20" y="T21"/>
                        </a:cxn>
                        <a:cxn ang="0">
                          <a:pos x="T22" y="T23"/>
                        </a:cxn>
                        <a:cxn ang="0">
                          <a:pos x="T24" y="T25"/>
                        </a:cxn>
                        <a:cxn ang="0">
                          <a:pos x="T26" y="T27"/>
                        </a:cxn>
                        <a:cxn ang="0">
                          <a:pos x="T28" y="T29"/>
                        </a:cxn>
                        <a:cxn ang="0">
                          <a:pos x="T30" y="T31"/>
                        </a:cxn>
                        <a:cxn ang="0">
                          <a:pos x="T32" y="T33"/>
                        </a:cxn>
                        <a:cxn ang="0">
                          <a:pos x="T34" y="T35"/>
                        </a:cxn>
                        <a:cxn ang="0">
                          <a:pos x="T36" y="T37"/>
                        </a:cxn>
                        <a:cxn ang="0">
                          <a:pos x="T38" y="T39"/>
                        </a:cxn>
                        <a:cxn ang="0">
                          <a:pos x="T40" y="T41"/>
                        </a:cxn>
                        <a:cxn ang="0">
                          <a:pos x="T42" y="T43"/>
                        </a:cxn>
                        <a:cxn ang="0">
                          <a:pos x="T44" y="T45"/>
                        </a:cxn>
                      </a:cxnLst>
                      <a:rect l="0" t="0" r="r" b="b"/>
                      <a:pathLst>
                        <a:path w="1337" h="1268">
                          <a:moveTo>
                            <a:pt x="175" y="956"/>
                          </a:moveTo>
                          <a:cubicBezTo>
                            <a:pt x="136" y="917"/>
                            <a:pt x="101" y="874"/>
                            <a:pt x="55" y="844"/>
                          </a:cubicBezTo>
                          <a:cubicBezTo>
                            <a:pt x="52" y="836"/>
                            <a:pt x="51" y="828"/>
                            <a:pt x="47" y="820"/>
                          </a:cubicBezTo>
                          <a:cubicBezTo>
                            <a:pt x="43" y="811"/>
                            <a:pt x="34" y="805"/>
                            <a:pt x="31" y="796"/>
                          </a:cubicBezTo>
                          <a:cubicBezTo>
                            <a:pt x="28" y="787"/>
                            <a:pt x="16" y="713"/>
                            <a:pt x="15" y="708"/>
                          </a:cubicBezTo>
                          <a:cubicBezTo>
                            <a:pt x="20" y="604"/>
                            <a:pt x="0" y="562"/>
                            <a:pt x="47" y="492"/>
                          </a:cubicBezTo>
                          <a:cubicBezTo>
                            <a:pt x="90" y="321"/>
                            <a:pt x="170" y="113"/>
                            <a:pt x="375" y="92"/>
                          </a:cubicBezTo>
                          <a:cubicBezTo>
                            <a:pt x="460" y="83"/>
                            <a:pt x="546" y="82"/>
                            <a:pt x="631" y="76"/>
                          </a:cubicBezTo>
                          <a:cubicBezTo>
                            <a:pt x="670" y="56"/>
                            <a:pt x="708" y="53"/>
                            <a:pt x="751" y="44"/>
                          </a:cubicBezTo>
                          <a:cubicBezTo>
                            <a:pt x="802" y="45"/>
                            <a:pt x="1037" y="0"/>
                            <a:pt x="1119" y="92"/>
                          </a:cubicBezTo>
                          <a:cubicBezTo>
                            <a:pt x="1164" y="143"/>
                            <a:pt x="1173" y="215"/>
                            <a:pt x="1215" y="268"/>
                          </a:cubicBezTo>
                          <a:cubicBezTo>
                            <a:pt x="1236" y="295"/>
                            <a:pt x="1279" y="348"/>
                            <a:pt x="1279" y="348"/>
                          </a:cubicBezTo>
                          <a:cubicBezTo>
                            <a:pt x="1305" y="528"/>
                            <a:pt x="1337" y="717"/>
                            <a:pt x="1271" y="892"/>
                          </a:cubicBezTo>
                          <a:cubicBezTo>
                            <a:pt x="1257" y="930"/>
                            <a:pt x="1250" y="965"/>
                            <a:pt x="1215" y="988"/>
                          </a:cubicBezTo>
                          <a:cubicBezTo>
                            <a:pt x="1194" y="1074"/>
                            <a:pt x="1120" y="1122"/>
                            <a:pt x="1055" y="1172"/>
                          </a:cubicBezTo>
                          <a:cubicBezTo>
                            <a:pt x="1030" y="1192"/>
                            <a:pt x="1019" y="1220"/>
                            <a:pt x="983" y="1228"/>
                          </a:cubicBezTo>
                          <a:cubicBezTo>
                            <a:pt x="936" y="1238"/>
                            <a:pt x="887" y="1233"/>
                            <a:pt x="839" y="1236"/>
                          </a:cubicBezTo>
                          <a:cubicBezTo>
                            <a:pt x="744" y="1268"/>
                            <a:pt x="684" y="1248"/>
                            <a:pt x="567" y="1244"/>
                          </a:cubicBezTo>
                          <a:cubicBezTo>
                            <a:pt x="502" y="1222"/>
                            <a:pt x="434" y="1217"/>
                            <a:pt x="367" y="1204"/>
                          </a:cubicBezTo>
                          <a:cubicBezTo>
                            <a:pt x="319" y="1172"/>
                            <a:pt x="335" y="1138"/>
                            <a:pt x="303" y="1100"/>
                          </a:cubicBezTo>
                          <a:cubicBezTo>
                            <a:pt x="287" y="1080"/>
                            <a:pt x="275" y="1086"/>
                            <a:pt x="255" y="1076"/>
                          </a:cubicBezTo>
                          <a:cubicBezTo>
                            <a:pt x="234" y="1065"/>
                            <a:pt x="171" y="1015"/>
                            <a:pt x="167" y="988"/>
                          </a:cubicBezTo>
                          <a:cubicBezTo>
                            <a:pt x="165" y="977"/>
                            <a:pt x="172" y="967"/>
                            <a:pt x="175" y="956"/>
                          </a:cubicBezTo>
                          <a:close/>
                        </a:path>
                      </a:pathLst>
                    </a:custGeom>
                    <a:solidFill>
                      <a:schemeClr val="accent1"/>
                    </a:solidFill>
                    <a:ln w="9525" cap="flat" cmpd="sng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>
                    <a:effectLst/>
                    <a:extLs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94216" name="Line 8"/>
                    <p:cNvSpPr>
                      <a:spLocks noChangeShapeType="1"/>
                    </p:cNvSpPr>
                    <p:nvPr/>
                  </p:nvSpPr>
                  <p:spPr bwMode="auto">
                    <a:xfrm flipV="1">
                      <a:off x="930" y="3407"/>
                      <a:ext cx="454" cy="590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94218" name="Line 10"/>
                    <p:cNvSpPr>
                      <a:spLocks noChangeShapeType="1"/>
                    </p:cNvSpPr>
                    <p:nvPr/>
                  </p:nvSpPr>
                  <p:spPr bwMode="auto">
                    <a:xfrm flipV="1">
                      <a:off x="1360" y="2840"/>
                      <a:ext cx="454" cy="590"/>
                    </a:xfrm>
                    <a:prstGeom prst="line">
                      <a:avLst/>
                    </a:prstGeom>
                    <a:noFill/>
                    <a:ln w="3175">
                      <a:solidFill>
                        <a:schemeClr val="tx1"/>
                      </a:solidFill>
                      <a:prstDash val="dash"/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94227" name="Line 19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1361" y="2954"/>
                      <a:ext cx="975" cy="907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prstDash val="lgDash"/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</p:grpSp>
              <p:grpSp>
                <p:nvGrpSpPr>
                  <p:cNvPr id="94229" name="Group 21"/>
                  <p:cNvGrpSpPr>
                    <a:grpSpLocks/>
                  </p:cNvGrpSpPr>
                  <p:nvPr/>
                </p:nvGrpSpPr>
                <p:grpSpPr bwMode="auto">
                  <a:xfrm>
                    <a:off x="2540" y="2485"/>
                    <a:ext cx="1269" cy="182"/>
                    <a:chOff x="386" y="2999"/>
                    <a:chExt cx="1269" cy="182"/>
                  </a:xfrm>
                </p:grpSpPr>
                <p:sp>
                  <p:nvSpPr>
                    <p:cNvPr id="94214" name="Line 6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1156" y="3112"/>
                      <a:ext cx="499" cy="69"/>
                    </a:xfrm>
                    <a:prstGeom prst="line">
                      <a:avLst/>
                    </a:prstGeom>
                    <a:noFill/>
                    <a:ln w="3175">
                      <a:solidFill>
                        <a:schemeClr val="tx1"/>
                      </a:solidFill>
                      <a:prstDash val="dash"/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94217" name="Line 9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386" y="2999"/>
                      <a:ext cx="816" cy="113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 type="triangle" w="med" len="med"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</p:grpSp>
              <p:grpSp>
                <p:nvGrpSpPr>
                  <p:cNvPr id="94226" name="Group 18"/>
                  <p:cNvGrpSpPr>
                    <a:grpSpLocks/>
                  </p:cNvGrpSpPr>
                  <p:nvPr/>
                </p:nvGrpSpPr>
                <p:grpSpPr bwMode="auto">
                  <a:xfrm>
                    <a:off x="3991" y="2976"/>
                    <a:ext cx="184" cy="144"/>
                    <a:chOff x="1859" y="3317"/>
                    <a:chExt cx="184" cy="144"/>
                  </a:xfrm>
                </p:grpSpPr>
                <p:sp>
                  <p:nvSpPr>
                    <p:cNvPr id="94220" name="Oval 12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1927" y="3362"/>
                      <a:ext cx="46" cy="46"/>
                    </a:xfrm>
                    <a:prstGeom prst="ellipse">
                      <a:avLst/>
                    </a:prstGeom>
                    <a:solidFill>
                      <a:schemeClr val="tx1"/>
                    </a:solidFill>
                    <a:ln w="9525" algn="ctr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94225" name="Freeform 17"/>
                    <p:cNvSpPr>
                      <a:spLocks/>
                    </p:cNvSpPr>
                    <p:nvPr/>
                  </p:nvSpPr>
                  <p:spPr bwMode="auto">
                    <a:xfrm rot="-4049132">
                      <a:off x="1879" y="3297"/>
                      <a:ext cx="144" cy="184"/>
                    </a:xfrm>
                    <a:custGeom>
                      <a:avLst/>
                      <a:gdLst>
                        <a:gd name="T0" fmla="*/ 0 w 144"/>
                        <a:gd name="T1" fmla="*/ 184 h 184"/>
                        <a:gd name="T2" fmla="*/ 88 w 144"/>
                        <a:gd name="T3" fmla="*/ 88 h 184"/>
                        <a:gd name="T4" fmla="*/ 104 w 144"/>
                        <a:gd name="T5" fmla="*/ 64 h 184"/>
                        <a:gd name="T6" fmla="*/ 120 w 144"/>
                        <a:gd name="T7" fmla="*/ 16 h 184"/>
                        <a:gd name="T8" fmla="*/ 144 w 144"/>
                        <a:gd name="T9" fmla="*/ 0 h 184"/>
                      </a:gdLst>
                      <a:ahLst/>
                      <a:cxnLst>
                        <a:cxn ang="0">
                          <a:pos x="T0" y="T1"/>
                        </a:cxn>
                        <a:cxn ang="0">
                          <a:pos x="T2" y="T3"/>
                        </a:cxn>
                        <a:cxn ang="0">
                          <a:pos x="T4" y="T5"/>
                        </a:cxn>
                        <a:cxn ang="0">
                          <a:pos x="T6" y="T7"/>
                        </a:cxn>
                        <a:cxn ang="0">
                          <a:pos x="T8" y="T9"/>
                        </a:cxn>
                      </a:cxnLst>
                      <a:rect l="0" t="0" r="r" b="b"/>
                      <a:pathLst>
                        <a:path w="144" h="184">
                          <a:moveTo>
                            <a:pt x="0" y="184"/>
                          </a:moveTo>
                          <a:cubicBezTo>
                            <a:pt x="10" y="95"/>
                            <a:pt x="4" y="100"/>
                            <a:pt x="88" y="88"/>
                          </a:cubicBezTo>
                          <a:cubicBezTo>
                            <a:pt x="93" y="80"/>
                            <a:pt x="100" y="73"/>
                            <a:pt x="104" y="64"/>
                          </a:cubicBezTo>
                          <a:cubicBezTo>
                            <a:pt x="111" y="49"/>
                            <a:pt x="106" y="25"/>
                            <a:pt x="120" y="16"/>
                          </a:cubicBezTo>
                          <a:cubicBezTo>
                            <a:pt x="128" y="11"/>
                            <a:pt x="144" y="0"/>
                            <a:pt x="144" y="0"/>
                          </a:cubicBezTo>
                        </a:path>
                      </a:pathLst>
                    </a:custGeom>
                    <a:noFill/>
                    <a:ln w="9525" cap="flat" cmpd="sng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triangle" w="med" len="med"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chemeClr val="accent1"/>
                          </a:solidFill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</p:grpSp>
            </p:grpSp>
            <p:sp>
              <p:nvSpPr>
                <p:cNvPr id="94232" name="Text Box 24"/>
                <p:cNvSpPr txBox="1">
                  <a:spLocks noChangeArrowheads="1"/>
                </p:cNvSpPr>
                <p:nvPr/>
              </p:nvSpPr>
              <p:spPr bwMode="auto">
                <a:xfrm>
                  <a:off x="2857" y="3271"/>
                  <a:ext cx="385" cy="231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 algn="ctr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>
                  <a:spAutoFit/>
                </a:bodyPr>
                <a:lstStyle/>
                <a:p>
                  <a:pPr algn="l" eaLnBrk="0" hangingPunct="0"/>
                  <a:r>
                    <a:rPr lang="en-GB" sz="1800"/>
                    <a:t>F</a:t>
                  </a:r>
                  <a:r>
                    <a:rPr lang="en-GB" sz="1800" baseline="-25000"/>
                    <a:t>2</a:t>
                  </a:r>
                  <a:endParaRPr lang="en-US" sz="1800" baseline="-25000"/>
                </a:p>
              </p:txBody>
            </p:sp>
            <p:sp>
              <p:nvSpPr>
                <p:cNvPr id="94233" name="Text Box 25"/>
                <p:cNvSpPr txBox="1">
                  <a:spLocks noChangeArrowheads="1"/>
                </p:cNvSpPr>
                <p:nvPr/>
              </p:nvSpPr>
              <p:spPr bwMode="auto">
                <a:xfrm>
                  <a:off x="2744" y="2273"/>
                  <a:ext cx="385" cy="231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 algn="ctr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>
                  <a:spAutoFit/>
                </a:bodyPr>
                <a:lstStyle/>
                <a:p>
                  <a:pPr algn="l" eaLnBrk="0" hangingPunct="0"/>
                  <a:r>
                    <a:rPr lang="en-GB" sz="1800"/>
                    <a:t>F</a:t>
                  </a:r>
                  <a:r>
                    <a:rPr lang="en-GB" sz="1800" baseline="-25000"/>
                    <a:t>1</a:t>
                  </a:r>
                  <a:endParaRPr lang="en-US" sz="1800" baseline="-25000"/>
                </a:p>
              </p:txBody>
            </p:sp>
          </p:grpSp>
          <p:sp>
            <p:nvSpPr>
              <p:cNvPr id="94231" name="Text Box 23"/>
              <p:cNvSpPr txBox="1">
                <a:spLocks noChangeArrowheads="1"/>
              </p:cNvSpPr>
              <p:nvPr/>
            </p:nvSpPr>
            <p:spPr bwMode="auto">
              <a:xfrm>
                <a:off x="3923" y="2818"/>
                <a:ext cx="385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800"/>
                  <a:t>F</a:t>
                </a:r>
                <a:r>
                  <a:rPr lang="en-GB" sz="1800" baseline="-25000"/>
                  <a:t>3</a:t>
                </a:r>
                <a:endParaRPr lang="en-US" sz="1800" baseline="-25000"/>
              </a:p>
            </p:txBody>
          </p:sp>
        </p:grpSp>
        <p:sp>
          <p:nvSpPr>
            <p:cNvPr id="94236" name="Text Box 28"/>
            <p:cNvSpPr txBox="1">
              <a:spLocks noChangeArrowheads="1"/>
            </p:cNvSpPr>
            <p:nvPr/>
          </p:nvSpPr>
          <p:spPr bwMode="auto">
            <a:xfrm>
              <a:off x="3424" y="3294"/>
              <a:ext cx="1474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 eaLnBrk="0" hangingPunct="0"/>
              <a:r>
                <a:rPr lang="en-GB" sz="1800"/>
                <a:t>Line of action of F</a:t>
              </a:r>
              <a:r>
                <a:rPr lang="en-GB" sz="1800" baseline="-25000"/>
                <a:t>3</a:t>
              </a:r>
              <a:endParaRPr lang="en-US" sz="1800" baseline="-25000"/>
            </a:p>
          </p:txBody>
        </p:sp>
      </p:grpSp>
      <p:grpSp>
        <p:nvGrpSpPr>
          <p:cNvPr id="94249" name="Group 41"/>
          <p:cNvGrpSpPr>
            <a:grpSpLocks/>
          </p:cNvGrpSpPr>
          <p:nvPr/>
        </p:nvGrpSpPr>
        <p:grpSpPr bwMode="auto">
          <a:xfrm>
            <a:off x="5327650" y="4256088"/>
            <a:ext cx="2303463" cy="1728787"/>
            <a:chOff x="3357" y="2114"/>
            <a:chExt cx="1451" cy="1089"/>
          </a:xfrm>
        </p:grpSpPr>
        <p:grpSp>
          <p:nvGrpSpPr>
            <p:cNvPr id="94244" name="Group 36"/>
            <p:cNvGrpSpPr>
              <a:grpSpLocks/>
            </p:cNvGrpSpPr>
            <p:nvPr/>
          </p:nvGrpSpPr>
          <p:grpSpPr bwMode="auto">
            <a:xfrm>
              <a:off x="3357" y="2114"/>
              <a:ext cx="1451" cy="1089"/>
              <a:chOff x="2835" y="2182"/>
              <a:chExt cx="1451" cy="1089"/>
            </a:xfrm>
          </p:grpSpPr>
          <p:sp>
            <p:nvSpPr>
              <p:cNvPr id="94238" name="Line 30"/>
              <p:cNvSpPr>
                <a:spLocks noChangeShapeType="1"/>
              </p:cNvSpPr>
              <p:nvPr/>
            </p:nvSpPr>
            <p:spPr bwMode="auto">
              <a:xfrm>
                <a:off x="3152" y="2478"/>
                <a:ext cx="930" cy="136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 type="triangle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  <p:sp>
            <p:nvSpPr>
              <p:cNvPr id="94239" name="Line 31"/>
              <p:cNvSpPr>
                <a:spLocks noChangeShapeType="1"/>
              </p:cNvSpPr>
              <p:nvPr/>
            </p:nvSpPr>
            <p:spPr bwMode="auto">
              <a:xfrm flipV="1">
                <a:off x="3651" y="2341"/>
                <a:ext cx="635" cy="839"/>
              </a:xfrm>
              <a:prstGeom prst="line">
                <a:avLst/>
              </a:prstGeom>
              <a:noFill/>
              <a:ln w="3175">
                <a:solidFill>
                  <a:schemeClr val="tx1"/>
                </a:solidFill>
                <a:round/>
                <a:headEnd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  <p:sp>
            <p:nvSpPr>
              <p:cNvPr id="94240" name="Line 32"/>
              <p:cNvSpPr>
                <a:spLocks noChangeShapeType="1"/>
              </p:cNvSpPr>
              <p:nvPr/>
            </p:nvSpPr>
            <p:spPr bwMode="auto">
              <a:xfrm flipV="1">
                <a:off x="3749" y="2614"/>
                <a:ext cx="326" cy="43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 type="triangle" w="med" len="med"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  <p:sp>
            <p:nvSpPr>
              <p:cNvPr id="94242" name="Line 34"/>
              <p:cNvSpPr>
                <a:spLocks noChangeShapeType="1"/>
              </p:cNvSpPr>
              <p:nvPr/>
            </p:nvSpPr>
            <p:spPr bwMode="auto">
              <a:xfrm>
                <a:off x="2835" y="2182"/>
                <a:ext cx="1157" cy="1089"/>
              </a:xfrm>
              <a:prstGeom prst="line">
                <a:avLst/>
              </a:prstGeom>
              <a:noFill/>
              <a:ln w="3175">
                <a:solidFill>
                  <a:schemeClr val="tx1"/>
                </a:solidFill>
                <a:round/>
                <a:headEnd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  <p:sp>
            <p:nvSpPr>
              <p:cNvPr id="94243" name="Line 35"/>
              <p:cNvSpPr>
                <a:spLocks noChangeShapeType="1"/>
              </p:cNvSpPr>
              <p:nvPr/>
            </p:nvSpPr>
            <p:spPr bwMode="auto">
              <a:xfrm>
                <a:off x="3152" y="2485"/>
                <a:ext cx="590" cy="555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 type="triangle" w="med" len="med"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</p:grpSp>
        <p:sp>
          <p:nvSpPr>
            <p:cNvPr id="94245" name="Text Box 37"/>
            <p:cNvSpPr txBox="1">
              <a:spLocks noChangeArrowheads="1"/>
            </p:cNvSpPr>
            <p:nvPr/>
          </p:nvSpPr>
          <p:spPr bwMode="auto">
            <a:xfrm>
              <a:off x="3538" y="2183"/>
              <a:ext cx="362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 eaLnBrk="0" hangingPunct="0"/>
              <a:r>
                <a:rPr lang="en-GB" sz="1800"/>
                <a:t>O</a:t>
              </a:r>
              <a:r>
                <a:rPr lang="en-GB" sz="1800" baseline="-25000"/>
                <a:t>F</a:t>
              </a:r>
              <a:endParaRPr lang="en-US" sz="1800" baseline="-25000"/>
            </a:p>
          </p:txBody>
        </p:sp>
        <p:sp>
          <p:nvSpPr>
            <p:cNvPr id="94246" name="Text Box 38"/>
            <p:cNvSpPr txBox="1">
              <a:spLocks noChangeArrowheads="1"/>
            </p:cNvSpPr>
            <p:nvPr/>
          </p:nvSpPr>
          <p:spPr bwMode="auto">
            <a:xfrm>
              <a:off x="3539" y="2428"/>
              <a:ext cx="362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 eaLnBrk="0" hangingPunct="0"/>
              <a:r>
                <a:rPr lang="en-GB" sz="1800"/>
                <a:t>F</a:t>
              </a:r>
              <a:r>
                <a:rPr lang="en-GB" sz="1800" baseline="-25000"/>
                <a:t>3</a:t>
              </a:r>
              <a:endParaRPr lang="en-US" sz="1800" baseline="-25000"/>
            </a:p>
          </p:txBody>
        </p:sp>
        <p:sp>
          <p:nvSpPr>
            <p:cNvPr id="94247" name="Text Box 39"/>
            <p:cNvSpPr txBox="1">
              <a:spLocks noChangeArrowheads="1"/>
            </p:cNvSpPr>
            <p:nvPr/>
          </p:nvSpPr>
          <p:spPr bwMode="auto">
            <a:xfrm>
              <a:off x="4309" y="2795"/>
              <a:ext cx="362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 eaLnBrk="0" hangingPunct="0"/>
              <a:r>
                <a:rPr lang="en-GB" sz="1800"/>
                <a:t>F</a:t>
              </a:r>
              <a:r>
                <a:rPr lang="en-GB" sz="1800" baseline="-25000"/>
                <a:t>2</a:t>
              </a:r>
              <a:endParaRPr lang="en-US" sz="1800" baseline="-25000"/>
            </a:p>
          </p:txBody>
        </p:sp>
        <p:sp>
          <p:nvSpPr>
            <p:cNvPr id="94248" name="Text Box 40"/>
            <p:cNvSpPr txBox="1">
              <a:spLocks noChangeArrowheads="1"/>
            </p:cNvSpPr>
            <p:nvPr/>
          </p:nvSpPr>
          <p:spPr bwMode="auto">
            <a:xfrm>
              <a:off x="4400" y="2292"/>
              <a:ext cx="362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 eaLnBrk="0" hangingPunct="0"/>
              <a:r>
                <a:rPr lang="en-GB" sz="1800"/>
                <a:t>F</a:t>
              </a:r>
              <a:r>
                <a:rPr lang="en-GB" sz="1800" baseline="-25000"/>
                <a:t>1</a:t>
              </a:r>
              <a:endParaRPr lang="en-US" sz="1800" baseline="-25000"/>
            </a:p>
          </p:txBody>
        </p:sp>
      </p:grpSp>
      <p:pic>
        <p:nvPicPr>
          <p:cNvPr id="2" name="BAE614 Machine Design Audio (27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5112060" y="5899944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0277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59D8AE-3F3D-48A3-BD35-FF4889BEEEBE}" type="slidenum">
              <a:rPr lang="en-US"/>
              <a:pPr/>
              <a:t>28</a:t>
            </a:fld>
            <a:endParaRPr lang="en-US"/>
          </a:p>
        </p:txBody>
      </p:sp>
      <p:sp>
        <p:nvSpPr>
          <p:cNvPr id="952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Dynamics Force Analysis</a:t>
            </a:r>
            <a:endParaRPr lang="en-US"/>
          </a:p>
        </p:txBody>
      </p:sp>
      <p:sp>
        <p:nvSpPr>
          <p:cNvPr id="9523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GB"/>
              <a:t>m = total mass of body concentrated at the centroid, C.G, of body.</a:t>
            </a:r>
          </a:p>
          <a:p>
            <a:r>
              <a:rPr lang="en-GB"/>
              <a:t> A</a:t>
            </a:r>
            <a:r>
              <a:rPr lang="en-GB" baseline="-25000"/>
              <a:t>G</a:t>
            </a:r>
            <a:r>
              <a:rPr lang="en-GB"/>
              <a:t> = absolute acceleration of the centre of mass of the body.</a:t>
            </a:r>
          </a:p>
          <a:p>
            <a:r>
              <a:rPr lang="en-GB"/>
              <a:t>I</a:t>
            </a:r>
            <a:r>
              <a:rPr lang="en-GB" baseline="-25000"/>
              <a:t>G</a:t>
            </a:r>
            <a:r>
              <a:rPr lang="en-GB"/>
              <a:t> = mass moment of inertia.</a:t>
            </a:r>
          </a:p>
          <a:p>
            <a:r>
              <a:rPr lang="en-US" b="1"/>
              <a:t>α</a:t>
            </a:r>
            <a:r>
              <a:rPr lang="en-US"/>
              <a:t>  = angular acceleration of the body.</a:t>
            </a:r>
          </a:p>
        </p:txBody>
      </p:sp>
      <p:pic>
        <p:nvPicPr>
          <p:cNvPr id="2" name="BAE614 Machine Design Audio (28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5508104" y="5337212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6506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06C7E6-5275-4822-A76F-C6CFFB4A1B89}" type="slidenum">
              <a:rPr lang="en-US"/>
              <a:pPr/>
              <a:t>29</a:t>
            </a:fld>
            <a:endParaRPr lang="en-US"/>
          </a:p>
        </p:txBody>
      </p:sp>
      <p:sp>
        <p:nvSpPr>
          <p:cNvPr id="983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 sz="4000"/>
              <a:t>Inertia Forces and D’Alembert’s Principle</a:t>
            </a:r>
            <a:endParaRPr lang="en-US" sz="4000"/>
          </a:p>
        </p:txBody>
      </p:sp>
      <p:sp>
        <p:nvSpPr>
          <p:cNvPr id="98307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>
              <a:lnSpc>
                <a:spcPct val="90000"/>
              </a:lnSpc>
            </a:pPr>
            <a:r>
              <a:rPr lang="el-GR" sz="2800"/>
              <a:t>Σ</a:t>
            </a:r>
            <a:r>
              <a:rPr lang="en-GB" sz="2800"/>
              <a:t>F = F</a:t>
            </a:r>
            <a:r>
              <a:rPr lang="en-GB" sz="2800" baseline="-25000"/>
              <a:t>1</a:t>
            </a:r>
            <a:r>
              <a:rPr lang="en-GB" sz="2800"/>
              <a:t>+F</a:t>
            </a:r>
            <a:r>
              <a:rPr lang="en-GB" sz="2800" baseline="-25000"/>
              <a:t>2</a:t>
            </a:r>
            <a:r>
              <a:rPr lang="en-GB" sz="2800"/>
              <a:t>+F</a:t>
            </a:r>
            <a:r>
              <a:rPr lang="en-GB" sz="2800" baseline="-25000"/>
              <a:t>3</a:t>
            </a:r>
            <a:r>
              <a:rPr lang="en-GB" sz="2800"/>
              <a:t> , the resultant force will not be through the mass centre, and results the unbalanced force system.</a:t>
            </a:r>
          </a:p>
          <a:p>
            <a:pPr>
              <a:lnSpc>
                <a:spcPct val="90000"/>
              </a:lnSpc>
            </a:pPr>
            <a:r>
              <a:rPr lang="en-GB" sz="2800"/>
              <a:t>The effect of this unbalanced system is to produce an acceleration, A</a:t>
            </a:r>
            <a:r>
              <a:rPr lang="en-GB" sz="2800" baseline="-25000"/>
              <a:t>G</a:t>
            </a:r>
            <a:r>
              <a:rPr lang="en-GB" sz="2800"/>
              <a:t>, of the centre of mass of the body.  </a:t>
            </a:r>
            <a:r>
              <a:rPr lang="el-GR" sz="2800"/>
              <a:t>Σ</a:t>
            </a:r>
            <a:r>
              <a:rPr lang="en-GB" sz="2800"/>
              <a:t>F = mA</a:t>
            </a:r>
            <a:r>
              <a:rPr lang="en-GB" sz="2800" baseline="-25000"/>
              <a:t>G		</a:t>
            </a:r>
            <a:r>
              <a:rPr lang="en-GB" sz="2800"/>
              <a:t>(1)</a:t>
            </a:r>
          </a:p>
          <a:p>
            <a:pPr>
              <a:lnSpc>
                <a:spcPct val="90000"/>
              </a:lnSpc>
            </a:pPr>
            <a:r>
              <a:rPr lang="en-GB" sz="2800"/>
              <a:t>Taking moment about centre of mass of the body results the unbalanced moment system. It causes angular acceleration, </a:t>
            </a:r>
            <a:r>
              <a:rPr lang="en-US" sz="2800"/>
              <a:t>α</a:t>
            </a:r>
            <a:r>
              <a:rPr lang="en-US" sz="2800" b="1"/>
              <a:t>, </a:t>
            </a:r>
            <a:r>
              <a:rPr lang="en-US" sz="2800"/>
              <a:t>of</a:t>
            </a:r>
            <a:r>
              <a:rPr lang="en-US" sz="2800" b="1"/>
              <a:t> </a:t>
            </a:r>
            <a:r>
              <a:rPr lang="en-US" sz="2800"/>
              <a:t>the body.    </a:t>
            </a:r>
            <a:r>
              <a:rPr lang="el-GR" sz="2800"/>
              <a:t>Σ</a:t>
            </a:r>
            <a:r>
              <a:rPr lang="en-GB" sz="2800"/>
              <a:t>M = I</a:t>
            </a:r>
            <a:r>
              <a:rPr lang="en-GB" sz="2800" baseline="-25000"/>
              <a:t>G</a:t>
            </a:r>
            <a:r>
              <a:rPr lang="en-GB" sz="2800"/>
              <a:t> </a:t>
            </a:r>
            <a:r>
              <a:rPr lang="en-US" sz="2800"/>
              <a:t>α	(2)</a:t>
            </a:r>
            <a:endParaRPr lang="en-GB" sz="2800"/>
          </a:p>
          <a:p>
            <a:pPr>
              <a:lnSpc>
                <a:spcPct val="90000"/>
              </a:lnSpc>
            </a:pPr>
            <a:endParaRPr lang="en-GB" sz="2800"/>
          </a:p>
          <a:p>
            <a:pPr>
              <a:lnSpc>
                <a:spcPct val="90000"/>
              </a:lnSpc>
            </a:pPr>
            <a:endParaRPr lang="el-GR" sz="2800"/>
          </a:p>
        </p:txBody>
      </p:sp>
      <p:sp>
        <p:nvSpPr>
          <p:cNvPr id="98358" name="Line 54"/>
          <p:cNvSpPr>
            <a:spLocks noChangeShapeType="1"/>
          </p:cNvSpPr>
          <p:nvPr/>
        </p:nvSpPr>
        <p:spPr bwMode="auto">
          <a:xfrm>
            <a:off x="5976938" y="3897313"/>
            <a:ext cx="75565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AU"/>
          </a:p>
        </p:txBody>
      </p:sp>
      <p:sp>
        <p:nvSpPr>
          <p:cNvPr id="98359" name="Line 55"/>
          <p:cNvSpPr>
            <a:spLocks noChangeShapeType="1"/>
          </p:cNvSpPr>
          <p:nvPr/>
        </p:nvSpPr>
        <p:spPr bwMode="auto">
          <a:xfrm>
            <a:off x="2663825" y="5481638"/>
            <a:ext cx="53975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AU"/>
          </a:p>
        </p:txBody>
      </p:sp>
      <p:pic>
        <p:nvPicPr>
          <p:cNvPr id="2" name="BAE614 Machine Design Audio (29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6427788" y="5481638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21088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D76BB1-B276-4C7D-8C94-610293A2DD01}" type="slidenum">
              <a:rPr lang="en-US"/>
              <a:pPr/>
              <a:t>30</a:t>
            </a:fld>
            <a:endParaRPr lang="en-US"/>
          </a:p>
        </p:txBody>
      </p:sp>
      <p:sp>
        <p:nvSpPr>
          <p:cNvPr id="993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Continued</a:t>
            </a:r>
            <a:endParaRPr lang="en-US"/>
          </a:p>
        </p:txBody>
      </p:sp>
      <p:sp>
        <p:nvSpPr>
          <p:cNvPr id="9933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215900" y="1412875"/>
            <a:ext cx="8229600" cy="4932363"/>
          </a:xfrm>
        </p:spPr>
        <p:txBody>
          <a:bodyPr/>
          <a:lstStyle/>
          <a:p>
            <a:r>
              <a:rPr lang="en-GB"/>
              <a:t>(a) An unbalanced set of forces on a rigid body.</a:t>
            </a:r>
          </a:p>
          <a:p>
            <a:r>
              <a:rPr lang="en-GB"/>
              <a:t>(b) The acceleration which result from the unbalanced forces.</a:t>
            </a:r>
            <a:endParaRPr lang="en-US"/>
          </a:p>
        </p:txBody>
      </p:sp>
      <p:grpSp>
        <p:nvGrpSpPr>
          <p:cNvPr id="99383" name="Group 55"/>
          <p:cNvGrpSpPr>
            <a:grpSpLocks/>
          </p:cNvGrpSpPr>
          <p:nvPr/>
        </p:nvGrpSpPr>
        <p:grpSpPr bwMode="auto">
          <a:xfrm>
            <a:off x="1042988" y="3703638"/>
            <a:ext cx="6084887" cy="2644775"/>
            <a:chOff x="657" y="2333"/>
            <a:chExt cx="3833" cy="1666"/>
          </a:xfrm>
        </p:grpSpPr>
        <p:grpSp>
          <p:nvGrpSpPr>
            <p:cNvPr id="99381" name="Group 53"/>
            <p:cNvGrpSpPr>
              <a:grpSpLocks/>
            </p:cNvGrpSpPr>
            <p:nvPr/>
          </p:nvGrpSpPr>
          <p:grpSpPr bwMode="auto">
            <a:xfrm>
              <a:off x="2867" y="2333"/>
              <a:ext cx="1623" cy="1664"/>
              <a:chOff x="2459" y="2273"/>
              <a:chExt cx="1623" cy="1664"/>
            </a:xfrm>
          </p:grpSpPr>
          <p:grpSp>
            <p:nvGrpSpPr>
              <p:cNvPr id="99363" name="Group 35"/>
              <p:cNvGrpSpPr>
                <a:grpSpLocks/>
              </p:cNvGrpSpPr>
              <p:nvPr/>
            </p:nvGrpSpPr>
            <p:grpSpPr bwMode="auto">
              <a:xfrm>
                <a:off x="2459" y="2273"/>
                <a:ext cx="1597" cy="1553"/>
                <a:chOff x="6051" y="8933"/>
                <a:chExt cx="3944" cy="3654"/>
              </a:xfrm>
            </p:grpSpPr>
            <p:sp>
              <p:nvSpPr>
                <p:cNvPr id="99364" name="Text Box 36"/>
                <p:cNvSpPr txBox="1">
                  <a:spLocks noChangeArrowheads="1"/>
                </p:cNvSpPr>
                <p:nvPr/>
              </p:nvSpPr>
              <p:spPr bwMode="auto">
                <a:xfrm>
                  <a:off x="6051" y="12210"/>
                  <a:ext cx="493" cy="377"/>
                </a:xfrm>
                <a:prstGeom prst="rect">
                  <a:avLst/>
                </a:pr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pPr algn="l" eaLnBrk="0" hangingPunct="0">
                    <a:spcBef>
                      <a:spcPct val="0"/>
                    </a:spcBef>
                  </a:pPr>
                  <a:r>
                    <a:rPr lang="en-US" sz="1000"/>
                    <a:t>O</a:t>
                  </a:r>
                  <a:endParaRPr lang="en-US" sz="1800" baseline="-25000"/>
                </a:p>
              </p:txBody>
            </p:sp>
            <p:sp>
              <p:nvSpPr>
                <p:cNvPr id="99365" name="Text Box 37"/>
                <p:cNvSpPr txBox="1">
                  <a:spLocks noChangeArrowheads="1"/>
                </p:cNvSpPr>
                <p:nvPr/>
              </p:nvSpPr>
              <p:spPr bwMode="auto">
                <a:xfrm>
                  <a:off x="6283" y="8933"/>
                  <a:ext cx="406" cy="435"/>
                </a:xfrm>
                <a:prstGeom prst="rect">
                  <a:avLst/>
                </a:pr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pPr algn="l" eaLnBrk="0" hangingPunct="0">
                    <a:spcBef>
                      <a:spcPct val="0"/>
                    </a:spcBef>
                  </a:pPr>
                  <a:r>
                    <a:rPr lang="en-US"/>
                    <a:t>y</a:t>
                  </a:r>
                  <a:endParaRPr lang="en-US" sz="1800" baseline="-25000"/>
                </a:p>
              </p:txBody>
            </p:sp>
            <p:sp>
              <p:nvSpPr>
                <p:cNvPr id="99366" name="Text Box 38"/>
                <p:cNvSpPr txBox="1">
                  <a:spLocks noChangeArrowheads="1"/>
                </p:cNvSpPr>
                <p:nvPr/>
              </p:nvSpPr>
              <p:spPr bwMode="auto">
                <a:xfrm>
                  <a:off x="9589" y="12065"/>
                  <a:ext cx="406" cy="435"/>
                </a:xfrm>
                <a:prstGeom prst="rect">
                  <a:avLst/>
                </a:pr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pPr algn="l" eaLnBrk="0" hangingPunct="0">
                    <a:spcBef>
                      <a:spcPct val="0"/>
                    </a:spcBef>
                  </a:pPr>
                  <a:r>
                    <a:rPr lang="en-US"/>
                    <a:t>x</a:t>
                  </a:r>
                  <a:endParaRPr lang="en-US" sz="1800" baseline="-25000"/>
                </a:p>
              </p:txBody>
            </p:sp>
            <p:sp>
              <p:nvSpPr>
                <p:cNvPr id="99367" name="Line 39"/>
                <p:cNvSpPr>
                  <a:spLocks noChangeShapeType="1"/>
                </p:cNvSpPr>
                <p:nvPr/>
              </p:nvSpPr>
              <p:spPr bwMode="auto">
                <a:xfrm>
                  <a:off x="6225" y="12210"/>
                  <a:ext cx="3422" cy="0"/>
                </a:xfrm>
                <a:prstGeom prst="line">
                  <a:avLst/>
                </a:prstGeom>
                <a:noFill/>
                <a:ln w="6350">
                  <a:solidFill>
                    <a:srgbClr val="00000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  <p:sp>
              <p:nvSpPr>
                <p:cNvPr id="99368" name="Line 40"/>
                <p:cNvSpPr>
                  <a:spLocks noChangeShapeType="1"/>
                </p:cNvSpPr>
                <p:nvPr/>
              </p:nvSpPr>
              <p:spPr bwMode="auto">
                <a:xfrm flipV="1">
                  <a:off x="6428" y="9165"/>
                  <a:ext cx="0" cy="3161"/>
                </a:xfrm>
                <a:prstGeom prst="line">
                  <a:avLst/>
                </a:prstGeom>
                <a:noFill/>
                <a:ln w="6350">
                  <a:solidFill>
                    <a:srgbClr val="00000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/>
                <a:lstStyle/>
                <a:p>
                  <a:endParaRPr lang="en-AU"/>
                </a:p>
              </p:txBody>
            </p:sp>
            <p:grpSp>
              <p:nvGrpSpPr>
                <p:cNvPr id="99369" name="Group 41"/>
                <p:cNvGrpSpPr>
                  <a:grpSpLocks/>
                </p:cNvGrpSpPr>
                <p:nvPr/>
              </p:nvGrpSpPr>
              <p:grpSpPr bwMode="auto">
                <a:xfrm>
                  <a:off x="6892" y="9716"/>
                  <a:ext cx="2262" cy="1783"/>
                  <a:chOff x="6892" y="9716"/>
                  <a:chExt cx="2262" cy="1783"/>
                </a:xfrm>
              </p:grpSpPr>
              <p:sp>
                <p:nvSpPr>
                  <p:cNvPr id="99370" name="Freeform 42"/>
                  <p:cNvSpPr>
                    <a:spLocks/>
                  </p:cNvSpPr>
                  <p:nvPr/>
                </p:nvSpPr>
                <p:spPr bwMode="auto">
                  <a:xfrm>
                    <a:off x="6892" y="9716"/>
                    <a:ext cx="1945" cy="1783"/>
                  </a:xfrm>
                  <a:custGeom>
                    <a:avLst/>
                    <a:gdLst>
                      <a:gd name="T0" fmla="*/ 157 w 1945"/>
                      <a:gd name="T1" fmla="*/ 1453 h 1783"/>
                      <a:gd name="T2" fmla="*/ 104 w 1945"/>
                      <a:gd name="T3" fmla="*/ 1400 h 1783"/>
                      <a:gd name="T4" fmla="*/ 51 w 1945"/>
                      <a:gd name="T5" fmla="*/ 1321 h 1783"/>
                      <a:gd name="T6" fmla="*/ 91 w 1945"/>
                      <a:gd name="T7" fmla="*/ 753 h 1783"/>
                      <a:gd name="T8" fmla="*/ 144 w 1945"/>
                      <a:gd name="T9" fmla="*/ 673 h 1783"/>
                      <a:gd name="T10" fmla="*/ 197 w 1945"/>
                      <a:gd name="T11" fmla="*/ 581 h 1783"/>
                      <a:gd name="T12" fmla="*/ 289 w 1945"/>
                      <a:gd name="T13" fmla="*/ 541 h 1783"/>
                      <a:gd name="T14" fmla="*/ 395 w 1945"/>
                      <a:gd name="T15" fmla="*/ 462 h 1783"/>
                      <a:gd name="T16" fmla="*/ 501 w 1945"/>
                      <a:gd name="T17" fmla="*/ 422 h 1783"/>
                      <a:gd name="T18" fmla="*/ 738 w 1945"/>
                      <a:gd name="T19" fmla="*/ 238 h 1783"/>
                      <a:gd name="T20" fmla="*/ 791 w 1945"/>
                      <a:gd name="T21" fmla="*/ 171 h 1783"/>
                      <a:gd name="T22" fmla="*/ 857 w 1945"/>
                      <a:gd name="T23" fmla="*/ 145 h 1783"/>
                      <a:gd name="T24" fmla="*/ 976 w 1945"/>
                      <a:gd name="T25" fmla="*/ 92 h 1783"/>
                      <a:gd name="T26" fmla="*/ 1056 w 1945"/>
                      <a:gd name="T27" fmla="*/ 66 h 1783"/>
                      <a:gd name="T28" fmla="*/ 1201 w 1945"/>
                      <a:gd name="T29" fmla="*/ 0 h 1783"/>
                      <a:gd name="T30" fmla="*/ 1518 w 1945"/>
                      <a:gd name="T31" fmla="*/ 13 h 1783"/>
                      <a:gd name="T32" fmla="*/ 1729 w 1945"/>
                      <a:gd name="T33" fmla="*/ 66 h 1783"/>
                      <a:gd name="T34" fmla="*/ 1835 w 1945"/>
                      <a:gd name="T35" fmla="*/ 304 h 1783"/>
                      <a:gd name="T36" fmla="*/ 1875 w 1945"/>
                      <a:gd name="T37" fmla="*/ 515 h 1783"/>
                      <a:gd name="T38" fmla="*/ 1901 w 1945"/>
                      <a:gd name="T39" fmla="*/ 555 h 1783"/>
                      <a:gd name="T40" fmla="*/ 1927 w 1945"/>
                      <a:gd name="T41" fmla="*/ 634 h 1783"/>
                      <a:gd name="T42" fmla="*/ 1941 w 1945"/>
                      <a:gd name="T43" fmla="*/ 819 h 1783"/>
                      <a:gd name="T44" fmla="*/ 1875 w 1945"/>
                      <a:gd name="T45" fmla="*/ 885 h 1783"/>
                      <a:gd name="T46" fmla="*/ 1729 w 1945"/>
                      <a:gd name="T47" fmla="*/ 1004 h 1783"/>
                      <a:gd name="T48" fmla="*/ 1663 w 1945"/>
                      <a:gd name="T49" fmla="*/ 1057 h 1783"/>
                      <a:gd name="T50" fmla="*/ 1650 w 1945"/>
                      <a:gd name="T51" fmla="*/ 1176 h 1783"/>
                      <a:gd name="T52" fmla="*/ 1544 w 1945"/>
                      <a:gd name="T53" fmla="*/ 1268 h 1783"/>
                      <a:gd name="T54" fmla="*/ 1505 w 1945"/>
                      <a:gd name="T55" fmla="*/ 1308 h 1783"/>
                      <a:gd name="T56" fmla="*/ 1465 w 1945"/>
                      <a:gd name="T57" fmla="*/ 1321 h 1783"/>
                      <a:gd name="T58" fmla="*/ 1425 w 1945"/>
                      <a:gd name="T59" fmla="*/ 1400 h 1783"/>
                      <a:gd name="T60" fmla="*/ 1293 w 1945"/>
                      <a:gd name="T61" fmla="*/ 1532 h 1783"/>
                      <a:gd name="T62" fmla="*/ 1201 w 1945"/>
                      <a:gd name="T63" fmla="*/ 1611 h 1783"/>
                      <a:gd name="T64" fmla="*/ 1016 w 1945"/>
                      <a:gd name="T65" fmla="*/ 1625 h 1783"/>
                      <a:gd name="T66" fmla="*/ 884 w 1945"/>
                      <a:gd name="T67" fmla="*/ 1691 h 1783"/>
                      <a:gd name="T68" fmla="*/ 844 w 1945"/>
                      <a:gd name="T69" fmla="*/ 1730 h 1783"/>
                      <a:gd name="T70" fmla="*/ 725 w 1945"/>
                      <a:gd name="T71" fmla="*/ 1783 h 1783"/>
                      <a:gd name="T72" fmla="*/ 620 w 1945"/>
                      <a:gd name="T73" fmla="*/ 1717 h 1783"/>
                      <a:gd name="T74" fmla="*/ 593 w 1945"/>
                      <a:gd name="T75" fmla="*/ 1691 h 1783"/>
                      <a:gd name="T76" fmla="*/ 474 w 1945"/>
                      <a:gd name="T77" fmla="*/ 1678 h 1783"/>
                      <a:gd name="T78" fmla="*/ 408 w 1945"/>
                      <a:gd name="T79" fmla="*/ 1625 h 1783"/>
                      <a:gd name="T80" fmla="*/ 276 w 1945"/>
                      <a:gd name="T81" fmla="*/ 1585 h 1783"/>
                      <a:gd name="T82" fmla="*/ 236 w 1945"/>
                      <a:gd name="T83" fmla="*/ 1559 h 1783"/>
                      <a:gd name="T84" fmla="*/ 197 w 1945"/>
                      <a:gd name="T85" fmla="*/ 1479 h 1783"/>
                      <a:gd name="T86" fmla="*/ 157 w 1945"/>
                      <a:gd name="T87" fmla="*/ 1466 h 1783"/>
                      <a:gd name="T88" fmla="*/ 157 w 1945"/>
                      <a:gd name="T89" fmla="*/ 1453 h 1783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  <a:cxn ang="0">
                        <a:pos x="T8" y="T9"/>
                      </a:cxn>
                      <a:cxn ang="0">
                        <a:pos x="T10" y="T11"/>
                      </a:cxn>
                      <a:cxn ang="0">
                        <a:pos x="T12" y="T13"/>
                      </a:cxn>
                      <a:cxn ang="0">
                        <a:pos x="T14" y="T15"/>
                      </a:cxn>
                      <a:cxn ang="0">
                        <a:pos x="T16" y="T17"/>
                      </a:cxn>
                      <a:cxn ang="0">
                        <a:pos x="T18" y="T19"/>
                      </a:cxn>
                      <a:cxn ang="0">
                        <a:pos x="T20" y="T21"/>
                      </a:cxn>
                      <a:cxn ang="0">
                        <a:pos x="T22" y="T23"/>
                      </a:cxn>
                      <a:cxn ang="0">
                        <a:pos x="T24" y="T25"/>
                      </a:cxn>
                      <a:cxn ang="0">
                        <a:pos x="T26" y="T27"/>
                      </a:cxn>
                      <a:cxn ang="0">
                        <a:pos x="T28" y="T29"/>
                      </a:cxn>
                      <a:cxn ang="0">
                        <a:pos x="T30" y="T31"/>
                      </a:cxn>
                      <a:cxn ang="0">
                        <a:pos x="T32" y="T33"/>
                      </a:cxn>
                      <a:cxn ang="0">
                        <a:pos x="T34" y="T35"/>
                      </a:cxn>
                      <a:cxn ang="0">
                        <a:pos x="T36" y="T37"/>
                      </a:cxn>
                      <a:cxn ang="0">
                        <a:pos x="T38" y="T39"/>
                      </a:cxn>
                      <a:cxn ang="0">
                        <a:pos x="T40" y="T41"/>
                      </a:cxn>
                      <a:cxn ang="0">
                        <a:pos x="T42" y="T43"/>
                      </a:cxn>
                      <a:cxn ang="0">
                        <a:pos x="T44" y="T45"/>
                      </a:cxn>
                      <a:cxn ang="0">
                        <a:pos x="T46" y="T47"/>
                      </a:cxn>
                      <a:cxn ang="0">
                        <a:pos x="T48" y="T49"/>
                      </a:cxn>
                      <a:cxn ang="0">
                        <a:pos x="T50" y="T51"/>
                      </a:cxn>
                      <a:cxn ang="0">
                        <a:pos x="T52" y="T53"/>
                      </a:cxn>
                      <a:cxn ang="0">
                        <a:pos x="T54" y="T55"/>
                      </a:cxn>
                      <a:cxn ang="0">
                        <a:pos x="T56" y="T57"/>
                      </a:cxn>
                      <a:cxn ang="0">
                        <a:pos x="T58" y="T59"/>
                      </a:cxn>
                      <a:cxn ang="0">
                        <a:pos x="T60" y="T61"/>
                      </a:cxn>
                      <a:cxn ang="0">
                        <a:pos x="T62" y="T63"/>
                      </a:cxn>
                      <a:cxn ang="0">
                        <a:pos x="T64" y="T65"/>
                      </a:cxn>
                      <a:cxn ang="0">
                        <a:pos x="T66" y="T67"/>
                      </a:cxn>
                      <a:cxn ang="0">
                        <a:pos x="T68" y="T69"/>
                      </a:cxn>
                      <a:cxn ang="0">
                        <a:pos x="T70" y="T71"/>
                      </a:cxn>
                      <a:cxn ang="0">
                        <a:pos x="T72" y="T73"/>
                      </a:cxn>
                      <a:cxn ang="0">
                        <a:pos x="T74" y="T75"/>
                      </a:cxn>
                      <a:cxn ang="0">
                        <a:pos x="T76" y="T77"/>
                      </a:cxn>
                      <a:cxn ang="0">
                        <a:pos x="T78" y="T79"/>
                      </a:cxn>
                      <a:cxn ang="0">
                        <a:pos x="T80" y="T81"/>
                      </a:cxn>
                      <a:cxn ang="0">
                        <a:pos x="T82" y="T83"/>
                      </a:cxn>
                      <a:cxn ang="0">
                        <a:pos x="T84" y="T85"/>
                      </a:cxn>
                      <a:cxn ang="0">
                        <a:pos x="T86" y="T87"/>
                      </a:cxn>
                      <a:cxn ang="0">
                        <a:pos x="T88" y="T89"/>
                      </a:cxn>
                    </a:cxnLst>
                    <a:rect l="0" t="0" r="r" b="b"/>
                    <a:pathLst>
                      <a:path w="1945" h="1783">
                        <a:moveTo>
                          <a:pt x="157" y="1453"/>
                        </a:moveTo>
                        <a:cubicBezTo>
                          <a:pt x="91" y="1431"/>
                          <a:pt x="136" y="1458"/>
                          <a:pt x="104" y="1400"/>
                        </a:cubicBezTo>
                        <a:cubicBezTo>
                          <a:pt x="88" y="1372"/>
                          <a:pt x="51" y="1321"/>
                          <a:pt x="51" y="1321"/>
                        </a:cubicBezTo>
                        <a:cubicBezTo>
                          <a:pt x="0" y="1163"/>
                          <a:pt x="34" y="922"/>
                          <a:pt x="91" y="753"/>
                        </a:cubicBezTo>
                        <a:cubicBezTo>
                          <a:pt x="122" y="661"/>
                          <a:pt x="105" y="732"/>
                          <a:pt x="144" y="673"/>
                        </a:cubicBezTo>
                        <a:cubicBezTo>
                          <a:pt x="156" y="654"/>
                          <a:pt x="177" y="597"/>
                          <a:pt x="197" y="581"/>
                        </a:cubicBezTo>
                        <a:cubicBezTo>
                          <a:pt x="223" y="560"/>
                          <a:pt x="260" y="558"/>
                          <a:pt x="289" y="541"/>
                        </a:cubicBezTo>
                        <a:cubicBezTo>
                          <a:pt x="327" y="518"/>
                          <a:pt x="357" y="484"/>
                          <a:pt x="395" y="462"/>
                        </a:cubicBezTo>
                        <a:cubicBezTo>
                          <a:pt x="410" y="453"/>
                          <a:pt x="477" y="430"/>
                          <a:pt x="501" y="422"/>
                        </a:cubicBezTo>
                        <a:cubicBezTo>
                          <a:pt x="582" y="361"/>
                          <a:pt x="660" y="301"/>
                          <a:pt x="738" y="238"/>
                        </a:cubicBezTo>
                        <a:cubicBezTo>
                          <a:pt x="760" y="220"/>
                          <a:pt x="768" y="188"/>
                          <a:pt x="791" y="171"/>
                        </a:cubicBezTo>
                        <a:cubicBezTo>
                          <a:pt x="810" y="157"/>
                          <a:pt x="835" y="154"/>
                          <a:pt x="857" y="145"/>
                        </a:cubicBezTo>
                        <a:cubicBezTo>
                          <a:pt x="908" y="96"/>
                          <a:pt x="870" y="125"/>
                          <a:pt x="976" y="92"/>
                        </a:cubicBezTo>
                        <a:cubicBezTo>
                          <a:pt x="1003" y="84"/>
                          <a:pt x="1056" y="66"/>
                          <a:pt x="1056" y="66"/>
                        </a:cubicBezTo>
                        <a:cubicBezTo>
                          <a:pt x="1104" y="33"/>
                          <a:pt x="1145" y="14"/>
                          <a:pt x="1201" y="0"/>
                        </a:cubicBezTo>
                        <a:cubicBezTo>
                          <a:pt x="1307" y="4"/>
                          <a:pt x="1413" y="6"/>
                          <a:pt x="1518" y="13"/>
                        </a:cubicBezTo>
                        <a:cubicBezTo>
                          <a:pt x="1587" y="18"/>
                          <a:pt x="1659" y="55"/>
                          <a:pt x="1729" y="66"/>
                        </a:cubicBezTo>
                        <a:cubicBezTo>
                          <a:pt x="1797" y="132"/>
                          <a:pt x="1807" y="218"/>
                          <a:pt x="1835" y="304"/>
                        </a:cubicBezTo>
                        <a:cubicBezTo>
                          <a:pt x="1843" y="368"/>
                          <a:pt x="1851" y="453"/>
                          <a:pt x="1875" y="515"/>
                        </a:cubicBezTo>
                        <a:cubicBezTo>
                          <a:pt x="1881" y="530"/>
                          <a:pt x="1895" y="540"/>
                          <a:pt x="1901" y="555"/>
                        </a:cubicBezTo>
                        <a:cubicBezTo>
                          <a:pt x="1912" y="580"/>
                          <a:pt x="1927" y="634"/>
                          <a:pt x="1927" y="634"/>
                        </a:cubicBezTo>
                        <a:cubicBezTo>
                          <a:pt x="1932" y="696"/>
                          <a:pt x="1945" y="757"/>
                          <a:pt x="1941" y="819"/>
                        </a:cubicBezTo>
                        <a:cubicBezTo>
                          <a:pt x="1939" y="853"/>
                          <a:pt x="1893" y="867"/>
                          <a:pt x="1875" y="885"/>
                        </a:cubicBezTo>
                        <a:cubicBezTo>
                          <a:pt x="1827" y="934"/>
                          <a:pt x="1796" y="982"/>
                          <a:pt x="1729" y="1004"/>
                        </a:cubicBezTo>
                        <a:cubicBezTo>
                          <a:pt x="1721" y="1009"/>
                          <a:pt x="1667" y="1041"/>
                          <a:pt x="1663" y="1057"/>
                        </a:cubicBezTo>
                        <a:cubicBezTo>
                          <a:pt x="1652" y="1095"/>
                          <a:pt x="1666" y="1139"/>
                          <a:pt x="1650" y="1176"/>
                        </a:cubicBezTo>
                        <a:cubicBezTo>
                          <a:pt x="1626" y="1233"/>
                          <a:pt x="1583" y="1235"/>
                          <a:pt x="1544" y="1268"/>
                        </a:cubicBezTo>
                        <a:cubicBezTo>
                          <a:pt x="1530" y="1280"/>
                          <a:pt x="1520" y="1298"/>
                          <a:pt x="1505" y="1308"/>
                        </a:cubicBezTo>
                        <a:cubicBezTo>
                          <a:pt x="1493" y="1316"/>
                          <a:pt x="1478" y="1317"/>
                          <a:pt x="1465" y="1321"/>
                        </a:cubicBezTo>
                        <a:cubicBezTo>
                          <a:pt x="1449" y="1346"/>
                          <a:pt x="1443" y="1376"/>
                          <a:pt x="1425" y="1400"/>
                        </a:cubicBezTo>
                        <a:cubicBezTo>
                          <a:pt x="1391" y="1445"/>
                          <a:pt x="1334" y="1491"/>
                          <a:pt x="1293" y="1532"/>
                        </a:cubicBezTo>
                        <a:cubicBezTo>
                          <a:pt x="1273" y="1552"/>
                          <a:pt x="1233" y="1605"/>
                          <a:pt x="1201" y="1611"/>
                        </a:cubicBezTo>
                        <a:cubicBezTo>
                          <a:pt x="1140" y="1622"/>
                          <a:pt x="1078" y="1620"/>
                          <a:pt x="1016" y="1625"/>
                        </a:cubicBezTo>
                        <a:cubicBezTo>
                          <a:pt x="972" y="1639"/>
                          <a:pt x="922" y="1664"/>
                          <a:pt x="884" y="1691"/>
                        </a:cubicBezTo>
                        <a:cubicBezTo>
                          <a:pt x="869" y="1702"/>
                          <a:pt x="859" y="1720"/>
                          <a:pt x="844" y="1730"/>
                        </a:cubicBezTo>
                        <a:cubicBezTo>
                          <a:pt x="820" y="1746"/>
                          <a:pt x="754" y="1774"/>
                          <a:pt x="725" y="1783"/>
                        </a:cubicBezTo>
                        <a:cubicBezTo>
                          <a:pt x="683" y="1769"/>
                          <a:pt x="655" y="1745"/>
                          <a:pt x="620" y="1717"/>
                        </a:cubicBezTo>
                        <a:cubicBezTo>
                          <a:pt x="610" y="1709"/>
                          <a:pt x="605" y="1694"/>
                          <a:pt x="593" y="1691"/>
                        </a:cubicBezTo>
                        <a:cubicBezTo>
                          <a:pt x="554" y="1681"/>
                          <a:pt x="514" y="1682"/>
                          <a:pt x="474" y="1678"/>
                        </a:cubicBezTo>
                        <a:cubicBezTo>
                          <a:pt x="451" y="1662"/>
                          <a:pt x="433" y="1638"/>
                          <a:pt x="408" y="1625"/>
                        </a:cubicBezTo>
                        <a:cubicBezTo>
                          <a:pt x="372" y="1607"/>
                          <a:pt x="317" y="1595"/>
                          <a:pt x="276" y="1585"/>
                        </a:cubicBezTo>
                        <a:cubicBezTo>
                          <a:pt x="263" y="1576"/>
                          <a:pt x="246" y="1571"/>
                          <a:pt x="236" y="1559"/>
                        </a:cubicBezTo>
                        <a:cubicBezTo>
                          <a:pt x="193" y="1506"/>
                          <a:pt x="259" y="1529"/>
                          <a:pt x="197" y="1479"/>
                        </a:cubicBezTo>
                        <a:cubicBezTo>
                          <a:pt x="186" y="1470"/>
                          <a:pt x="170" y="1470"/>
                          <a:pt x="157" y="1466"/>
                        </a:cubicBezTo>
                        <a:cubicBezTo>
                          <a:pt x="107" y="1432"/>
                          <a:pt x="103" y="1435"/>
                          <a:pt x="157" y="1453"/>
                        </a:cubicBezTo>
                        <a:close/>
                      </a:path>
                    </a:pathLst>
                  </a:custGeom>
                  <a:solidFill>
                    <a:srgbClr val="FFFFFF"/>
                  </a:solidFill>
                  <a:ln w="9525">
                    <a:solidFill>
                      <a:srgbClr val="000000"/>
                    </a:solidFill>
                    <a:round/>
                    <a:headEnd/>
                    <a:tailEnd/>
                  </a:ln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grpSp>
                <p:nvGrpSpPr>
                  <p:cNvPr id="99371" name="Group 43"/>
                  <p:cNvGrpSpPr>
                    <a:grpSpLocks/>
                  </p:cNvGrpSpPr>
                  <p:nvPr/>
                </p:nvGrpSpPr>
                <p:grpSpPr bwMode="auto">
                  <a:xfrm>
                    <a:off x="7905" y="10441"/>
                    <a:ext cx="1249" cy="377"/>
                    <a:chOff x="7905" y="10441"/>
                    <a:chExt cx="1249" cy="377"/>
                  </a:xfrm>
                </p:grpSpPr>
                <p:sp>
                  <p:nvSpPr>
                    <p:cNvPr id="99372" name="Oval 44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7905" y="10760"/>
                      <a:ext cx="29" cy="58"/>
                    </a:xfrm>
                    <a:prstGeom prst="ellipse">
                      <a:avLst/>
                    </a:prstGeom>
                    <a:solidFill>
                      <a:srgbClr val="FFFFFF"/>
                    </a:solidFill>
                    <a:ln w="9525">
                      <a:solidFill>
                        <a:srgbClr val="000000"/>
                      </a:solidFill>
                      <a:round/>
                      <a:headEnd/>
                      <a:tailEnd/>
                    </a:ln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99373" name="Line 45"/>
                    <p:cNvSpPr>
                      <a:spLocks noChangeShapeType="1"/>
                    </p:cNvSpPr>
                    <p:nvPr/>
                  </p:nvSpPr>
                  <p:spPr bwMode="auto">
                    <a:xfrm flipV="1">
                      <a:off x="7907" y="10441"/>
                      <a:ext cx="1247" cy="348"/>
                    </a:xfrm>
                    <a:prstGeom prst="line">
                      <a:avLst/>
                    </a:prstGeom>
                    <a:noFill/>
                    <a:ln w="9525">
                      <a:solidFill>
                        <a:srgbClr val="000000"/>
                      </a:solidFill>
                      <a:round/>
                      <a:headEnd/>
                      <a:tailEnd type="triangle" w="med" len="med"/>
                    </a:ln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</p:grpSp>
              <p:sp>
                <p:nvSpPr>
                  <p:cNvPr id="99374" name="Arc 46"/>
                  <p:cNvSpPr>
                    <a:spLocks/>
                  </p:cNvSpPr>
                  <p:nvPr/>
                </p:nvSpPr>
                <p:spPr bwMode="auto">
                  <a:xfrm rot="-2706351">
                    <a:off x="7930" y="10505"/>
                    <a:ext cx="302" cy="464"/>
                  </a:xfrm>
                  <a:custGeom>
                    <a:avLst/>
                    <a:gdLst>
                      <a:gd name="G0" fmla="+- 6563 0 0"/>
                      <a:gd name="G1" fmla="+- 21600 0 0"/>
                      <a:gd name="G2" fmla="+- 21600 0 0"/>
                      <a:gd name="T0" fmla="*/ 6563 w 28163"/>
                      <a:gd name="T1" fmla="*/ 0 h 43200"/>
                      <a:gd name="T2" fmla="*/ 0 w 28163"/>
                      <a:gd name="T3" fmla="*/ 42179 h 43200"/>
                      <a:gd name="T4" fmla="*/ 6563 w 28163"/>
                      <a:gd name="T5" fmla="*/ 21600 h 43200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</a:cxnLst>
                    <a:rect l="0" t="0" r="r" b="b"/>
                    <a:pathLst>
                      <a:path w="28163" h="43200" fill="none" extrusionOk="0">
                        <a:moveTo>
                          <a:pt x="6562" y="0"/>
                        </a:moveTo>
                        <a:cubicBezTo>
                          <a:pt x="18492" y="0"/>
                          <a:pt x="28163" y="9670"/>
                          <a:pt x="28163" y="21600"/>
                        </a:cubicBezTo>
                        <a:cubicBezTo>
                          <a:pt x="28163" y="33529"/>
                          <a:pt x="18492" y="43200"/>
                          <a:pt x="6563" y="43200"/>
                        </a:cubicBezTo>
                        <a:cubicBezTo>
                          <a:pt x="4335" y="43200"/>
                          <a:pt x="2121" y="42855"/>
                          <a:pt x="0" y="42178"/>
                        </a:cubicBezTo>
                      </a:path>
                      <a:path w="28163" h="43200" stroke="0" extrusionOk="0">
                        <a:moveTo>
                          <a:pt x="6562" y="0"/>
                        </a:moveTo>
                        <a:cubicBezTo>
                          <a:pt x="18492" y="0"/>
                          <a:pt x="28163" y="9670"/>
                          <a:pt x="28163" y="21600"/>
                        </a:cubicBezTo>
                        <a:cubicBezTo>
                          <a:pt x="28163" y="33529"/>
                          <a:pt x="18492" y="43200"/>
                          <a:pt x="6563" y="43200"/>
                        </a:cubicBezTo>
                        <a:cubicBezTo>
                          <a:pt x="4335" y="43200"/>
                          <a:pt x="2121" y="42855"/>
                          <a:pt x="0" y="42178"/>
                        </a:cubicBezTo>
                        <a:lnTo>
                          <a:pt x="6563" y="21600"/>
                        </a:lnTo>
                        <a:close/>
                      </a:path>
                    </a:pathLst>
                  </a:custGeom>
                  <a:noFill/>
                  <a:ln w="9525">
                    <a:solidFill>
                      <a:srgbClr val="000000"/>
                    </a:solidFill>
                    <a:round/>
                    <a:headEnd/>
                    <a:tailEnd type="triangle" w="med" len="med"/>
                  </a:ln>
                  <a:extLst>
                    <a:ext uri="{909E8E84-426E-40DD-AFC4-6F175D3DCCD1}">
                      <a14:hiddenFill xmlns:a14="http://schemas.microsoft.com/office/drawing/2010/main">
                        <a:solidFill>
                          <a:srgbClr val="FFFFFF"/>
                        </a:solidFill>
                      </a14:hiddenFill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</p:grpSp>
          </p:grpSp>
          <p:sp>
            <p:nvSpPr>
              <p:cNvPr id="99375" name="Text Box 47"/>
              <p:cNvSpPr txBox="1">
                <a:spLocks noChangeArrowheads="1"/>
              </p:cNvSpPr>
              <p:nvPr/>
            </p:nvSpPr>
            <p:spPr bwMode="auto">
              <a:xfrm>
                <a:off x="3117" y="3074"/>
                <a:ext cx="176" cy="148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pPr algn="l" eaLnBrk="0" hangingPunct="0">
                  <a:spcBef>
                    <a:spcPct val="0"/>
                  </a:spcBef>
                </a:pPr>
                <a:r>
                  <a:rPr lang="en-US" sz="1000"/>
                  <a:t>G</a:t>
                </a:r>
                <a:endParaRPr lang="en-US" sz="1800" baseline="-25000"/>
              </a:p>
            </p:txBody>
          </p:sp>
          <p:sp>
            <p:nvSpPr>
              <p:cNvPr id="99376" name="Text Box 48"/>
              <p:cNvSpPr txBox="1">
                <a:spLocks noChangeArrowheads="1"/>
              </p:cNvSpPr>
              <p:nvPr/>
            </p:nvSpPr>
            <p:spPr bwMode="auto">
              <a:xfrm>
                <a:off x="3034" y="2754"/>
                <a:ext cx="423" cy="185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pPr algn="l" eaLnBrk="0" hangingPunct="0">
                  <a:spcBef>
                    <a:spcPct val="0"/>
                  </a:spcBef>
                </a:pPr>
                <a:r>
                  <a:rPr lang="en-US" sz="1000"/>
                  <a:t>∑M</a:t>
                </a:r>
                <a:r>
                  <a:rPr lang="en-US" sz="1000" baseline="-25000"/>
                  <a:t>G</a:t>
                </a:r>
                <a:r>
                  <a:rPr lang="en-US" sz="1000"/>
                  <a:t>=</a:t>
                </a:r>
                <a:r>
                  <a:rPr lang="en-US" sz="1000" i="1">
                    <a:latin typeface="Times New Roman" pitchFamily="18" charset="0"/>
                  </a:rPr>
                  <a:t>Iα</a:t>
                </a:r>
                <a:endParaRPr lang="en-US" sz="1800" baseline="-25000"/>
              </a:p>
            </p:txBody>
          </p:sp>
          <p:sp>
            <p:nvSpPr>
              <p:cNvPr id="99377" name="Text Box 49"/>
              <p:cNvSpPr txBox="1">
                <a:spLocks noChangeArrowheads="1"/>
              </p:cNvSpPr>
              <p:nvPr/>
            </p:nvSpPr>
            <p:spPr bwMode="auto">
              <a:xfrm>
                <a:off x="3610" y="2951"/>
                <a:ext cx="472" cy="185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pPr algn="l" eaLnBrk="0" hangingPunct="0">
                  <a:spcBef>
                    <a:spcPct val="0"/>
                  </a:spcBef>
                </a:pPr>
                <a:r>
                  <a:rPr lang="en-US" sz="1000"/>
                  <a:t>∑F=</a:t>
                </a:r>
                <a:r>
                  <a:rPr lang="en-US" sz="1000" i="1"/>
                  <a:t>m</a:t>
                </a:r>
                <a:r>
                  <a:rPr lang="en-US" sz="1000"/>
                  <a:t>A</a:t>
                </a:r>
                <a:r>
                  <a:rPr lang="en-US" sz="1000" baseline="-25000"/>
                  <a:t>G</a:t>
                </a:r>
                <a:endParaRPr lang="en-US" sz="1800" baseline="-25000"/>
              </a:p>
            </p:txBody>
          </p:sp>
          <p:sp>
            <p:nvSpPr>
              <p:cNvPr id="99378" name="Text Box 50"/>
              <p:cNvSpPr txBox="1">
                <a:spLocks noChangeArrowheads="1"/>
              </p:cNvSpPr>
              <p:nvPr/>
            </p:nvSpPr>
            <p:spPr bwMode="auto">
              <a:xfrm>
                <a:off x="3223" y="3777"/>
                <a:ext cx="234" cy="160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pPr algn="l" eaLnBrk="0" hangingPunct="0">
                  <a:spcBef>
                    <a:spcPct val="0"/>
                  </a:spcBef>
                </a:pPr>
                <a:r>
                  <a:rPr lang="en-US"/>
                  <a:t>(b)</a:t>
                </a:r>
                <a:endParaRPr lang="en-US" sz="1800" baseline="-25000"/>
              </a:p>
            </p:txBody>
          </p:sp>
        </p:grpSp>
        <p:grpSp>
          <p:nvGrpSpPr>
            <p:cNvPr id="99382" name="Group 54"/>
            <p:cNvGrpSpPr>
              <a:grpSpLocks/>
            </p:cNvGrpSpPr>
            <p:nvPr/>
          </p:nvGrpSpPr>
          <p:grpSpPr bwMode="auto">
            <a:xfrm>
              <a:off x="657" y="2335"/>
              <a:ext cx="1514" cy="1664"/>
              <a:chOff x="816" y="2335"/>
              <a:chExt cx="1514" cy="1664"/>
            </a:xfrm>
          </p:grpSpPr>
          <p:grpSp>
            <p:nvGrpSpPr>
              <p:cNvPr id="99333" name="Group 5"/>
              <p:cNvGrpSpPr>
                <a:grpSpLocks/>
              </p:cNvGrpSpPr>
              <p:nvPr/>
            </p:nvGrpSpPr>
            <p:grpSpPr bwMode="auto">
              <a:xfrm>
                <a:off x="816" y="2335"/>
                <a:ext cx="1514" cy="1491"/>
                <a:chOff x="1469" y="8991"/>
                <a:chExt cx="3741" cy="3509"/>
              </a:xfrm>
            </p:grpSpPr>
            <p:sp>
              <p:nvSpPr>
                <p:cNvPr id="99334" name="Text Box 6"/>
                <p:cNvSpPr txBox="1">
                  <a:spLocks noChangeArrowheads="1"/>
                </p:cNvSpPr>
                <p:nvPr/>
              </p:nvSpPr>
              <p:spPr bwMode="auto">
                <a:xfrm>
                  <a:off x="2107" y="11079"/>
                  <a:ext cx="493" cy="377"/>
                </a:xfrm>
                <a:prstGeom prst="rect">
                  <a:avLst/>
                </a:pr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pPr algn="l" eaLnBrk="0" hangingPunct="0">
                    <a:spcBef>
                      <a:spcPct val="0"/>
                    </a:spcBef>
                  </a:pPr>
                  <a:r>
                    <a:rPr lang="en-US" sz="1000" b="1"/>
                    <a:t>F</a:t>
                  </a:r>
                  <a:r>
                    <a:rPr lang="en-US" sz="1000" b="1" baseline="-25000"/>
                    <a:t>2</a:t>
                  </a:r>
                  <a:endParaRPr lang="en-US" sz="1800" baseline="-25000"/>
                </a:p>
              </p:txBody>
            </p:sp>
            <p:sp>
              <p:nvSpPr>
                <p:cNvPr id="99335" name="Text Box 7"/>
                <p:cNvSpPr txBox="1">
                  <a:spLocks noChangeArrowheads="1"/>
                </p:cNvSpPr>
                <p:nvPr/>
              </p:nvSpPr>
              <p:spPr bwMode="auto">
                <a:xfrm>
                  <a:off x="1875" y="10209"/>
                  <a:ext cx="638" cy="406"/>
                </a:xfrm>
                <a:prstGeom prst="rect">
                  <a:avLst/>
                </a:pr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pPr algn="l" eaLnBrk="0" hangingPunct="0">
                    <a:spcBef>
                      <a:spcPct val="0"/>
                    </a:spcBef>
                  </a:pPr>
                  <a:r>
                    <a:rPr lang="en-US" sz="1000" b="1"/>
                    <a:t>∑F</a:t>
                  </a:r>
                  <a:endParaRPr lang="en-US" sz="1800" baseline="-25000"/>
                </a:p>
              </p:txBody>
            </p:sp>
            <p:grpSp>
              <p:nvGrpSpPr>
                <p:cNvPr id="99336" name="Group 8"/>
                <p:cNvGrpSpPr>
                  <a:grpSpLocks/>
                </p:cNvGrpSpPr>
                <p:nvPr/>
              </p:nvGrpSpPr>
              <p:grpSpPr bwMode="auto">
                <a:xfrm>
                  <a:off x="2194" y="9629"/>
                  <a:ext cx="2197" cy="2071"/>
                  <a:chOff x="2687" y="9762"/>
                  <a:chExt cx="2197" cy="2071"/>
                </a:xfrm>
              </p:grpSpPr>
              <p:grpSp>
                <p:nvGrpSpPr>
                  <p:cNvPr id="99337" name="Group 9"/>
                  <p:cNvGrpSpPr>
                    <a:grpSpLocks/>
                  </p:cNvGrpSpPr>
                  <p:nvPr/>
                </p:nvGrpSpPr>
                <p:grpSpPr bwMode="auto">
                  <a:xfrm>
                    <a:off x="2687" y="9762"/>
                    <a:ext cx="2197" cy="2071"/>
                    <a:chOff x="2694" y="9791"/>
                    <a:chExt cx="2197" cy="2071"/>
                  </a:xfrm>
                </p:grpSpPr>
                <p:sp>
                  <p:nvSpPr>
                    <p:cNvPr id="99338" name="Freeform 10"/>
                    <p:cNvSpPr>
                      <a:spLocks/>
                    </p:cNvSpPr>
                    <p:nvPr/>
                  </p:nvSpPr>
                  <p:spPr bwMode="auto">
                    <a:xfrm>
                      <a:off x="2946" y="9890"/>
                      <a:ext cx="1945" cy="1783"/>
                    </a:xfrm>
                    <a:custGeom>
                      <a:avLst/>
                      <a:gdLst>
                        <a:gd name="T0" fmla="*/ 157 w 1945"/>
                        <a:gd name="T1" fmla="*/ 1453 h 1783"/>
                        <a:gd name="T2" fmla="*/ 104 w 1945"/>
                        <a:gd name="T3" fmla="*/ 1400 h 1783"/>
                        <a:gd name="T4" fmla="*/ 51 w 1945"/>
                        <a:gd name="T5" fmla="*/ 1321 h 1783"/>
                        <a:gd name="T6" fmla="*/ 91 w 1945"/>
                        <a:gd name="T7" fmla="*/ 753 h 1783"/>
                        <a:gd name="T8" fmla="*/ 144 w 1945"/>
                        <a:gd name="T9" fmla="*/ 673 h 1783"/>
                        <a:gd name="T10" fmla="*/ 197 w 1945"/>
                        <a:gd name="T11" fmla="*/ 581 h 1783"/>
                        <a:gd name="T12" fmla="*/ 289 w 1945"/>
                        <a:gd name="T13" fmla="*/ 541 h 1783"/>
                        <a:gd name="T14" fmla="*/ 395 w 1945"/>
                        <a:gd name="T15" fmla="*/ 462 h 1783"/>
                        <a:gd name="T16" fmla="*/ 501 w 1945"/>
                        <a:gd name="T17" fmla="*/ 422 h 1783"/>
                        <a:gd name="T18" fmla="*/ 738 w 1945"/>
                        <a:gd name="T19" fmla="*/ 238 h 1783"/>
                        <a:gd name="T20" fmla="*/ 791 w 1945"/>
                        <a:gd name="T21" fmla="*/ 171 h 1783"/>
                        <a:gd name="T22" fmla="*/ 857 w 1945"/>
                        <a:gd name="T23" fmla="*/ 145 h 1783"/>
                        <a:gd name="T24" fmla="*/ 976 w 1945"/>
                        <a:gd name="T25" fmla="*/ 92 h 1783"/>
                        <a:gd name="T26" fmla="*/ 1056 w 1945"/>
                        <a:gd name="T27" fmla="*/ 66 h 1783"/>
                        <a:gd name="T28" fmla="*/ 1201 w 1945"/>
                        <a:gd name="T29" fmla="*/ 0 h 1783"/>
                        <a:gd name="T30" fmla="*/ 1518 w 1945"/>
                        <a:gd name="T31" fmla="*/ 13 h 1783"/>
                        <a:gd name="T32" fmla="*/ 1729 w 1945"/>
                        <a:gd name="T33" fmla="*/ 66 h 1783"/>
                        <a:gd name="T34" fmla="*/ 1835 w 1945"/>
                        <a:gd name="T35" fmla="*/ 304 h 1783"/>
                        <a:gd name="T36" fmla="*/ 1875 w 1945"/>
                        <a:gd name="T37" fmla="*/ 515 h 1783"/>
                        <a:gd name="T38" fmla="*/ 1901 w 1945"/>
                        <a:gd name="T39" fmla="*/ 555 h 1783"/>
                        <a:gd name="T40" fmla="*/ 1927 w 1945"/>
                        <a:gd name="T41" fmla="*/ 634 h 1783"/>
                        <a:gd name="T42" fmla="*/ 1941 w 1945"/>
                        <a:gd name="T43" fmla="*/ 819 h 1783"/>
                        <a:gd name="T44" fmla="*/ 1875 w 1945"/>
                        <a:gd name="T45" fmla="*/ 885 h 1783"/>
                        <a:gd name="T46" fmla="*/ 1729 w 1945"/>
                        <a:gd name="T47" fmla="*/ 1004 h 1783"/>
                        <a:gd name="T48" fmla="*/ 1663 w 1945"/>
                        <a:gd name="T49" fmla="*/ 1057 h 1783"/>
                        <a:gd name="T50" fmla="*/ 1650 w 1945"/>
                        <a:gd name="T51" fmla="*/ 1176 h 1783"/>
                        <a:gd name="T52" fmla="*/ 1544 w 1945"/>
                        <a:gd name="T53" fmla="*/ 1268 h 1783"/>
                        <a:gd name="T54" fmla="*/ 1505 w 1945"/>
                        <a:gd name="T55" fmla="*/ 1308 h 1783"/>
                        <a:gd name="T56" fmla="*/ 1465 w 1945"/>
                        <a:gd name="T57" fmla="*/ 1321 h 1783"/>
                        <a:gd name="T58" fmla="*/ 1425 w 1945"/>
                        <a:gd name="T59" fmla="*/ 1400 h 1783"/>
                        <a:gd name="T60" fmla="*/ 1293 w 1945"/>
                        <a:gd name="T61" fmla="*/ 1532 h 1783"/>
                        <a:gd name="T62" fmla="*/ 1201 w 1945"/>
                        <a:gd name="T63" fmla="*/ 1611 h 1783"/>
                        <a:gd name="T64" fmla="*/ 1016 w 1945"/>
                        <a:gd name="T65" fmla="*/ 1625 h 1783"/>
                        <a:gd name="T66" fmla="*/ 884 w 1945"/>
                        <a:gd name="T67" fmla="*/ 1691 h 1783"/>
                        <a:gd name="T68" fmla="*/ 844 w 1945"/>
                        <a:gd name="T69" fmla="*/ 1730 h 1783"/>
                        <a:gd name="T70" fmla="*/ 725 w 1945"/>
                        <a:gd name="T71" fmla="*/ 1783 h 1783"/>
                        <a:gd name="T72" fmla="*/ 620 w 1945"/>
                        <a:gd name="T73" fmla="*/ 1717 h 1783"/>
                        <a:gd name="T74" fmla="*/ 593 w 1945"/>
                        <a:gd name="T75" fmla="*/ 1691 h 1783"/>
                        <a:gd name="T76" fmla="*/ 474 w 1945"/>
                        <a:gd name="T77" fmla="*/ 1678 h 1783"/>
                        <a:gd name="T78" fmla="*/ 408 w 1945"/>
                        <a:gd name="T79" fmla="*/ 1625 h 1783"/>
                        <a:gd name="T80" fmla="*/ 276 w 1945"/>
                        <a:gd name="T81" fmla="*/ 1585 h 1783"/>
                        <a:gd name="T82" fmla="*/ 236 w 1945"/>
                        <a:gd name="T83" fmla="*/ 1559 h 1783"/>
                        <a:gd name="T84" fmla="*/ 197 w 1945"/>
                        <a:gd name="T85" fmla="*/ 1479 h 1783"/>
                        <a:gd name="T86" fmla="*/ 157 w 1945"/>
                        <a:gd name="T87" fmla="*/ 1466 h 1783"/>
                        <a:gd name="T88" fmla="*/ 157 w 1945"/>
                        <a:gd name="T89" fmla="*/ 1453 h 1783"/>
                      </a:gdLst>
                      <a:ahLst/>
                      <a:cxnLst>
                        <a:cxn ang="0">
                          <a:pos x="T0" y="T1"/>
                        </a:cxn>
                        <a:cxn ang="0">
                          <a:pos x="T2" y="T3"/>
                        </a:cxn>
                        <a:cxn ang="0">
                          <a:pos x="T4" y="T5"/>
                        </a:cxn>
                        <a:cxn ang="0">
                          <a:pos x="T6" y="T7"/>
                        </a:cxn>
                        <a:cxn ang="0">
                          <a:pos x="T8" y="T9"/>
                        </a:cxn>
                        <a:cxn ang="0">
                          <a:pos x="T10" y="T11"/>
                        </a:cxn>
                        <a:cxn ang="0">
                          <a:pos x="T12" y="T13"/>
                        </a:cxn>
                        <a:cxn ang="0">
                          <a:pos x="T14" y="T15"/>
                        </a:cxn>
                        <a:cxn ang="0">
                          <a:pos x="T16" y="T17"/>
                        </a:cxn>
                        <a:cxn ang="0">
                          <a:pos x="T18" y="T19"/>
                        </a:cxn>
                        <a:cxn ang="0">
                          <a:pos x="T20" y="T21"/>
                        </a:cxn>
                        <a:cxn ang="0">
                          <a:pos x="T22" y="T23"/>
                        </a:cxn>
                        <a:cxn ang="0">
                          <a:pos x="T24" y="T25"/>
                        </a:cxn>
                        <a:cxn ang="0">
                          <a:pos x="T26" y="T27"/>
                        </a:cxn>
                        <a:cxn ang="0">
                          <a:pos x="T28" y="T29"/>
                        </a:cxn>
                        <a:cxn ang="0">
                          <a:pos x="T30" y="T31"/>
                        </a:cxn>
                        <a:cxn ang="0">
                          <a:pos x="T32" y="T33"/>
                        </a:cxn>
                        <a:cxn ang="0">
                          <a:pos x="T34" y="T35"/>
                        </a:cxn>
                        <a:cxn ang="0">
                          <a:pos x="T36" y="T37"/>
                        </a:cxn>
                        <a:cxn ang="0">
                          <a:pos x="T38" y="T39"/>
                        </a:cxn>
                        <a:cxn ang="0">
                          <a:pos x="T40" y="T41"/>
                        </a:cxn>
                        <a:cxn ang="0">
                          <a:pos x="T42" y="T43"/>
                        </a:cxn>
                        <a:cxn ang="0">
                          <a:pos x="T44" y="T45"/>
                        </a:cxn>
                        <a:cxn ang="0">
                          <a:pos x="T46" y="T47"/>
                        </a:cxn>
                        <a:cxn ang="0">
                          <a:pos x="T48" y="T49"/>
                        </a:cxn>
                        <a:cxn ang="0">
                          <a:pos x="T50" y="T51"/>
                        </a:cxn>
                        <a:cxn ang="0">
                          <a:pos x="T52" y="T53"/>
                        </a:cxn>
                        <a:cxn ang="0">
                          <a:pos x="T54" y="T55"/>
                        </a:cxn>
                        <a:cxn ang="0">
                          <a:pos x="T56" y="T57"/>
                        </a:cxn>
                        <a:cxn ang="0">
                          <a:pos x="T58" y="T59"/>
                        </a:cxn>
                        <a:cxn ang="0">
                          <a:pos x="T60" y="T61"/>
                        </a:cxn>
                        <a:cxn ang="0">
                          <a:pos x="T62" y="T63"/>
                        </a:cxn>
                        <a:cxn ang="0">
                          <a:pos x="T64" y="T65"/>
                        </a:cxn>
                        <a:cxn ang="0">
                          <a:pos x="T66" y="T67"/>
                        </a:cxn>
                        <a:cxn ang="0">
                          <a:pos x="T68" y="T69"/>
                        </a:cxn>
                        <a:cxn ang="0">
                          <a:pos x="T70" y="T71"/>
                        </a:cxn>
                        <a:cxn ang="0">
                          <a:pos x="T72" y="T73"/>
                        </a:cxn>
                        <a:cxn ang="0">
                          <a:pos x="T74" y="T75"/>
                        </a:cxn>
                        <a:cxn ang="0">
                          <a:pos x="T76" y="T77"/>
                        </a:cxn>
                        <a:cxn ang="0">
                          <a:pos x="T78" y="T79"/>
                        </a:cxn>
                        <a:cxn ang="0">
                          <a:pos x="T80" y="T81"/>
                        </a:cxn>
                        <a:cxn ang="0">
                          <a:pos x="T82" y="T83"/>
                        </a:cxn>
                        <a:cxn ang="0">
                          <a:pos x="T84" y="T85"/>
                        </a:cxn>
                        <a:cxn ang="0">
                          <a:pos x="T86" y="T87"/>
                        </a:cxn>
                        <a:cxn ang="0">
                          <a:pos x="T88" y="T89"/>
                        </a:cxn>
                      </a:cxnLst>
                      <a:rect l="0" t="0" r="r" b="b"/>
                      <a:pathLst>
                        <a:path w="1945" h="1783">
                          <a:moveTo>
                            <a:pt x="157" y="1453"/>
                          </a:moveTo>
                          <a:cubicBezTo>
                            <a:pt x="91" y="1431"/>
                            <a:pt x="136" y="1458"/>
                            <a:pt x="104" y="1400"/>
                          </a:cubicBezTo>
                          <a:cubicBezTo>
                            <a:pt x="88" y="1372"/>
                            <a:pt x="51" y="1321"/>
                            <a:pt x="51" y="1321"/>
                          </a:cubicBezTo>
                          <a:cubicBezTo>
                            <a:pt x="0" y="1163"/>
                            <a:pt x="34" y="922"/>
                            <a:pt x="91" y="753"/>
                          </a:cubicBezTo>
                          <a:cubicBezTo>
                            <a:pt x="122" y="661"/>
                            <a:pt x="105" y="732"/>
                            <a:pt x="144" y="673"/>
                          </a:cubicBezTo>
                          <a:cubicBezTo>
                            <a:pt x="156" y="654"/>
                            <a:pt x="177" y="597"/>
                            <a:pt x="197" y="581"/>
                          </a:cubicBezTo>
                          <a:cubicBezTo>
                            <a:pt x="223" y="560"/>
                            <a:pt x="260" y="558"/>
                            <a:pt x="289" y="541"/>
                          </a:cubicBezTo>
                          <a:cubicBezTo>
                            <a:pt x="327" y="518"/>
                            <a:pt x="357" y="484"/>
                            <a:pt x="395" y="462"/>
                          </a:cubicBezTo>
                          <a:cubicBezTo>
                            <a:pt x="410" y="453"/>
                            <a:pt x="477" y="430"/>
                            <a:pt x="501" y="422"/>
                          </a:cubicBezTo>
                          <a:cubicBezTo>
                            <a:pt x="582" y="361"/>
                            <a:pt x="660" y="301"/>
                            <a:pt x="738" y="238"/>
                          </a:cubicBezTo>
                          <a:cubicBezTo>
                            <a:pt x="760" y="220"/>
                            <a:pt x="768" y="188"/>
                            <a:pt x="791" y="171"/>
                          </a:cubicBezTo>
                          <a:cubicBezTo>
                            <a:pt x="810" y="157"/>
                            <a:pt x="835" y="154"/>
                            <a:pt x="857" y="145"/>
                          </a:cubicBezTo>
                          <a:cubicBezTo>
                            <a:pt x="908" y="96"/>
                            <a:pt x="870" y="125"/>
                            <a:pt x="976" y="92"/>
                          </a:cubicBezTo>
                          <a:cubicBezTo>
                            <a:pt x="1003" y="84"/>
                            <a:pt x="1056" y="66"/>
                            <a:pt x="1056" y="66"/>
                          </a:cubicBezTo>
                          <a:cubicBezTo>
                            <a:pt x="1104" y="33"/>
                            <a:pt x="1145" y="14"/>
                            <a:pt x="1201" y="0"/>
                          </a:cubicBezTo>
                          <a:cubicBezTo>
                            <a:pt x="1307" y="4"/>
                            <a:pt x="1413" y="6"/>
                            <a:pt x="1518" y="13"/>
                          </a:cubicBezTo>
                          <a:cubicBezTo>
                            <a:pt x="1587" y="18"/>
                            <a:pt x="1659" y="55"/>
                            <a:pt x="1729" y="66"/>
                          </a:cubicBezTo>
                          <a:cubicBezTo>
                            <a:pt x="1797" y="132"/>
                            <a:pt x="1807" y="218"/>
                            <a:pt x="1835" y="304"/>
                          </a:cubicBezTo>
                          <a:cubicBezTo>
                            <a:pt x="1843" y="368"/>
                            <a:pt x="1851" y="453"/>
                            <a:pt x="1875" y="515"/>
                          </a:cubicBezTo>
                          <a:cubicBezTo>
                            <a:pt x="1881" y="530"/>
                            <a:pt x="1895" y="540"/>
                            <a:pt x="1901" y="555"/>
                          </a:cubicBezTo>
                          <a:cubicBezTo>
                            <a:pt x="1912" y="580"/>
                            <a:pt x="1927" y="634"/>
                            <a:pt x="1927" y="634"/>
                          </a:cubicBezTo>
                          <a:cubicBezTo>
                            <a:pt x="1932" y="696"/>
                            <a:pt x="1945" y="757"/>
                            <a:pt x="1941" y="819"/>
                          </a:cubicBezTo>
                          <a:cubicBezTo>
                            <a:pt x="1939" y="853"/>
                            <a:pt x="1893" y="867"/>
                            <a:pt x="1875" y="885"/>
                          </a:cubicBezTo>
                          <a:cubicBezTo>
                            <a:pt x="1827" y="934"/>
                            <a:pt x="1796" y="982"/>
                            <a:pt x="1729" y="1004"/>
                          </a:cubicBezTo>
                          <a:cubicBezTo>
                            <a:pt x="1721" y="1009"/>
                            <a:pt x="1667" y="1041"/>
                            <a:pt x="1663" y="1057"/>
                          </a:cubicBezTo>
                          <a:cubicBezTo>
                            <a:pt x="1652" y="1095"/>
                            <a:pt x="1666" y="1139"/>
                            <a:pt x="1650" y="1176"/>
                          </a:cubicBezTo>
                          <a:cubicBezTo>
                            <a:pt x="1626" y="1233"/>
                            <a:pt x="1583" y="1235"/>
                            <a:pt x="1544" y="1268"/>
                          </a:cubicBezTo>
                          <a:cubicBezTo>
                            <a:pt x="1530" y="1280"/>
                            <a:pt x="1520" y="1298"/>
                            <a:pt x="1505" y="1308"/>
                          </a:cubicBezTo>
                          <a:cubicBezTo>
                            <a:pt x="1493" y="1316"/>
                            <a:pt x="1478" y="1317"/>
                            <a:pt x="1465" y="1321"/>
                          </a:cubicBezTo>
                          <a:cubicBezTo>
                            <a:pt x="1449" y="1346"/>
                            <a:pt x="1443" y="1376"/>
                            <a:pt x="1425" y="1400"/>
                          </a:cubicBezTo>
                          <a:cubicBezTo>
                            <a:pt x="1391" y="1445"/>
                            <a:pt x="1334" y="1491"/>
                            <a:pt x="1293" y="1532"/>
                          </a:cubicBezTo>
                          <a:cubicBezTo>
                            <a:pt x="1273" y="1552"/>
                            <a:pt x="1233" y="1605"/>
                            <a:pt x="1201" y="1611"/>
                          </a:cubicBezTo>
                          <a:cubicBezTo>
                            <a:pt x="1140" y="1622"/>
                            <a:pt x="1078" y="1620"/>
                            <a:pt x="1016" y="1625"/>
                          </a:cubicBezTo>
                          <a:cubicBezTo>
                            <a:pt x="972" y="1639"/>
                            <a:pt x="922" y="1664"/>
                            <a:pt x="884" y="1691"/>
                          </a:cubicBezTo>
                          <a:cubicBezTo>
                            <a:pt x="869" y="1702"/>
                            <a:pt x="859" y="1720"/>
                            <a:pt x="844" y="1730"/>
                          </a:cubicBezTo>
                          <a:cubicBezTo>
                            <a:pt x="820" y="1746"/>
                            <a:pt x="754" y="1774"/>
                            <a:pt x="725" y="1783"/>
                          </a:cubicBezTo>
                          <a:cubicBezTo>
                            <a:pt x="683" y="1769"/>
                            <a:pt x="655" y="1745"/>
                            <a:pt x="620" y="1717"/>
                          </a:cubicBezTo>
                          <a:cubicBezTo>
                            <a:pt x="610" y="1709"/>
                            <a:pt x="605" y="1694"/>
                            <a:pt x="593" y="1691"/>
                          </a:cubicBezTo>
                          <a:cubicBezTo>
                            <a:pt x="554" y="1681"/>
                            <a:pt x="514" y="1682"/>
                            <a:pt x="474" y="1678"/>
                          </a:cubicBezTo>
                          <a:cubicBezTo>
                            <a:pt x="451" y="1662"/>
                            <a:pt x="433" y="1638"/>
                            <a:pt x="408" y="1625"/>
                          </a:cubicBezTo>
                          <a:cubicBezTo>
                            <a:pt x="372" y="1607"/>
                            <a:pt x="317" y="1595"/>
                            <a:pt x="276" y="1585"/>
                          </a:cubicBezTo>
                          <a:cubicBezTo>
                            <a:pt x="263" y="1576"/>
                            <a:pt x="246" y="1571"/>
                            <a:pt x="236" y="1559"/>
                          </a:cubicBezTo>
                          <a:cubicBezTo>
                            <a:pt x="193" y="1506"/>
                            <a:pt x="259" y="1529"/>
                            <a:pt x="197" y="1479"/>
                          </a:cubicBezTo>
                          <a:cubicBezTo>
                            <a:pt x="186" y="1470"/>
                            <a:pt x="170" y="1470"/>
                            <a:pt x="157" y="1466"/>
                          </a:cubicBezTo>
                          <a:cubicBezTo>
                            <a:pt x="107" y="1432"/>
                            <a:pt x="103" y="1435"/>
                            <a:pt x="157" y="1453"/>
                          </a:cubicBezTo>
                          <a:close/>
                        </a:path>
                      </a:pathLst>
                    </a:custGeom>
                    <a:solidFill>
                      <a:srgbClr val="FFFFFF"/>
                    </a:solidFill>
                    <a:ln w="9525">
                      <a:solidFill>
                        <a:srgbClr val="000000"/>
                      </a:solidFill>
                      <a:round/>
                      <a:headEnd/>
                      <a:tailEnd/>
                    </a:ln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grpSp>
                  <p:nvGrpSpPr>
                    <p:cNvPr id="99339" name="Group 11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2694" y="9791"/>
                      <a:ext cx="1970" cy="2071"/>
                      <a:chOff x="2687" y="9791"/>
                      <a:chExt cx="1970" cy="2071"/>
                    </a:xfrm>
                  </p:grpSpPr>
                  <p:sp>
                    <p:nvSpPr>
                      <p:cNvPr id="99340" name="Line 12"/>
                      <p:cNvSpPr>
                        <a:spLocks noChangeShapeType="1"/>
                      </p:cNvSpPr>
                      <p:nvPr/>
                    </p:nvSpPr>
                    <p:spPr bwMode="auto">
                      <a:xfrm rot="-1166402">
                        <a:off x="3313" y="9791"/>
                        <a:ext cx="575" cy="576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 type="triangle" w="med" len="med"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99341" name="Line 13"/>
                      <p:cNvSpPr>
                        <a:spLocks noChangeShapeType="1"/>
                      </p:cNvSpPr>
                      <p:nvPr/>
                    </p:nvSpPr>
                    <p:spPr bwMode="auto">
                      <a:xfrm rot="-1166402">
                        <a:off x="3805" y="10060"/>
                        <a:ext cx="523" cy="497"/>
                      </a:xfrm>
                      <a:prstGeom prst="line">
                        <a:avLst/>
                      </a:prstGeom>
                      <a:noFill/>
                      <a:ln w="3175">
                        <a:solidFill>
                          <a:srgbClr val="000000"/>
                        </a:solidFill>
                        <a:prstDash val="sysDot"/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99342" name="Line 14"/>
                      <p:cNvSpPr>
                        <a:spLocks noChangeShapeType="1"/>
                      </p:cNvSpPr>
                      <p:nvPr/>
                    </p:nvSpPr>
                    <p:spPr bwMode="auto">
                      <a:xfrm flipV="1">
                        <a:off x="2736" y="11087"/>
                        <a:ext cx="720" cy="648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 type="triangle" w="med" len="med"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99343" name="Line 15"/>
                      <p:cNvSpPr>
                        <a:spLocks noChangeShapeType="1"/>
                      </p:cNvSpPr>
                      <p:nvPr/>
                    </p:nvSpPr>
                    <p:spPr bwMode="auto">
                      <a:xfrm flipV="1">
                        <a:off x="3470" y="10209"/>
                        <a:ext cx="936" cy="864"/>
                      </a:xfrm>
                      <a:prstGeom prst="line">
                        <a:avLst/>
                      </a:prstGeom>
                      <a:noFill/>
                      <a:ln w="3175">
                        <a:solidFill>
                          <a:srgbClr val="000000"/>
                        </a:solidFill>
                        <a:prstDash val="sysDot"/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99344" name="Line 16"/>
                      <p:cNvSpPr>
                        <a:spLocks noChangeShapeType="1"/>
                      </p:cNvSpPr>
                      <p:nvPr/>
                    </p:nvSpPr>
                    <p:spPr bwMode="auto">
                      <a:xfrm flipH="1" flipV="1">
                        <a:off x="4137" y="10122"/>
                        <a:ext cx="232" cy="783"/>
                      </a:xfrm>
                      <a:prstGeom prst="line">
                        <a:avLst/>
                      </a:prstGeom>
                      <a:noFill/>
                      <a:ln w="3175">
                        <a:solidFill>
                          <a:srgbClr val="000000"/>
                        </a:solidFill>
                        <a:prstDash val="sysDot"/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99345" name="Line 17"/>
                      <p:cNvSpPr>
                        <a:spLocks noChangeShapeType="1"/>
                      </p:cNvSpPr>
                      <p:nvPr/>
                    </p:nvSpPr>
                    <p:spPr bwMode="auto">
                      <a:xfrm flipH="1" flipV="1">
                        <a:off x="4369" y="10854"/>
                        <a:ext cx="288" cy="1008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 type="triangle" w="med" len="med"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99346" name="Line 18"/>
                      <p:cNvSpPr>
                        <a:spLocks noChangeShapeType="1"/>
                      </p:cNvSpPr>
                      <p:nvPr/>
                    </p:nvSpPr>
                    <p:spPr bwMode="auto">
                      <a:xfrm flipV="1">
                        <a:off x="2687" y="10441"/>
                        <a:ext cx="1276" cy="348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prstDash val="dash"/>
                        <a:round/>
                        <a:headEnd/>
                        <a:tailEnd type="triangle" w="med" len="med"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99347" name="Line 19"/>
                      <p:cNvSpPr>
                        <a:spLocks noChangeShapeType="1"/>
                      </p:cNvSpPr>
                      <p:nvPr/>
                    </p:nvSpPr>
                    <p:spPr bwMode="auto">
                      <a:xfrm flipV="1">
                        <a:off x="3731" y="10325"/>
                        <a:ext cx="696" cy="174"/>
                      </a:xfrm>
                      <a:prstGeom prst="line">
                        <a:avLst/>
                      </a:prstGeom>
                      <a:noFill/>
                      <a:ln w="3175">
                        <a:solidFill>
                          <a:srgbClr val="000000"/>
                        </a:solidFill>
                        <a:prstDash val="sysDot"/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</p:grpSp>
                <p:sp>
                  <p:nvSpPr>
                    <p:cNvPr id="99348" name="Oval 20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3912" y="10963"/>
                      <a:ext cx="29" cy="29"/>
                    </a:xfrm>
                    <a:prstGeom prst="ellipse">
                      <a:avLst/>
                    </a:prstGeom>
                    <a:solidFill>
                      <a:srgbClr val="FFFFFF"/>
                    </a:solidFill>
                    <a:ln w="9525">
                      <a:solidFill>
                        <a:srgbClr val="000000"/>
                      </a:solidFill>
                      <a:round/>
                      <a:headEnd/>
                      <a:tailEnd/>
                    </a:ln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99349" name="Line 21"/>
                    <p:cNvSpPr>
                      <a:spLocks noChangeShapeType="1"/>
                    </p:cNvSpPr>
                    <p:nvPr/>
                  </p:nvSpPr>
                  <p:spPr bwMode="auto">
                    <a:xfrm flipH="1" flipV="1">
                      <a:off x="3796" y="10470"/>
                      <a:ext cx="116" cy="493"/>
                    </a:xfrm>
                    <a:prstGeom prst="line">
                      <a:avLst/>
                    </a:prstGeom>
                    <a:noFill/>
                    <a:ln w="9525">
                      <a:solidFill>
                        <a:srgbClr val="000000"/>
                      </a:solidFill>
                      <a:prstDash val="sysDot"/>
                      <a:round/>
                      <a:headEnd/>
                      <a:tailEnd/>
                    </a:ln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</a:extLst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</p:grpSp>
              <p:sp>
                <p:nvSpPr>
                  <p:cNvPr id="99350" name="Oval 22"/>
                  <p:cNvSpPr>
                    <a:spLocks noChangeArrowheads="1"/>
                  </p:cNvSpPr>
                  <p:nvPr/>
                </p:nvSpPr>
                <p:spPr bwMode="auto">
                  <a:xfrm>
                    <a:off x="3876" y="10934"/>
                    <a:ext cx="58" cy="58"/>
                  </a:xfrm>
                  <a:prstGeom prst="ellipse">
                    <a:avLst/>
                  </a:prstGeom>
                  <a:solidFill>
                    <a:srgbClr val="333333"/>
                  </a:solidFill>
                  <a:ln w="9525">
                    <a:solidFill>
                      <a:srgbClr val="333333"/>
                    </a:solidFill>
                    <a:round/>
                    <a:headEnd/>
                    <a:tailEnd/>
                  </a:ln>
                </p:spPr>
                <p:txBody>
                  <a:bodyPr/>
                  <a:lstStyle/>
                  <a:p>
                    <a:endParaRPr lang="en-AU"/>
                  </a:p>
                </p:txBody>
              </p:sp>
            </p:grpSp>
            <p:sp>
              <p:nvSpPr>
                <p:cNvPr id="99351" name="Text Box 23"/>
                <p:cNvSpPr txBox="1">
                  <a:spLocks noChangeArrowheads="1"/>
                </p:cNvSpPr>
                <p:nvPr/>
              </p:nvSpPr>
              <p:spPr bwMode="auto">
                <a:xfrm>
                  <a:off x="1469" y="12123"/>
                  <a:ext cx="493" cy="377"/>
                </a:xfrm>
                <a:prstGeom prst="rect">
                  <a:avLst/>
                </a:pr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pPr algn="l" eaLnBrk="0" hangingPunct="0">
                    <a:spcBef>
                      <a:spcPct val="0"/>
                    </a:spcBef>
                  </a:pPr>
                  <a:r>
                    <a:rPr lang="en-US" sz="1000"/>
                    <a:t>O</a:t>
                  </a:r>
                  <a:endParaRPr lang="en-US" sz="1800" baseline="-25000"/>
                </a:p>
              </p:txBody>
            </p:sp>
            <p:sp>
              <p:nvSpPr>
                <p:cNvPr id="99352" name="Text Box 24"/>
                <p:cNvSpPr txBox="1">
                  <a:spLocks noChangeArrowheads="1"/>
                </p:cNvSpPr>
                <p:nvPr/>
              </p:nvSpPr>
              <p:spPr bwMode="auto">
                <a:xfrm>
                  <a:off x="3934" y="11630"/>
                  <a:ext cx="493" cy="377"/>
                </a:xfrm>
                <a:prstGeom prst="rect">
                  <a:avLst/>
                </a:pr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pPr algn="l" eaLnBrk="0" hangingPunct="0">
                    <a:spcBef>
                      <a:spcPct val="0"/>
                    </a:spcBef>
                  </a:pPr>
                  <a:r>
                    <a:rPr lang="en-US" sz="1000" b="1"/>
                    <a:t>F</a:t>
                  </a:r>
                  <a:r>
                    <a:rPr lang="en-US" sz="1000" b="1" baseline="-25000"/>
                    <a:t>3</a:t>
                  </a:r>
                  <a:endParaRPr lang="en-US" sz="1800" baseline="-25000"/>
                </a:p>
              </p:txBody>
            </p:sp>
            <p:sp>
              <p:nvSpPr>
                <p:cNvPr id="99353" name="Text Box 25"/>
                <p:cNvSpPr txBox="1">
                  <a:spLocks noChangeArrowheads="1"/>
                </p:cNvSpPr>
                <p:nvPr/>
              </p:nvSpPr>
              <p:spPr bwMode="auto">
                <a:xfrm>
                  <a:off x="2600" y="9455"/>
                  <a:ext cx="493" cy="377"/>
                </a:xfrm>
                <a:prstGeom prst="rect">
                  <a:avLst/>
                </a:pr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pPr algn="l" eaLnBrk="0" hangingPunct="0">
                    <a:spcBef>
                      <a:spcPct val="0"/>
                    </a:spcBef>
                  </a:pPr>
                  <a:r>
                    <a:rPr lang="en-US" sz="1000" b="1"/>
                    <a:t>F</a:t>
                  </a:r>
                  <a:r>
                    <a:rPr lang="en-US" sz="1000" b="1" baseline="-25000"/>
                    <a:t>1</a:t>
                  </a:r>
                  <a:endParaRPr lang="en-US" sz="1800" baseline="-25000"/>
                </a:p>
              </p:txBody>
            </p:sp>
            <p:sp>
              <p:nvSpPr>
                <p:cNvPr id="99354" name="Text Box 26"/>
                <p:cNvSpPr txBox="1">
                  <a:spLocks noChangeArrowheads="1"/>
                </p:cNvSpPr>
                <p:nvPr/>
              </p:nvSpPr>
              <p:spPr bwMode="auto">
                <a:xfrm>
                  <a:off x="1614" y="8991"/>
                  <a:ext cx="406" cy="435"/>
                </a:xfrm>
                <a:prstGeom prst="rect">
                  <a:avLst/>
                </a:pr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pPr algn="l" eaLnBrk="0" hangingPunct="0">
                    <a:spcBef>
                      <a:spcPct val="0"/>
                    </a:spcBef>
                  </a:pPr>
                  <a:r>
                    <a:rPr lang="en-US"/>
                    <a:t>y</a:t>
                  </a:r>
                  <a:endParaRPr lang="en-US" sz="1800" baseline="-25000"/>
                </a:p>
              </p:txBody>
            </p:sp>
            <p:sp>
              <p:nvSpPr>
                <p:cNvPr id="99355" name="Text Box 27"/>
                <p:cNvSpPr txBox="1">
                  <a:spLocks noChangeArrowheads="1"/>
                </p:cNvSpPr>
                <p:nvPr/>
              </p:nvSpPr>
              <p:spPr bwMode="auto">
                <a:xfrm>
                  <a:off x="4804" y="11978"/>
                  <a:ext cx="406" cy="435"/>
                </a:xfrm>
                <a:prstGeom prst="rect">
                  <a:avLst/>
                </a:pr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pPr algn="l" eaLnBrk="0" hangingPunct="0">
                    <a:spcBef>
                      <a:spcPct val="0"/>
                    </a:spcBef>
                  </a:pPr>
                  <a:r>
                    <a:rPr lang="en-US"/>
                    <a:t>x</a:t>
                  </a:r>
                  <a:endParaRPr lang="en-US" sz="1800" baseline="-25000"/>
                </a:p>
              </p:txBody>
            </p:sp>
            <p:grpSp>
              <p:nvGrpSpPr>
                <p:cNvPr id="99356" name="Group 28"/>
                <p:cNvGrpSpPr>
                  <a:grpSpLocks/>
                </p:cNvGrpSpPr>
                <p:nvPr/>
              </p:nvGrpSpPr>
              <p:grpSpPr bwMode="auto">
                <a:xfrm>
                  <a:off x="1701" y="9368"/>
                  <a:ext cx="3219" cy="2987"/>
                  <a:chOff x="2194" y="9455"/>
                  <a:chExt cx="3219" cy="2987"/>
                </a:xfrm>
              </p:grpSpPr>
              <p:sp>
                <p:nvSpPr>
                  <p:cNvPr id="99357" name="Line 29"/>
                  <p:cNvSpPr>
                    <a:spLocks noChangeShapeType="1"/>
                  </p:cNvSpPr>
                  <p:nvPr/>
                </p:nvSpPr>
                <p:spPr bwMode="auto">
                  <a:xfrm>
                    <a:off x="2194" y="12297"/>
                    <a:ext cx="3219" cy="0"/>
                  </a:xfrm>
                  <a:prstGeom prst="line">
                    <a:avLst/>
                  </a:prstGeom>
                  <a:noFill/>
                  <a:ln w="6350">
                    <a:solidFill>
                      <a:srgbClr val="000000"/>
                    </a:solidFill>
                    <a:round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  <p:sp>
                <p:nvSpPr>
                  <p:cNvPr id="99358" name="Line 30"/>
                  <p:cNvSpPr>
                    <a:spLocks noChangeShapeType="1"/>
                  </p:cNvSpPr>
                  <p:nvPr/>
                </p:nvSpPr>
                <p:spPr bwMode="auto">
                  <a:xfrm flipV="1">
                    <a:off x="2310" y="9455"/>
                    <a:ext cx="0" cy="2987"/>
                  </a:xfrm>
                  <a:prstGeom prst="line">
                    <a:avLst/>
                  </a:prstGeom>
                  <a:noFill/>
                  <a:ln w="6350">
                    <a:solidFill>
                      <a:srgbClr val="000000"/>
                    </a:solidFill>
                    <a:round/>
                    <a:headEnd/>
                    <a:tailEnd/>
                  </a:ln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</a:extLst>
                </p:spPr>
                <p:txBody>
                  <a:bodyPr/>
                  <a:lstStyle/>
                  <a:p>
                    <a:endParaRPr lang="en-AU"/>
                  </a:p>
                </p:txBody>
              </p:sp>
            </p:grpSp>
            <p:sp>
              <p:nvSpPr>
                <p:cNvPr id="99359" name="Text Box 31"/>
                <p:cNvSpPr txBox="1">
                  <a:spLocks noChangeArrowheads="1"/>
                </p:cNvSpPr>
                <p:nvPr/>
              </p:nvSpPr>
              <p:spPr bwMode="auto">
                <a:xfrm>
                  <a:off x="3006" y="10412"/>
                  <a:ext cx="203" cy="290"/>
                </a:xfrm>
                <a:prstGeom prst="rect">
                  <a:avLst/>
                </a:pr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pPr algn="l" eaLnBrk="0" hangingPunct="0">
                    <a:spcBef>
                      <a:spcPct val="0"/>
                    </a:spcBef>
                  </a:pPr>
                  <a:r>
                    <a:rPr lang="en-US" sz="800" i="1"/>
                    <a:t>h</a:t>
                  </a:r>
                  <a:endParaRPr lang="en-US" sz="1800" baseline="-25000"/>
                </a:p>
              </p:txBody>
            </p:sp>
            <p:sp>
              <p:nvSpPr>
                <p:cNvPr id="99360" name="Text Box 32"/>
                <p:cNvSpPr txBox="1">
                  <a:spLocks noChangeArrowheads="1"/>
                </p:cNvSpPr>
                <p:nvPr/>
              </p:nvSpPr>
              <p:spPr bwMode="auto">
                <a:xfrm>
                  <a:off x="3180" y="10847"/>
                  <a:ext cx="290" cy="348"/>
                </a:xfrm>
                <a:prstGeom prst="rect">
                  <a:avLst/>
                </a:pr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pPr algn="l" eaLnBrk="0" hangingPunct="0">
                    <a:spcBef>
                      <a:spcPct val="0"/>
                    </a:spcBef>
                  </a:pPr>
                  <a:r>
                    <a:rPr lang="en-US" sz="1000"/>
                    <a:t>G</a:t>
                  </a:r>
                  <a:endParaRPr lang="en-US" sz="1800" baseline="-25000"/>
                </a:p>
              </p:txBody>
            </p:sp>
            <p:sp>
              <p:nvSpPr>
                <p:cNvPr id="99361" name="Text Box 33"/>
                <p:cNvSpPr txBox="1">
                  <a:spLocks noChangeArrowheads="1"/>
                </p:cNvSpPr>
                <p:nvPr/>
              </p:nvSpPr>
              <p:spPr bwMode="auto">
                <a:xfrm>
                  <a:off x="3006" y="11108"/>
                  <a:ext cx="232" cy="319"/>
                </a:xfrm>
                <a:prstGeom prst="rect">
                  <a:avLst/>
                </a:pr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pPr algn="l" eaLnBrk="0" hangingPunct="0">
                    <a:spcBef>
                      <a:spcPct val="0"/>
                    </a:spcBef>
                  </a:pPr>
                  <a:r>
                    <a:rPr lang="en-US" sz="1000" i="1"/>
                    <a:t>m</a:t>
                  </a:r>
                  <a:endParaRPr lang="en-US" sz="1800" baseline="-25000"/>
                </a:p>
              </p:txBody>
            </p:sp>
          </p:grpSp>
          <p:sp>
            <p:nvSpPr>
              <p:cNvPr id="99379" name="Text Box 51"/>
              <p:cNvSpPr txBox="1">
                <a:spLocks noChangeArrowheads="1"/>
              </p:cNvSpPr>
              <p:nvPr/>
            </p:nvSpPr>
            <p:spPr bwMode="auto">
              <a:xfrm>
                <a:off x="1520" y="3814"/>
                <a:ext cx="259" cy="185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pPr algn="l" eaLnBrk="0" hangingPunct="0">
                  <a:spcBef>
                    <a:spcPct val="0"/>
                  </a:spcBef>
                </a:pPr>
                <a:r>
                  <a:rPr lang="en-US"/>
                  <a:t>(a)</a:t>
                </a:r>
                <a:endParaRPr lang="en-US" sz="1800" baseline="-25000"/>
              </a:p>
            </p:txBody>
          </p:sp>
        </p:grpSp>
      </p:grpSp>
      <p:pic>
        <p:nvPicPr>
          <p:cNvPr id="2" name="BAE614 Machine Design Audio (30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7416316" y="5959325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065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E396BC-326F-4DB6-AB6D-7973923ECD8D}" type="slidenum">
              <a:rPr lang="en-US"/>
              <a:pPr/>
              <a:t>31</a:t>
            </a:fld>
            <a:endParaRPr lang="en-US"/>
          </a:p>
        </p:txBody>
      </p:sp>
      <p:sp>
        <p:nvSpPr>
          <p:cNvPr id="10240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Conitued</a:t>
            </a:r>
            <a:endParaRPr lang="en-US"/>
          </a:p>
        </p:txBody>
      </p:sp>
      <p:sp>
        <p:nvSpPr>
          <p:cNvPr id="10240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GB"/>
              <a:t>From (1) and (2),</a:t>
            </a:r>
          </a:p>
          <a:p>
            <a:pPr lvl="2"/>
            <a:r>
              <a:rPr lang="el-GR"/>
              <a:t>Σ</a:t>
            </a:r>
            <a:r>
              <a:rPr lang="en-GB"/>
              <a:t>F +(- mA</a:t>
            </a:r>
            <a:r>
              <a:rPr lang="en-GB" baseline="-25000"/>
              <a:t>G</a:t>
            </a:r>
            <a:r>
              <a:rPr lang="en-GB"/>
              <a:t>) = 0     and    </a:t>
            </a:r>
            <a:r>
              <a:rPr lang="el-GR"/>
              <a:t>Σ</a:t>
            </a:r>
            <a:r>
              <a:rPr lang="en-GB"/>
              <a:t>M +(- I</a:t>
            </a:r>
            <a:r>
              <a:rPr lang="en-GB" baseline="-25000"/>
              <a:t>G</a:t>
            </a:r>
            <a:r>
              <a:rPr lang="en-GB"/>
              <a:t> </a:t>
            </a:r>
            <a:r>
              <a:rPr lang="en-US"/>
              <a:t>α) = 0</a:t>
            </a:r>
          </a:p>
          <a:p>
            <a:pPr lvl="2"/>
            <a:r>
              <a:rPr lang="en-GB"/>
              <a:t>(- mA</a:t>
            </a:r>
            <a:r>
              <a:rPr lang="en-GB" baseline="-25000"/>
              <a:t>G</a:t>
            </a:r>
            <a:r>
              <a:rPr lang="en-GB"/>
              <a:t>) is called inertia force which has the same line of action as the absolute acceleration A</a:t>
            </a:r>
            <a:r>
              <a:rPr lang="en-GB" baseline="-25000"/>
              <a:t>G </a:t>
            </a:r>
            <a:r>
              <a:rPr lang="en-GB"/>
              <a:t>but is opposite in sense.</a:t>
            </a:r>
          </a:p>
          <a:p>
            <a:pPr lvl="2"/>
            <a:r>
              <a:rPr lang="en-GB"/>
              <a:t>(- I</a:t>
            </a:r>
            <a:r>
              <a:rPr lang="en-GB" baseline="-25000"/>
              <a:t>G</a:t>
            </a:r>
            <a:r>
              <a:rPr lang="en-GB"/>
              <a:t> </a:t>
            </a:r>
            <a:r>
              <a:rPr lang="en-US"/>
              <a:t>α) is called inertia torque which is opposite in sense to the angular acceleration α.</a:t>
            </a:r>
          </a:p>
          <a:p>
            <a:r>
              <a:rPr lang="en-GB"/>
              <a:t>The equations above are known as D’Alembert’s principle.</a:t>
            </a:r>
            <a:endParaRPr lang="en-US"/>
          </a:p>
        </p:txBody>
      </p:sp>
      <p:pic>
        <p:nvPicPr>
          <p:cNvPr id="2" name="BAE614 Machine Design Audio (31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5976156" y="5877272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61354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C62A00E-EE91-4049-B0B1-AEBB15A31C98}" type="slidenum">
              <a:rPr lang="en-US"/>
              <a:pPr/>
              <a:t>32</a:t>
            </a:fld>
            <a:endParaRPr lang="en-US"/>
          </a:p>
        </p:txBody>
      </p:sp>
      <p:sp>
        <p:nvSpPr>
          <p:cNvPr id="10342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Continued</a:t>
            </a:r>
            <a:endParaRPr lang="en-US"/>
          </a:p>
        </p:txBody>
      </p:sp>
      <p:sp>
        <p:nvSpPr>
          <p:cNvPr id="10342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GB"/>
              <a:t>To describe graphically,</a:t>
            </a:r>
          </a:p>
          <a:p>
            <a:endParaRPr lang="en-US"/>
          </a:p>
        </p:txBody>
      </p:sp>
      <p:sp>
        <p:nvSpPr>
          <p:cNvPr id="103540" name="Rectangle 116"/>
          <p:cNvSpPr>
            <a:spLocks noChangeArrowheads="1"/>
          </p:cNvSpPr>
          <p:nvPr/>
        </p:nvSpPr>
        <p:spPr bwMode="auto">
          <a:xfrm>
            <a:off x="0" y="3214688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en-AU"/>
          </a:p>
        </p:txBody>
      </p:sp>
      <p:graphicFrame>
        <p:nvGraphicFramePr>
          <p:cNvPr id="103539" name="Object 115"/>
          <p:cNvGraphicFramePr>
            <a:graphicFrameLocks noChangeAspect="1"/>
          </p:cNvGraphicFramePr>
          <p:nvPr/>
        </p:nvGraphicFramePr>
        <p:xfrm>
          <a:off x="5508625" y="5516563"/>
          <a:ext cx="1439863" cy="952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3546" name="Equation" r:id="rId5" imgW="647700" imgH="431800" progId="Equation.3">
                  <p:embed/>
                </p:oleObj>
              </mc:Choice>
              <mc:Fallback>
                <p:oleObj name="Equation" r:id="rId5" imgW="647700" imgH="431800" progId="Equation.3">
                  <p:embed/>
                  <p:pic>
                    <p:nvPicPr>
                      <p:cNvPr id="0" name="Object 11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508625" y="5516563"/>
                        <a:ext cx="1439863" cy="9525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3541" name="Text Box 117"/>
          <p:cNvSpPr txBox="1">
            <a:spLocks noChangeArrowheads="1"/>
          </p:cNvSpPr>
          <p:nvPr/>
        </p:nvSpPr>
        <p:spPr bwMode="auto">
          <a:xfrm>
            <a:off x="792163" y="5762625"/>
            <a:ext cx="4932362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 eaLnBrk="0" hangingPunct="0"/>
            <a:r>
              <a:rPr lang="en-GB" sz="1800"/>
              <a:t>The distance between the forces and couple,</a:t>
            </a:r>
            <a:endParaRPr lang="en-US" sz="1800"/>
          </a:p>
        </p:txBody>
      </p:sp>
      <p:grpSp>
        <p:nvGrpSpPr>
          <p:cNvPr id="103543" name="Group 119"/>
          <p:cNvGrpSpPr>
            <a:grpSpLocks/>
          </p:cNvGrpSpPr>
          <p:nvPr/>
        </p:nvGrpSpPr>
        <p:grpSpPr bwMode="auto">
          <a:xfrm>
            <a:off x="1582738" y="2276475"/>
            <a:ext cx="6589712" cy="3144838"/>
            <a:chOff x="997" y="1434"/>
            <a:chExt cx="4151" cy="1981"/>
          </a:xfrm>
        </p:grpSpPr>
        <p:grpSp>
          <p:nvGrpSpPr>
            <p:cNvPr id="103428" name="Group 4"/>
            <p:cNvGrpSpPr>
              <a:grpSpLocks noChangeAspect="1"/>
            </p:cNvGrpSpPr>
            <p:nvPr/>
          </p:nvGrpSpPr>
          <p:grpSpPr bwMode="auto">
            <a:xfrm>
              <a:off x="997" y="1434"/>
              <a:ext cx="4151" cy="1981"/>
              <a:chOff x="1916" y="8732"/>
              <a:chExt cx="7980" cy="3808"/>
            </a:xfrm>
          </p:grpSpPr>
          <p:sp>
            <p:nvSpPr>
              <p:cNvPr id="103429" name="AutoShape 5"/>
              <p:cNvSpPr>
                <a:spLocks noChangeAspect="1" noChangeArrowheads="1"/>
              </p:cNvSpPr>
              <p:nvPr/>
            </p:nvSpPr>
            <p:spPr bwMode="auto">
              <a:xfrm>
                <a:off x="1916" y="8732"/>
                <a:ext cx="7980" cy="380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AU"/>
              </a:p>
            </p:txBody>
          </p:sp>
          <p:grpSp>
            <p:nvGrpSpPr>
              <p:cNvPr id="103430" name="Group 6"/>
              <p:cNvGrpSpPr>
                <a:grpSpLocks/>
              </p:cNvGrpSpPr>
              <p:nvPr/>
            </p:nvGrpSpPr>
            <p:grpSpPr bwMode="auto">
              <a:xfrm>
                <a:off x="2462" y="9082"/>
                <a:ext cx="7056" cy="3248"/>
                <a:chOff x="2462" y="9110"/>
                <a:chExt cx="7056" cy="3248"/>
              </a:xfrm>
            </p:grpSpPr>
            <p:grpSp>
              <p:nvGrpSpPr>
                <p:cNvPr id="103431" name="Group 7"/>
                <p:cNvGrpSpPr>
                  <a:grpSpLocks/>
                </p:cNvGrpSpPr>
                <p:nvPr/>
              </p:nvGrpSpPr>
              <p:grpSpPr bwMode="auto">
                <a:xfrm>
                  <a:off x="2462" y="9124"/>
                  <a:ext cx="2114" cy="3178"/>
                  <a:chOff x="2462" y="9124"/>
                  <a:chExt cx="2114" cy="3178"/>
                </a:xfrm>
              </p:grpSpPr>
              <p:grpSp>
                <p:nvGrpSpPr>
                  <p:cNvPr id="103432" name="Group 8"/>
                  <p:cNvGrpSpPr>
                    <a:grpSpLocks/>
                  </p:cNvGrpSpPr>
                  <p:nvPr/>
                </p:nvGrpSpPr>
                <p:grpSpPr bwMode="auto">
                  <a:xfrm>
                    <a:off x="2462" y="9124"/>
                    <a:ext cx="2114" cy="2716"/>
                    <a:chOff x="2462" y="10020"/>
                    <a:chExt cx="2114" cy="2716"/>
                  </a:xfrm>
                </p:grpSpPr>
                <p:sp>
                  <p:nvSpPr>
                    <p:cNvPr id="103433" name="Text Box 9"/>
                    <p:cNvSpPr txBox="1">
                      <a:spLocks noChangeArrowheads="1"/>
                    </p:cNvSpPr>
                    <p:nvPr/>
                  </p:nvSpPr>
                  <p:spPr bwMode="auto">
                    <a:xfrm>
                      <a:off x="3596" y="11672"/>
                      <a:ext cx="602" cy="350"/>
                    </a:xfrm>
                    <a:prstGeom prst="rect">
                      <a:avLst/>
                    </a:prstGeom>
                    <a:solidFill>
                      <a:srgbClr val="FFFFFF"/>
                    </a:solidFill>
                    <a:ln>
                      <a:noFill/>
                    </a:ln>
                    <a:extLst>
                      <a:ext uri="{91240B29-F687-4F45-9708-019B960494DF}">
                        <a14:hiddenLine xmlns:a14="http://schemas.microsoft.com/office/drawing/2010/main" w="9525">
                          <a:solidFill>
                            <a:srgbClr val="000000"/>
                          </a:solidFill>
                          <a:miter lim="800000"/>
                          <a:headEnd/>
                          <a:tailEnd/>
                        </a14:hiddenLine>
                      </a:ext>
                    </a:extLst>
                  </p:spPr>
                  <p:txBody>
                    <a:bodyPr/>
                    <a:lstStyle/>
                    <a:p>
                      <a:pPr algn="l" eaLnBrk="0" hangingPunct="0">
                        <a:spcBef>
                          <a:spcPct val="0"/>
                        </a:spcBef>
                      </a:pPr>
                      <a:r>
                        <a:rPr lang="en-US" sz="1000" b="1"/>
                        <a:t>A</a:t>
                      </a:r>
                      <a:r>
                        <a:rPr lang="en-US" sz="1000" baseline="-25000"/>
                        <a:t>G</a:t>
                      </a:r>
                      <a:endParaRPr lang="en-US" sz="1800" baseline="-25000"/>
                    </a:p>
                  </p:txBody>
                </p:sp>
                <p:grpSp>
                  <p:nvGrpSpPr>
                    <p:cNvPr id="103434" name="Group 10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2462" y="10020"/>
                      <a:ext cx="2114" cy="2716"/>
                      <a:chOff x="2448" y="10010"/>
                      <a:chExt cx="2114" cy="2716"/>
                    </a:xfrm>
                  </p:grpSpPr>
                  <p:sp>
                    <p:nvSpPr>
                      <p:cNvPr id="103435" name="Text Box 11"/>
                      <p:cNvSpPr txBox="1">
                        <a:spLocks noChangeArrowheads="1"/>
                      </p:cNvSpPr>
                      <p:nvPr/>
                    </p:nvSpPr>
                    <p:spPr bwMode="auto">
                      <a:xfrm>
                        <a:off x="2546" y="12348"/>
                        <a:ext cx="588" cy="378"/>
                      </a:xfrm>
                      <a:prstGeom prst="rect">
                        <a:avLst/>
                      </a:prstGeom>
                      <a:solidFill>
                        <a:srgbClr val="FFFFFF"/>
                      </a:solidFill>
                      <a:ln>
                        <a:noFill/>
                      </a:ln>
                      <a:extLs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  <p:txBody>
                      <a:bodyPr/>
                      <a:lstStyle/>
                      <a:p>
                        <a:pPr algn="l" eaLnBrk="0" hangingPunct="0">
                          <a:spcBef>
                            <a:spcPct val="0"/>
                          </a:spcBef>
                        </a:pPr>
                        <a:r>
                          <a:rPr lang="en-US" sz="1000" b="1"/>
                          <a:t>F</a:t>
                        </a:r>
                        <a:r>
                          <a:rPr lang="en-US" sz="1000" baseline="-25000"/>
                          <a:t>23</a:t>
                        </a:r>
                        <a:endParaRPr lang="en-US" sz="1800" baseline="-25000"/>
                      </a:p>
                    </p:txBody>
                  </p:sp>
                  <p:sp>
                    <p:nvSpPr>
                      <p:cNvPr id="103436" name="Text Box 12"/>
                      <p:cNvSpPr txBox="1">
                        <a:spLocks noChangeArrowheads="1"/>
                      </p:cNvSpPr>
                      <p:nvPr/>
                    </p:nvSpPr>
                    <p:spPr bwMode="auto">
                      <a:xfrm>
                        <a:off x="3246" y="10962"/>
                        <a:ext cx="924" cy="378"/>
                      </a:xfrm>
                      <a:prstGeom prst="rect">
                        <a:avLst/>
                      </a:prstGeom>
                      <a:solidFill>
                        <a:srgbClr val="FFFFFF"/>
                      </a:solidFill>
                      <a:ln>
                        <a:noFill/>
                      </a:ln>
                      <a:extLs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  <p:txBody>
                      <a:bodyPr/>
                      <a:lstStyle/>
                      <a:p>
                        <a:pPr algn="l" eaLnBrk="0" hangingPunct="0">
                          <a:spcBef>
                            <a:spcPct val="0"/>
                          </a:spcBef>
                        </a:pPr>
                        <a:r>
                          <a:rPr lang="en-US" sz="1000" b="1"/>
                          <a:t>F</a:t>
                        </a:r>
                        <a:r>
                          <a:rPr lang="en-US" sz="1000" baseline="-25000"/>
                          <a:t>43</a:t>
                        </a:r>
                        <a:r>
                          <a:rPr lang="en-US" sz="1000"/>
                          <a:t>+</a:t>
                        </a:r>
                        <a:r>
                          <a:rPr lang="en-US" sz="1000" b="1"/>
                          <a:t>F</a:t>
                        </a:r>
                        <a:r>
                          <a:rPr lang="en-US" sz="1000" baseline="-25000"/>
                          <a:t>23</a:t>
                        </a:r>
                        <a:endParaRPr lang="en-US" sz="1800" baseline="-25000"/>
                      </a:p>
                    </p:txBody>
                  </p:sp>
                  <p:sp>
                    <p:nvSpPr>
                      <p:cNvPr id="103437" name="Line 13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3428" y="11242"/>
                        <a:ext cx="1022" cy="378"/>
                      </a:xfrm>
                      <a:prstGeom prst="line">
                        <a:avLst/>
                      </a:prstGeom>
                      <a:noFill/>
                      <a:ln w="12700">
                        <a:solidFill>
                          <a:srgbClr val="000000"/>
                        </a:solidFill>
                        <a:prstDash val="dash"/>
                        <a:round/>
                        <a:headEnd/>
                        <a:tailEnd type="triangle" w="med" len="med"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103438" name="Line 14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3218" y="10664"/>
                        <a:ext cx="1274" cy="966"/>
                      </a:xfrm>
                      <a:prstGeom prst="line">
                        <a:avLst/>
                      </a:prstGeom>
                      <a:noFill/>
                      <a:ln w="3175">
                        <a:solidFill>
                          <a:srgbClr val="000000"/>
                        </a:solidFill>
                        <a:prstDash val="dash"/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103439" name="Line 15"/>
                      <p:cNvSpPr>
                        <a:spLocks noChangeShapeType="1"/>
                      </p:cNvSpPr>
                      <p:nvPr/>
                    </p:nvSpPr>
                    <p:spPr bwMode="auto">
                      <a:xfrm flipV="1">
                        <a:off x="3274" y="11508"/>
                        <a:ext cx="1288" cy="910"/>
                      </a:xfrm>
                      <a:prstGeom prst="line">
                        <a:avLst/>
                      </a:prstGeom>
                      <a:noFill/>
                      <a:ln w="3175">
                        <a:solidFill>
                          <a:srgbClr val="000000"/>
                        </a:solidFill>
                        <a:prstDash val="dash"/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103440" name="Line 16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2476" y="10892"/>
                        <a:ext cx="868" cy="322"/>
                      </a:xfrm>
                      <a:prstGeom prst="line">
                        <a:avLst/>
                      </a:prstGeom>
                      <a:noFill/>
                      <a:ln w="3175">
                        <a:solidFill>
                          <a:srgbClr val="000000"/>
                        </a:solidFill>
                        <a:prstDash val="lgDash"/>
                        <a:round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grpSp>
                    <p:nvGrpSpPr>
                      <p:cNvPr id="103441" name="Group 17"/>
                      <p:cNvGrpSpPr>
                        <a:grpSpLocks/>
                      </p:cNvGrpSpPr>
                      <p:nvPr/>
                    </p:nvGrpSpPr>
                    <p:grpSpPr bwMode="auto">
                      <a:xfrm>
                        <a:off x="2700" y="10444"/>
                        <a:ext cx="1148" cy="2268"/>
                        <a:chOff x="2700" y="10440"/>
                        <a:chExt cx="1148" cy="2268"/>
                      </a:xfrm>
                    </p:grpSpPr>
                    <p:sp>
                      <p:nvSpPr>
                        <p:cNvPr id="103442" name="Text Box 18"/>
                        <p:cNvSpPr txBox="1">
                          <a:spLocks noChangeArrowheads="1"/>
                        </p:cNvSpPr>
                        <p:nvPr/>
                      </p:nvSpPr>
                      <p:spPr bwMode="auto">
                        <a:xfrm>
                          <a:off x="3400" y="11546"/>
                          <a:ext cx="196" cy="350"/>
                        </a:xfrm>
                        <a:prstGeom prst="rect">
                          <a:avLst/>
                        </a:prstGeom>
                        <a:solidFill>
                          <a:srgbClr val="FFFFFF"/>
                        </a:solidFill>
                        <a:ln>
                          <a:noFill/>
                        </a:ln>
                        <a:extLs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  <p:txBody>
                        <a:bodyPr/>
                        <a:lstStyle/>
                        <a:p>
                          <a:pPr algn="l" eaLnBrk="0" hangingPunct="0">
                            <a:spcBef>
                              <a:spcPct val="0"/>
                            </a:spcBef>
                          </a:pPr>
                          <a:r>
                            <a:rPr lang="en-US" sz="1000">
                              <a:latin typeface="Times New Roman" pitchFamily="18" charset="0"/>
                            </a:rPr>
                            <a:t>α</a:t>
                          </a:r>
                          <a:endParaRPr lang="en-US" sz="1800" baseline="-25000"/>
                        </a:p>
                      </p:txBody>
                    </p:sp>
                    <p:sp>
                      <p:nvSpPr>
                        <p:cNvPr id="103443" name="Text Box 19"/>
                        <p:cNvSpPr txBox="1">
                          <a:spLocks noChangeArrowheads="1"/>
                        </p:cNvSpPr>
                        <p:nvPr/>
                      </p:nvSpPr>
                      <p:spPr bwMode="auto">
                        <a:xfrm>
                          <a:off x="2978" y="11070"/>
                          <a:ext cx="128" cy="348"/>
                        </a:xfrm>
                        <a:prstGeom prst="rect">
                          <a:avLst/>
                        </a:prstGeom>
                        <a:solidFill>
                          <a:srgbClr val="FFFFFF"/>
                        </a:solidFill>
                        <a:ln>
                          <a:noFill/>
                        </a:ln>
                        <a:extLs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  <p:txBody>
                        <a:bodyPr/>
                        <a:lstStyle/>
                        <a:p>
                          <a:pPr algn="l" eaLnBrk="0" hangingPunct="0">
                            <a:spcBef>
                              <a:spcPct val="0"/>
                            </a:spcBef>
                          </a:pPr>
                          <a:r>
                            <a:rPr lang="en-US" sz="1000"/>
                            <a:t>3</a:t>
                          </a:r>
                          <a:endParaRPr lang="en-US" sz="1800" baseline="-25000"/>
                        </a:p>
                      </p:txBody>
                    </p:sp>
                    <p:grpSp>
                      <p:nvGrpSpPr>
                        <p:cNvPr id="103444" name="Group 20"/>
                        <p:cNvGrpSpPr>
                          <a:grpSpLocks/>
                        </p:cNvGrpSpPr>
                        <p:nvPr/>
                      </p:nvGrpSpPr>
                      <p:grpSpPr bwMode="auto">
                        <a:xfrm>
                          <a:off x="2700" y="10440"/>
                          <a:ext cx="1148" cy="2268"/>
                          <a:chOff x="2700" y="10440"/>
                          <a:chExt cx="1148" cy="2268"/>
                        </a:xfrm>
                      </p:grpSpPr>
                      <p:sp>
                        <p:nvSpPr>
                          <p:cNvPr id="103445" name="Text Box 21"/>
                          <p:cNvSpPr txBox="1">
                            <a:spLocks noChangeArrowheads="1"/>
                          </p:cNvSpPr>
                          <p:nvPr/>
                        </p:nvSpPr>
                        <p:spPr bwMode="auto">
                          <a:xfrm>
                            <a:off x="3148" y="11840"/>
                            <a:ext cx="182" cy="350"/>
                          </a:xfrm>
                          <a:prstGeom prst="rect">
                            <a:avLst/>
                          </a:prstGeom>
                          <a:solidFill>
                            <a:srgbClr val="FFFFFF"/>
                          </a:solidFill>
                          <a:ln>
                            <a:noFill/>
                          </a:ln>
                          <a:extLst>
                            <a:ext uri="{91240B29-F687-4F45-9708-019B960494DF}">
                              <a14:hiddenLine xmlns:a14="http://schemas.microsoft.com/office/drawing/2010/main" w="9525">
                                <a:solidFill>
                                  <a:srgbClr val="000000"/>
                                </a:solidFill>
                                <a:miter lim="800000"/>
                                <a:headEnd/>
                                <a:tailEnd/>
                              </a14:hiddenLine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pPr algn="l" eaLnBrk="0" hangingPunct="0">
                              <a:spcBef>
                                <a:spcPct val="0"/>
                              </a:spcBef>
                            </a:pPr>
                            <a:r>
                              <a:rPr lang="en-US" sz="1000"/>
                              <a:t>G</a:t>
                            </a:r>
                            <a:endParaRPr lang="en-US" sz="1800" baseline="-25000"/>
                          </a:p>
                        </p:txBody>
                      </p:sp>
                      <p:grpSp>
                        <p:nvGrpSpPr>
                          <p:cNvPr id="103446" name="Group 22"/>
                          <p:cNvGrpSpPr>
                            <a:grpSpLocks/>
                          </p:cNvGrpSpPr>
                          <p:nvPr/>
                        </p:nvGrpSpPr>
                        <p:grpSpPr bwMode="auto">
                          <a:xfrm rot="15157655" flipV="1">
                            <a:off x="2140" y="11000"/>
                            <a:ext cx="2268" cy="1148"/>
                            <a:chOff x="2490" y="11000"/>
                            <a:chExt cx="2268" cy="1148"/>
                          </a:xfrm>
                        </p:grpSpPr>
                        <p:grpSp>
                          <p:nvGrpSpPr>
                            <p:cNvPr id="103447" name="Group 23"/>
                            <p:cNvGrpSpPr>
                              <a:grpSpLocks/>
                            </p:cNvGrpSpPr>
                            <p:nvPr/>
                          </p:nvGrpSpPr>
                          <p:grpSpPr bwMode="auto">
                            <a:xfrm rot="428948">
                              <a:off x="2602" y="11560"/>
                              <a:ext cx="448" cy="448"/>
                              <a:chOff x="2658" y="11560"/>
                              <a:chExt cx="448" cy="448"/>
                            </a:xfrm>
                          </p:grpSpPr>
                          <p:sp>
                            <p:nvSpPr>
                              <p:cNvPr id="103448" name="Oval 24"/>
                              <p:cNvSpPr>
                                <a:spLocks noChangeArrowheads="1"/>
                              </p:cNvSpPr>
                              <p:nvPr/>
                            </p:nvSpPr>
                            <p:spPr bwMode="auto">
                              <a:xfrm>
                                <a:off x="2756" y="11658"/>
                                <a:ext cx="247" cy="266"/>
                              </a:xfrm>
                              <a:prstGeom prst="ellipse">
                                <a:avLst/>
                              </a:prstGeom>
                              <a:solidFill>
                                <a:srgbClr val="FFFFFF"/>
                              </a:solidFill>
                              <a:ln w="9525">
                                <a:solidFill>
                                  <a:srgbClr val="000000"/>
                                </a:solidFill>
                                <a:round/>
                                <a:headEnd/>
                                <a:tailEnd/>
                              </a:ln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  <p:sp>
                            <p:nvSpPr>
                              <p:cNvPr id="103449" name="Arc 25"/>
                              <p:cNvSpPr>
                                <a:spLocks/>
                              </p:cNvSpPr>
                              <p:nvPr/>
                            </p:nvSpPr>
                            <p:spPr bwMode="auto">
                              <a:xfrm flipV="1">
                                <a:off x="2658" y="11560"/>
                                <a:ext cx="448" cy="448"/>
                              </a:xfrm>
                              <a:custGeom>
                                <a:avLst/>
                                <a:gdLst>
                                  <a:gd name="G0" fmla="+- 21600 0 0"/>
                                  <a:gd name="G1" fmla="+- 21600 0 0"/>
                                  <a:gd name="G2" fmla="+- 21600 0 0"/>
                                  <a:gd name="T0" fmla="*/ 33391 w 43200"/>
                                  <a:gd name="T1" fmla="*/ 39698 h 43200"/>
                                  <a:gd name="T2" fmla="*/ 43200 w 43200"/>
                                  <a:gd name="T3" fmla="*/ 21600 h 43200"/>
                                  <a:gd name="T4" fmla="*/ 21600 w 43200"/>
                                  <a:gd name="T5" fmla="*/ 21600 h 43200"/>
                                </a:gdLst>
                                <a:ahLst/>
                                <a:cxnLst>
                                  <a:cxn ang="0">
                                    <a:pos x="T0" y="T1"/>
                                  </a:cxn>
                                  <a:cxn ang="0">
                                    <a:pos x="T2" y="T3"/>
                                  </a:cxn>
                                  <a:cxn ang="0">
                                    <a:pos x="T4" y="T5"/>
                                  </a:cxn>
                                </a:cxnLst>
                                <a:rect l="0" t="0" r="r" b="b"/>
                                <a:pathLst>
                                  <a:path w="43200" h="43200" fill="none" extrusionOk="0">
                                    <a:moveTo>
                                      <a:pt x="33390" y="39697"/>
                                    </a:moveTo>
                                    <a:cubicBezTo>
                                      <a:pt x="29883" y="41983"/>
                                      <a:pt x="25786" y="43199"/>
                                      <a:pt x="21600" y="43200"/>
                                    </a:cubicBezTo>
                                    <a:cubicBezTo>
                                      <a:pt x="9670" y="43200"/>
                                      <a:pt x="0" y="33529"/>
                                      <a:pt x="0" y="21600"/>
                                    </a:cubicBezTo>
                                    <a:cubicBezTo>
                                      <a:pt x="0" y="9670"/>
                                      <a:pt x="9670" y="0"/>
                                      <a:pt x="21600" y="0"/>
                                    </a:cubicBezTo>
                                    <a:cubicBezTo>
                                      <a:pt x="33529" y="-1"/>
                                      <a:pt x="43199" y="9670"/>
                                      <a:pt x="43200" y="21599"/>
                                    </a:cubicBezTo>
                                  </a:path>
                                  <a:path w="43200" h="43200" stroke="0" extrusionOk="0">
                                    <a:moveTo>
                                      <a:pt x="33390" y="39697"/>
                                    </a:moveTo>
                                    <a:cubicBezTo>
                                      <a:pt x="29883" y="41983"/>
                                      <a:pt x="25786" y="43199"/>
                                      <a:pt x="21600" y="43200"/>
                                    </a:cubicBezTo>
                                    <a:cubicBezTo>
                                      <a:pt x="9670" y="43200"/>
                                      <a:pt x="0" y="33529"/>
                                      <a:pt x="0" y="21600"/>
                                    </a:cubicBezTo>
                                    <a:cubicBezTo>
                                      <a:pt x="0" y="9670"/>
                                      <a:pt x="9670" y="0"/>
                                      <a:pt x="21600" y="0"/>
                                    </a:cubicBezTo>
                                    <a:cubicBezTo>
                                      <a:pt x="33529" y="-1"/>
                                      <a:pt x="43199" y="9670"/>
                                      <a:pt x="43200" y="21599"/>
                                    </a:cubicBezTo>
                                    <a:lnTo>
                                      <a:pt x="21600" y="21600"/>
                                    </a:lnTo>
                                    <a:close/>
                                  </a:path>
                                </a:pathLst>
                              </a:custGeom>
                              <a:noFill/>
                              <a:ln w="9525">
                                <a:solidFill>
                                  <a:srgbClr val="000000"/>
                                </a:solidFill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solidFill>
                                      <a:srgbClr val="FFFFFF"/>
                                    </a:solidFill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</p:grpSp>
                        <p:grpSp>
                          <p:nvGrpSpPr>
                            <p:cNvPr id="103450" name="Group 26"/>
                            <p:cNvGrpSpPr>
                              <a:grpSpLocks/>
                            </p:cNvGrpSpPr>
                            <p:nvPr/>
                          </p:nvGrpSpPr>
                          <p:grpSpPr bwMode="auto">
                            <a:xfrm rot="19890227" flipH="1">
                              <a:off x="4310" y="11196"/>
                              <a:ext cx="266" cy="266"/>
                              <a:chOff x="4282" y="11196"/>
                              <a:chExt cx="266" cy="266"/>
                            </a:xfrm>
                          </p:grpSpPr>
                          <p:sp>
                            <p:nvSpPr>
                              <p:cNvPr id="103451" name="Oval 27"/>
                              <p:cNvSpPr>
                                <a:spLocks noChangeArrowheads="1"/>
                              </p:cNvSpPr>
                              <p:nvPr/>
                            </p:nvSpPr>
                            <p:spPr bwMode="auto">
                              <a:xfrm>
                                <a:off x="4320" y="11240"/>
                                <a:ext cx="180" cy="180"/>
                              </a:xfrm>
                              <a:prstGeom prst="ellipse">
                                <a:avLst/>
                              </a:prstGeom>
                              <a:solidFill>
                                <a:srgbClr val="FFFFFF"/>
                              </a:solidFill>
                              <a:ln w="9525">
                                <a:solidFill>
                                  <a:srgbClr val="000000"/>
                                </a:solidFill>
                                <a:round/>
                                <a:headEnd/>
                                <a:tailEnd/>
                              </a:ln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  <p:sp>
                            <p:nvSpPr>
                              <p:cNvPr id="103452" name="Arc 28"/>
                              <p:cNvSpPr>
                                <a:spLocks/>
                              </p:cNvSpPr>
                              <p:nvPr/>
                            </p:nvSpPr>
                            <p:spPr bwMode="auto">
                              <a:xfrm flipV="1">
                                <a:off x="4282" y="11196"/>
                                <a:ext cx="266" cy="266"/>
                              </a:xfrm>
                              <a:custGeom>
                                <a:avLst/>
                                <a:gdLst>
                                  <a:gd name="G0" fmla="+- 21600 0 0"/>
                                  <a:gd name="G1" fmla="+- 21600 0 0"/>
                                  <a:gd name="G2" fmla="+- 21600 0 0"/>
                                  <a:gd name="T0" fmla="*/ 36110 w 43200"/>
                                  <a:gd name="T1" fmla="*/ 37601 h 43200"/>
                                  <a:gd name="T2" fmla="*/ 43200 w 43200"/>
                                  <a:gd name="T3" fmla="*/ 21600 h 43200"/>
                                  <a:gd name="T4" fmla="*/ 21600 w 43200"/>
                                  <a:gd name="T5" fmla="*/ 21600 h 43200"/>
                                </a:gdLst>
                                <a:ahLst/>
                                <a:cxnLst>
                                  <a:cxn ang="0">
                                    <a:pos x="T0" y="T1"/>
                                  </a:cxn>
                                  <a:cxn ang="0">
                                    <a:pos x="T2" y="T3"/>
                                  </a:cxn>
                                  <a:cxn ang="0">
                                    <a:pos x="T4" y="T5"/>
                                  </a:cxn>
                                </a:cxnLst>
                                <a:rect l="0" t="0" r="r" b="b"/>
                                <a:pathLst>
                                  <a:path w="43200" h="43200" fill="none" extrusionOk="0">
                                    <a:moveTo>
                                      <a:pt x="36109" y="37600"/>
                                    </a:moveTo>
                                    <a:cubicBezTo>
                                      <a:pt x="32136" y="41204"/>
                                      <a:pt x="26964" y="43199"/>
                                      <a:pt x="21600" y="43200"/>
                                    </a:cubicBezTo>
                                    <a:cubicBezTo>
                                      <a:pt x="9670" y="43200"/>
                                      <a:pt x="0" y="33529"/>
                                      <a:pt x="0" y="21600"/>
                                    </a:cubicBezTo>
                                    <a:cubicBezTo>
                                      <a:pt x="0" y="9670"/>
                                      <a:pt x="9670" y="0"/>
                                      <a:pt x="21600" y="0"/>
                                    </a:cubicBezTo>
                                    <a:cubicBezTo>
                                      <a:pt x="33529" y="-1"/>
                                      <a:pt x="43199" y="9670"/>
                                      <a:pt x="43200" y="21599"/>
                                    </a:cubicBezTo>
                                  </a:path>
                                  <a:path w="43200" h="43200" stroke="0" extrusionOk="0">
                                    <a:moveTo>
                                      <a:pt x="36109" y="37600"/>
                                    </a:moveTo>
                                    <a:cubicBezTo>
                                      <a:pt x="32136" y="41204"/>
                                      <a:pt x="26964" y="43199"/>
                                      <a:pt x="21600" y="43200"/>
                                    </a:cubicBezTo>
                                    <a:cubicBezTo>
                                      <a:pt x="9670" y="43200"/>
                                      <a:pt x="0" y="33529"/>
                                      <a:pt x="0" y="21600"/>
                                    </a:cubicBezTo>
                                    <a:cubicBezTo>
                                      <a:pt x="0" y="9670"/>
                                      <a:pt x="9670" y="0"/>
                                      <a:pt x="21600" y="0"/>
                                    </a:cubicBezTo>
                                    <a:cubicBezTo>
                                      <a:pt x="33529" y="-1"/>
                                      <a:pt x="43199" y="9670"/>
                                      <a:pt x="43200" y="21599"/>
                                    </a:cubicBezTo>
                                    <a:lnTo>
                                      <a:pt x="21600" y="21600"/>
                                    </a:lnTo>
                                    <a:close/>
                                  </a:path>
                                </a:pathLst>
                              </a:custGeom>
                              <a:noFill/>
                              <a:ln w="9525">
                                <a:solidFill>
                                  <a:srgbClr val="000000"/>
                                </a:solidFill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solidFill>
                                      <a:srgbClr val="FFFFFF"/>
                                    </a:solidFill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</p:grpSp>
                        <p:sp>
                          <p:nvSpPr>
                            <p:cNvPr id="103453" name="Line 29"/>
                            <p:cNvSpPr>
                              <a:spLocks noChangeShapeType="1"/>
                            </p:cNvSpPr>
                            <p:nvPr/>
                          </p:nvSpPr>
                          <p:spPr bwMode="auto">
                            <a:xfrm flipV="1">
                              <a:off x="3036" y="11406"/>
                              <a:ext cx="1288" cy="420"/>
                            </a:xfrm>
                            <a:prstGeom prst="line">
                              <a:avLst/>
                            </a:prstGeom>
                            <a:noFill/>
                            <a:ln w="9525">
                              <a:solidFill>
                                <a:srgbClr val="000000"/>
                              </a:solidFill>
                              <a:round/>
                              <a:headEnd/>
                              <a:tailEnd/>
                            </a:ln>
                            <a:extLst>
                              <a:ext uri="{909E8E84-426E-40DD-AFC4-6F175D3DCCD1}">
                                <a14:hiddenFill xmlns:a14="http://schemas.microsoft.com/office/drawing/2010/main">
                                  <a:noFill/>
                                </a14:hiddenFill>
                              </a:ext>
                            </a:extLst>
                          </p:spPr>
                          <p:txBody>
                            <a:bodyPr/>
                            <a:lstStyle/>
                            <a:p>
                              <a:endParaRPr lang="en-AU"/>
                            </a:p>
                          </p:txBody>
                        </p:sp>
                        <p:sp>
                          <p:nvSpPr>
                            <p:cNvPr id="103454" name="Line 30"/>
                            <p:cNvSpPr>
                              <a:spLocks noChangeShapeType="1"/>
                            </p:cNvSpPr>
                            <p:nvPr/>
                          </p:nvSpPr>
                          <p:spPr bwMode="auto">
                            <a:xfrm flipV="1">
                              <a:off x="2966" y="11308"/>
                              <a:ext cx="1358" cy="294"/>
                            </a:xfrm>
                            <a:prstGeom prst="line">
                              <a:avLst/>
                            </a:prstGeom>
                            <a:noFill/>
                            <a:ln w="9525">
                              <a:solidFill>
                                <a:srgbClr val="000000"/>
                              </a:solidFill>
                              <a:round/>
                              <a:headEnd/>
                              <a:tailEnd/>
                            </a:ln>
                            <a:extLst>
                              <a:ext uri="{909E8E84-426E-40DD-AFC4-6F175D3DCCD1}">
                                <a14:hiddenFill xmlns:a14="http://schemas.microsoft.com/office/drawing/2010/main">
                                  <a:noFill/>
                                </a14:hiddenFill>
                              </a:ext>
                            </a:extLst>
                          </p:spPr>
                          <p:txBody>
                            <a:bodyPr/>
                            <a:lstStyle/>
                            <a:p>
                              <a:endParaRPr lang="en-AU"/>
                            </a:p>
                          </p:txBody>
                        </p:sp>
                        <p:sp>
                          <p:nvSpPr>
                            <p:cNvPr id="103455" name="Line 31"/>
                            <p:cNvSpPr>
                              <a:spLocks noChangeShapeType="1"/>
                            </p:cNvSpPr>
                            <p:nvPr/>
                          </p:nvSpPr>
                          <p:spPr bwMode="auto">
                            <a:xfrm rot="48264" flipV="1">
                              <a:off x="2490" y="11210"/>
                              <a:ext cx="2268" cy="686"/>
                            </a:xfrm>
                            <a:prstGeom prst="line">
                              <a:avLst/>
                            </a:prstGeom>
                            <a:noFill/>
                            <a:ln w="3175">
                              <a:solidFill>
                                <a:srgbClr val="000000"/>
                              </a:solidFill>
                              <a:prstDash val="lgDashDot"/>
                              <a:round/>
                              <a:headEnd/>
                              <a:tailEnd/>
                            </a:ln>
                            <a:extLst>
                              <a:ext uri="{909E8E84-426E-40DD-AFC4-6F175D3DCCD1}">
                                <a14:hiddenFill xmlns:a14="http://schemas.microsoft.com/office/drawing/2010/main">
                                  <a:noFill/>
                                </a14:hiddenFill>
                              </a:ext>
                            </a:extLst>
                          </p:spPr>
                          <p:txBody>
                            <a:bodyPr/>
                            <a:lstStyle/>
                            <a:p>
                              <a:endParaRPr lang="en-AU"/>
                            </a:p>
                          </p:txBody>
                        </p:sp>
                        <p:sp>
                          <p:nvSpPr>
                            <p:cNvPr id="103456" name="Line 32"/>
                            <p:cNvSpPr>
                              <a:spLocks noChangeShapeType="1"/>
                            </p:cNvSpPr>
                            <p:nvPr/>
                          </p:nvSpPr>
                          <p:spPr bwMode="auto">
                            <a:xfrm rot="369760">
                              <a:off x="2658" y="11434"/>
                              <a:ext cx="322" cy="714"/>
                            </a:xfrm>
                            <a:prstGeom prst="line">
                              <a:avLst/>
                            </a:prstGeom>
                            <a:noFill/>
                            <a:ln w="3175">
                              <a:solidFill>
                                <a:srgbClr val="000000"/>
                              </a:solidFill>
                              <a:prstDash val="dashDot"/>
                              <a:round/>
                              <a:headEnd/>
                              <a:tailEnd/>
                            </a:ln>
                            <a:extLst>
                              <a:ext uri="{909E8E84-426E-40DD-AFC4-6F175D3DCCD1}">
                                <a14:hiddenFill xmlns:a14="http://schemas.microsoft.com/office/drawing/2010/main">
                                  <a:noFill/>
                                </a14:hiddenFill>
                              </a:ext>
                            </a:extLst>
                          </p:spPr>
                          <p:txBody>
                            <a:bodyPr/>
                            <a:lstStyle/>
                            <a:p>
                              <a:endParaRPr lang="en-AU"/>
                            </a:p>
                          </p:txBody>
                        </p:sp>
                        <p:sp>
                          <p:nvSpPr>
                            <p:cNvPr id="103457" name="Line 33"/>
                            <p:cNvSpPr>
                              <a:spLocks noChangeShapeType="1"/>
                            </p:cNvSpPr>
                            <p:nvPr/>
                          </p:nvSpPr>
                          <p:spPr bwMode="auto">
                            <a:xfrm rot="435192">
                              <a:off x="4310" y="11000"/>
                              <a:ext cx="252" cy="588"/>
                            </a:xfrm>
                            <a:prstGeom prst="line">
                              <a:avLst/>
                            </a:prstGeom>
                            <a:noFill/>
                            <a:ln w="3175">
                              <a:solidFill>
                                <a:srgbClr val="000000"/>
                              </a:solidFill>
                              <a:prstDash val="dashDot"/>
                              <a:round/>
                              <a:headEnd/>
                              <a:tailEnd/>
                            </a:ln>
                            <a:extLst>
                              <a:ext uri="{909E8E84-426E-40DD-AFC4-6F175D3DCCD1}">
                                <a14:hiddenFill xmlns:a14="http://schemas.microsoft.com/office/drawing/2010/main">
                                  <a:noFill/>
                                </a14:hiddenFill>
                              </a:ext>
                            </a:extLst>
                          </p:spPr>
                          <p:txBody>
                            <a:bodyPr/>
                            <a:lstStyle/>
                            <a:p>
                              <a:endParaRPr lang="en-AU"/>
                            </a:p>
                          </p:txBody>
                        </p:sp>
                      </p:grpSp>
                      <p:grpSp>
                        <p:nvGrpSpPr>
                          <p:cNvPr id="103458" name="Group 34"/>
                          <p:cNvGrpSpPr>
                            <a:grpSpLocks/>
                          </p:cNvGrpSpPr>
                          <p:nvPr/>
                        </p:nvGrpSpPr>
                        <p:grpSpPr bwMode="auto">
                          <a:xfrm>
                            <a:off x="3274" y="11854"/>
                            <a:ext cx="490" cy="154"/>
                            <a:chOff x="3274" y="11938"/>
                            <a:chExt cx="602" cy="224"/>
                          </a:xfrm>
                        </p:grpSpPr>
                        <p:sp>
                          <p:nvSpPr>
                            <p:cNvPr id="103459" name="Oval 35"/>
                            <p:cNvSpPr>
                              <a:spLocks noChangeArrowheads="1"/>
                            </p:cNvSpPr>
                            <p:nvPr/>
                          </p:nvSpPr>
                          <p:spPr bwMode="auto">
                            <a:xfrm flipV="1">
                              <a:off x="3274" y="11938"/>
                              <a:ext cx="70" cy="70"/>
                            </a:xfrm>
                            <a:prstGeom prst="ellipse">
                              <a:avLst/>
                            </a:prstGeom>
                            <a:solidFill>
                              <a:srgbClr val="333333"/>
                            </a:solidFill>
                            <a:ln w="9525">
                              <a:solidFill>
                                <a:srgbClr val="333333"/>
                              </a:solidFill>
                              <a:round/>
                              <a:headEnd/>
                              <a:tailEnd/>
                            </a:ln>
                          </p:spPr>
                          <p:txBody>
                            <a:bodyPr/>
                            <a:lstStyle/>
                            <a:p>
                              <a:endParaRPr lang="en-AU"/>
                            </a:p>
                          </p:txBody>
                        </p:sp>
                        <p:sp>
                          <p:nvSpPr>
                            <p:cNvPr id="103460" name="Line 36"/>
                            <p:cNvSpPr>
                              <a:spLocks noChangeShapeType="1"/>
                            </p:cNvSpPr>
                            <p:nvPr/>
                          </p:nvSpPr>
                          <p:spPr bwMode="auto">
                            <a:xfrm>
                              <a:off x="3316" y="11966"/>
                              <a:ext cx="560" cy="196"/>
                            </a:xfrm>
                            <a:prstGeom prst="line">
                              <a:avLst/>
                            </a:prstGeom>
                            <a:noFill/>
                            <a:ln w="6350">
                              <a:solidFill>
                                <a:srgbClr val="000000"/>
                              </a:solidFill>
                              <a:round/>
                              <a:headEnd/>
                              <a:tailEnd type="triangle" w="med" len="med"/>
                            </a:ln>
                            <a:extLst>
                              <a:ext uri="{909E8E84-426E-40DD-AFC4-6F175D3DCCD1}">
                                <a14:hiddenFill xmlns:a14="http://schemas.microsoft.com/office/drawing/2010/main">
                                  <a:noFill/>
                                </a14:hiddenFill>
                              </a:ext>
                            </a:extLst>
                          </p:spPr>
                          <p:txBody>
                            <a:bodyPr/>
                            <a:lstStyle/>
                            <a:p>
                              <a:endParaRPr lang="en-AU"/>
                            </a:p>
                          </p:txBody>
                        </p:sp>
                      </p:grpSp>
                    </p:grpSp>
                    <p:sp>
                      <p:nvSpPr>
                        <p:cNvPr id="103461" name="Arc 37"/>
                        <p:cNvSpPr>
                          <a:spLocks/>
                        </p:cNvSpPr>
                        <p:nvPr/>
                      </p:nvSpPr>
                      <p:spPr bwMode="auto">
                        <a:xfrm rot="12791005" flipV="1">
                          <a:off x="3106" y="11728"/>
                          <a:ext cx="518" cy="294"/>
                        </a:xfrm>
                        <a:custGeom>
                          <a:avLst/>
                          <a:gdLst>
                            <a:gd name="G0" fmla="+- 19396 0 0"/>
                            <a:gd name="G1" fmla="+- 21600 0 0"/>
                            <a:gd name="G2" fmla="+- 21600 0 0"/>
                            <a:gd name="T0" fmla="*/ 0 w 38089"/>
                            <a:gd name="T1" fmla="*/ 12095 h 21600"/>
                            <a:gd name="T2" fmla="*/ 38089 w 38089"/>
                            <a:gd name="T3" fmla="*/ 10778 h 21600"/>
                            <a:gd name="T4" fmla="*/ 19396 w 38089"/>
                            <a:gd name="T5" fmla="*/ 21600 h 21600"/>
                          </a:gdLst>
                          <a:ahLst/>
                          <a:cxnLst>
                            <a:cxn ang="0">
                              <a:pos x="T0" y="T1"/>
                            </a:cxn>
                            <a:cxn ang="0">
                              <a:pos x="T2" y="T3"/>
                            </a:cxn>
                            <a:cxn ang="0">
                              <a:pos x="T4" y="T5"/>
                            </a:cxn>
                          </a:cxnLst>
                          <a:rect l="0" t="0" r="r" b="b"/>
                          <a:pathLst>
                            <a:path w="38089" h="21600" fill="none" extrusionOk="0">
                              <a:moveTo>
                                <a:pt x="-1" y="12094"/>
                              </a:moveTo>
                              <a:cubicBezTo>
                                <a:pt x="3627" y="4692"/>
                                <a:pt x="11152" y="-1"/>
                                <a:pt x="19396" y="0"/>
                              </a:cubicBezTo>
                              <a:cubicBezTo>
                                <a:pt x="27103" y="0"/>
                                <a:pt x="34227" y="4107"/>
                                <a:pt x="38089" y="10777"/>
                              </a:cubicBezTo>
                            </a:path>
                            <a:path w="38089" h="21600" stroke="0" extrusionOk="0">
                              <a:moveTo>
                                <a:pt x="-1" y="12094"/>
                              </a:moveTo>
                              <a:cubicBezTo>
                                <a:pt x="3627" y="4692"/>
                                <a:pt x="11152" y="-1"/>
                                <a:pt x="19396" y="0"/>
                              </a:cubicBezTo>
                              <a:cubicBezTo>
                                <a:pt x="27103" y="0"/>
                                <a:pt x="34227" y="4107"/>
                                <a:pt x="38089" y="10777"/>
                              </a:cubicBezTo>
                              <a:lnTo>
                                <a:pt x="19396" y="21600"/>
                              </a:lnTo>
                              <a:close/>
                            </a:path>
                          </a:pathLst>
                        </a:custGeom>
                        <a:noFill/>
                        <a:ln w="3175">
                          <a:solidFill>
                            <a:srgbClr val="000000"/>
                          </a:solidFill>
                          <a:round/>
                          <a:headEnd type="arrow" w="med" len="med"/>
                          <a:tailEnd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  <p:txBody>
                        <a:bodyPr/>
                        <a:lstStyle/>
                        <a:p>
                          <a:endParaRPr lang="en-AU"/>
                        </a:p>
                      </p:txBody>
                    </p:sp>
                  </p:grpSp>
                  <p:sp>
                    <p:nvSpPr>
                      <p:cNvPr id="103462" name="Text Box 38"/>
                      <p:cNvSpPr txBox="1">
                        <a:spLocks noChangeArrowheads="1"/>
                      </p:cNvSpPr>
                      <p:nvPr/>
                    </p:nvSpPr>
                    <p:spPr bwMode="auto">
                      <a:xfrm>
                        <a:off x="2448" y="10010"/>
                        <a:ext cx="546" cy="392"/>
                      </a:xfrm>
                      <a:prstGeom prst="rect">
                        <a:avLst/>
                      </a:prstGeom>
                      <a:solidFill>
                        <a:srgbClr val="FFFFFF"/>
                      </a:solidFill>
                      <a:ln>
                        <a:noFill/>
                      </a:ln>
                      <a:extLs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  <p:txBody>
                      <a:bodyPr/>
                      <a:lstStyle/>
                      <a:p>
                        <a:pPr algn="l" eaLnBrk="0" hangingPunct="0">
                          <a:spcBef>
                            <a:spcPct val="0"/>
                          </a:spcBef>
                        </a:pPr>
                        <a:r>
                          <a:rPr lang="en-US" sz="1000" b="1"/>
                          <a:t>F</a:t>
                        </a:r>
                        <a:r>
                          <a:rPr lang="en-US" sz="1000" baseline="-25000"/>
                          <a:t>43</a:t>
                        </a:r>
                        <a:endParaRPr lang="en-US" sz="1800" baseline="-25000"/>
                      </a:p>
                    </p:txBody>
                  </p:sp>
                  <p:sp>
                    <p:nvSpPr>
                      <p:cNvPr id="103463" name="Line 39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2770" y="10346"/>
                        <a:ext cx="490" cy="364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 type="triangle" w="med" len="med"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103464" name="Line 40"/>
                      <p:cNvSpPr>
                        <a:spLocks noChangeShapeType="1"/>
                      </p:cNvSpPr>
                      <p:nvPr/>
                    </p:nvSpPr>
                    <p:spPr bwMode="auto">
                      <a:xfrm flipV="1">
                        <a:off x="2826" y="12404"/>
                        <a:ext cx="476" cy="322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rgbClr val="000000"/>
                        </a:solidFill>
                        <a:round/>
                        <a:headEnd/>
                        <a:tailEnd type="triangle" w="med" len="med"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</a:extLst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</p:grpSp>
              </p:grpSp>
              <p:sp>
                <p:nvSpPr>
                  <p:cNvPr id="103465" name="Text Box 41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3050" y="11882"/>
                    <a:ext cx="588" cy="420"/>
                  </a:xfrm>
                  <a:prstGeom prst="rect">
                    <a:avLst/>
                  </a:prstGeom>
                  <a:noFill/>
                  <a:ln>
                    <a:noFill/>
                  </a:ln>
                  <a:extLst>
                    <a:ext uri="{909E8E84-426E-40DD-AFC4-6F175D3DCCD1}">
                      <a14:hiddenFill xmlns:a14="http://schemas.microsoft.com/office/drawing/2010/main">
                        <a:solidFill>
                          <a:srgbClr val="000000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/>
                  <a:lstStyle/>
                  <a:p>
                    <a:pPr algn="l" eaLnBrk="0" hangingPunct="0">
                      <a:spcBef>
                        <a:spcPct val="0"/>
                      </a:spcBef>
                    </a:pPr>
                    <a:r>
                      <a:rPr lang="en-US"/>
                      <a:t>(a)</a:t>
                    </a:r>
                    <a:endParaRPr lang="en-US" sz="1800" baseline="-25000"/>
                  </a:p>
                </p:txBody>
              </p:sp>
            </p:grpSp>
            <p:grpSp>
              <p:nvGrpSpPr>
                <p:cNvPr id="103466" name="Group 42"/>
                <p:cNvGrpSpPr>
                  <a:grpSpLocks/>
                </p:cNvGrpSpPr>
                <p:nvPr/>
              </p:nvGrpSpPr>
              <p:grpSpPr bwMode="auto">
                <a:xfrm>
                  <a:off x="4884" y="9558"/>
                  <a:ext cx="2324" cy="2800"/>
                  <a:chOff x="4884" y="9558"/>
                  <a:chExt cx="2324" cy="2800"/>
                </a:xfrm>
              </p:grpSpPr>
              <p:grpSp>
                <p:nvGrpSpPr>
                  <p:cNvPr id="103467" name="Group 43"/>
                  <p:cNvGrpSpPr>
                    <a:grpSpLocks/>
                  </p:cNvGrpSpPr>
                  <p:nvPr/>
                </p:nvGrpSpPr>
                <p:grpSpPr bwMode="auto">
                  <a:xfrm>
                    <a:off x="4884" y="9558"/>
                    <a:ext cx="2324" cy="2268"/>
                    <a:chOff x="4884" y="10146"/>
                    <a:chExt cx="2324" cy="2268"/>
                  </a:xfrm>
                </p:grpSpPr>
                <p:grpSp>
                  <p:nvGrpSpPr>
                    <p:cNvPr id="103468" name="Group 44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4884" y="10146"/>
                      <a:ext cx="2324" cy="2268"/>
                      <a:chOff x="4884" y="8592"/>
                      <a:chExt cx="2324" cy="2268"/>
                    </a:xfrm>
                  </p:grpSpPr>
                  <p:sp>
                    <p:nvSpPr>
                      <p:cNvPr id="103469" name="Text Box 45"/>
                      <p:cNvSpPr txBox="1">
                        <a:spLocks noChangeArrowheads="1"/>
                      </p:cNvSpPr>
                      <p:nvPr/>
                    </p:nvSpPr>
                    <p:spPr bwMode="auto">
                      <a:xfrm>
                        <a:off x="5682" y="9978"/>
                        <a:ext cx="182" cy="350"/>
                      </a:xfrm>
                      <a:prstGeom prst="rect">
                        <a:avLst/>
                      </a:prstGeom>
                      <a:solidFill>
                        <a:srgbClr val="FFFFFF"/>
                      </a:solidFill>
                      <a:ln>
                        <a:noFill/>
                      </a:ln>
                      <a:extLs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  <p:txBody>
                      <a:bodyPr/>
                      <a:lstStyle/>
                      <a:p>
                        <a:pPr algn="l" eaLnBrk="0" hangingPunct="0">
                          <a:spcBef>
                            <a:spcPct val="0"/>
                          </a:spcBef>
                        </a:pPr>
                        <a:r>
                          <a:rPr lang="en-US" sz="1000"/>
                          <a:t>G</a:t>
                        </a:r>
                        <a:endParaRPr lang="en-US" sz="1800" baseline="-25000"/>
                      </a:p>
                    </p:txBody>
                  </p:sp>
                  <p:grpSp>
                    <p:nvGrpSpPr>
                      <p:cNvPr id="103470" name="Group 46"/>
                      <p:cNvGrpSpPr>
                        <a:grpSpLocks/>
                      </p:cNvGrpSpPr>
                      <p:nvPr/>
                    </p:nvGrpSpPr>
                    <p:grpSpPr bwMode="auto">
                      <a:xfrm>
                        <a:off x="4884" y="8592"/>
                        <a:ext cx="2324" cy="2268"/>
                        <a:chOff x="4884" y="9516"/>
                        <a:chExt cx="2324" cy="2268"/>
                      </a:xfrm>
                    </p:grpSpPr>
                    <p:sp>
                      <p:nvSpPr>
                        <p:cNvPr id="103471" name="Text Box 47"/>
                        <p:cNvSpPr txBox="1">
                          <a:spLocks noChangeArrowheads="1"/>
                        </p:cNvSpPr>
                        <p:nvPr/>
                      </p:nvSpPr>
                      <p:spPr bwMode="auto">
                        <a:xfrm>
                          <a:off x="5486" y="9824"/>
                          <a:ext cx="308" cy="350"/>
                        </a:xfrm>
                        <a:prstGeom prst="rect">
                          <a:avLst/>
                        </a:prstGeom>
                        <a:solidFill>
                          <a:srgbClr val="FFFFFF"/>
                        </a:solidFill>
                        <a:ln>
                          <a:noFill/>
                        </a:ln>
                        <a:extLs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  <p:txBody>
                        <a:bodyPr/>
                        <a:lstStyle/>
                        <a:p>
                          <a:pPr algn="l" eaLnBrk="0" hangingPunct="0">
                            <a:spcBef>
                              <a:spcPct val="0"/>
                            </a:spcBef>
                          </a:pPr>
                          <a:r>
                            <a:rPr lang="en-US"/>
                            <a:t>3</a:t>
                          </a:r>
                          <a:endParaRPr lang="en-US" sz="1800" baseline="-25000"/>
                        </a:p>
                      </p:txBody>
                    </p:sp>
                    <p:grpSp>
                      <p:nvGrpSpPr>
                        <p:cNvPr id="103472" name="Group 48"/>
                        <p:cNvGrpSpPr>
                          <a:grpSpLocks/>
                        </p:cNvGrpSpPr>
                        <p:nvPr/>
                      </p:nvGrpSpPr>
                      <p:grpSpPr bwMode="auto">
                        <a:xfrm>
                          <a:off x="4884" y="9516"/>
                          <a:ext cx="2324" cy="2268"/>
                          <a:chOff x="4884" y="9516"/>
                          <a:chExt cx="2324" cy="2268"/>
                        </a:xfrm>
                      </p:grpSpPr>
                      <p:sp>
                        <p:nvSpPr>
                          <p:cNvPr id="103473" name="Text Box 49"/>
                          <p:cNvSpPr txBox="1">
                            <a:spLocks noChangeArrowheads="1"/>
                          </p:cNvSpPr>
                          <p:nvPr/>
                        </p:nvSpPr>
                        <p:spPr bwMode="auto">
                          <a:xfrm>
                            <a:off x="5122" y="10272"/>
                            <a:ext cx="308" cy="350"/>
                          </a:xfrm>
                          <a:prstGeom prst="rect">
                            <a:avLst/>
                          </a:prstGeom>
                          <a:solidFill>
                            <a:srgbClr val="FFFFFF"/>
                          </a:solidFill>
                          <a:ln>
                            <a:noFill/>
                          </a:ln>
                          <a:extLst>
                            <a:ext uri="{91240B29-F687-4F45-9708-019B960494DF}">
                              <a14:hiddenLine xmlns:a14="http://schemas.microsoft.com/office/drawing/2010/main" w="9525">
                                <a:solidFill>
                                  <a:srgbClr val="000000"/>
                                </a:solidFill>
                                <a:miter lim="800000"/>
                                <a:headEnd/>
                                <a:tailEnd/>
                              </a14:hiddenLine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pPr algn="l" eaLnBrk="0" hangingPunct="0">
                              <a:spcBef>
                                <a:spcPct val="0"/>
                              </a:spcBef>
                            </a:pPr>
                            <a:r>
                              <a:rPr lang="en-US" i="1"/>
                              <a:t>h</a:t>
                            </a:r>
                            <a:endParaRPr lang="en-US" sz="1800" baseline="-25000"/>
                          </a:p>
                        </p:txBody>
                      </p:sp>
                      <p:grpSp>
                        <p:nvGrpSpPr>
                          <p:cNvPr id="103474" name="Group 50"/>
                          <p:cNvGrpSpPr>
                            <a:grpSpLocks/>
                          </p:cNvGrpSpPr>
                          <p:nvPr/>
                        </p:nvGrpSpPr>
                        <p:grpSpPr bwMode="auto">
                          <a:xfrm>
                            <a:off x="4884" y="9516"/>
                            <a:ext cx="2324" cy="2268"/>
                            <a:chOff x="4884" y="9516"/>
                            <a:chExt cx="2324" cy="2268"/>
                          </a:xfrm>
                        </p:grpSpPr>
                        <p:sp>
                          <p:nvSpPr>
                            <p:cNvPr id="103475" name="Text Box 51"/>
                            <p:cNvSpPr txBox="1">
                              <a:spLocks noChangeArrowheads="1"/>
                            </p:cNvSpPr>
                            <p:nvPr/>
                          </p:nvSpPr>
                          <p:spPr bwMode="auto">
                            <a:xfrm>
                              <a:off x="4884" y="10748"/>
                              <a:ext cx="770" cy="462"/>
                            </a:xfrm>
                            <a:prstGeom prst="rect">
                              <a:avLst/>
                            </a:prstGeom>
                            <a:solidFill>
                              <a:srgbClr val="FFFFFF"/>
                            </a:solidFill>
                            <a:ln>
                              <a:noFill/>
                            </a:ln>
                            <a:extLst>
                              <a:ext uri="{91240B29-F687-4F45-9708-019B960494DF}">
                                <a14:hiddenLine xmlns:a14="http://schemas.microsoft.com/office/drawing/2010/main" w="9525">
                                  <a:solidFill>
                                    <a:srgbClr val="000000"/>
                                  </a:solidFill>
                                  <a:miter lim="800000"/>
                                  <a:headEnd/>
                                  <a:tailEnd/>
                                </a14:hiddenLine>
                              </a:ext>
                            </a:extLst>
                          </p:spPr>
                          <p:txBody>
                            <a:bodyPr/>
                            <a:lstStyle/>
                            <a:p>
                              <a:pPr algn="l" eaLnBrk="0" hangingPunct="0">
                                <a:spcBef>
                                  <a:spcPct val="0"/>
                                </a:spcBef>
                              </a:pPr>
                              <a:r>
                                <a:rPr lang="en-US" sz="1000"/>
                                <a:t>-</a:t>
                              </a:r>
                              <a:r>
                                <a:rPr lang="en-US" sz="1000" i="1"/>
                                <a:t>m</a:t>
                              </a:r>
                              <a:r>
                                <a:rPr lang="en-US" sz="1000" b="1"/>
                                <a:t>A</a:t>
                              </a:r>
                              <a:r>
                                <a:rPr lang="en-US" sz="1000" baseline="-25000"/>
                                <a:t>G</a:t>
                              </a:r>
                              <a:endParaRPr lang="en-US" sz="1800" baseline="-25000"/>
                            </a:p>
                          </p:txBody>
                        </p:sp>
                        <p:grpSp>
                          <p:nvGrpSpPr>
                            <p:cNvPr id="103476" name="Group 52"/>
                            <p:cNvGrpSpPr>
                              <a:grpSpLocks/>
                            </p:cNvGrpSpPr>
                            <p:nvPr/>
                          </p:nvGrpSpPr>
                          <p:grpSpPr bwMode="auto">
                            <a:xfrm>
                              <a:off x="4995" y="9516"/>
                              <a:ext cx="2213" cy="2268"/>
                              <a:chOff x="4995" y="9516"/>
                              <a:chExt cx="2213" cy="2268"/>
                            </a:xfrm>
                          </p:grpSpPr>
                          <p:sp>
                            <p:nvSpPr>
                              <p:cNvPr id="103477" name="Text Box 53"/>
                              <p:cNvSpPr txBox="1">
                                <a:spLocks noChangeArrowheads="1"/>
                              </p:cNvSpPr>
                              <p:nvPr/>
                            </p:nvSpPr>
                            <p:spPr bwMode="auto">
                              <a:xfrm>
                                <a:off x="5990" y="10090"/>
                                <a:ext cx="784" cy="462"/>
                              </a:xfrm>
                              <a:prstGeom prst="rect">
                                <a:avLst/>
                              </a:prstGeom>
                              <a:solidFill>
                                <a:srgbClr val="FFFFFF"/>
                              </a:solidFill>
                              <a:ln>
                                <a:noFill/>
                              </a:ln>
                              <a:extLst>
                                <a:ext uri="{91240B29-F687-4F45-9708-019B960494DF}">
                                  <a14:hiddenLine xmlns:a14="http://schemas.microsoft.com/office/drawing/2010/main" w="9525">
                                    <a:solidFill>
                                      <a:srgbClr val="000000"/>
                                    </a:solidFill>
                                    <a:miter lim="800000"/>
                                    <a:headEnd/>
                                    <a:tailEnd/>
                                  </a14:hiddenLine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pPr algn="l" eaLnBrk="0" hangingPunct="0">
                                  <a:spcBef>
                                    <a:spcPct val="0"/>
                                  </a:spcBef>
                                </a:pPr>
                                <a:r>
                                  <a:rPr lang="en-US" sz="1000"/>
                                  <a:t>-</a:t>
                                </a:r>
                                <a:r>
                                  <a:rPr lang="en-US" sz="1000" i="1"/>
                                  <a:t>m</a:t>
                                </a:r>
                                <a:r>
                                  <a:rPr lang="en-US" sz="1000" b="1"/>
                                  <a:t>A</a:t>
                                </a:r>
                                <a:r>
                                  <a:rPr lang="en-US" sz="1000" baseline="-25000"/>
                                  <a:t>G</a:t>
                                </a:r>
                                <a:endParaRPr lang="en-US" sz="1800" baseline="-25000"/>
                              </a:p>
                            </p:txBody>
                          </p:sp>
                          <p:grpSp>
                            <p:nvGrpSpPr>
                              <p:cNvPr id="103478" name="Group 54"/>
                              <p:cNvGrpSpPr>
                                <a:grpSpLocks/>
                              </p:cNvGrpSpPr>
                              <p:nvPr/>
                            </p:nvGrpSpPr>
                            <p:grpSpPr bwMode="auto">
                              <a:xfrm>
                                <a:off x="4995" y="9516"/>
                                <a:ext cx="2213" cy="2268"/>
                                <a:chOff x="4995" y="9516"/>
                                <a:chExt cx="2213" cy="2268"/>
                              </a:xfrm>
                            </p:grpSpPr>
                            <p:sp>
                              <p:nvSpPr>
                                <p:cNvPr id="103479" name="Text Box 55"/>
                                <p:cNvSpPr txBox="1">
                                  <a:spLocks noChangeArrowheads="1"/>
                                </p:cNvSpPr>
                                <p:nvPr/>
                              </p:nvSpPr>
                              <p:spPr bwMode="auto">
                                <a:xfrm>
                                  <a:off x="6158" y="10636"/>
                                  <a:ext cx="630" cy="378"/>
                                </a:xfrm>
                                <a:prstGeom prst="rect">
                                  <a:avLst/>
                                </a:prstGeom>
                                <a:solidFill>
                                  <a:srgbClr val="FFFFFF"/>
                                </a:solidFill>
                                <a:ln>
                                  <a:noFill/>
                                </a:ln>
                                <a:extLst>
                                  <a:ext uri="{91240B29-F687-4F45-9708-019B960494DF}">
                                    <a14:hiddenLine xmlns:a14="http://schemas.microsoft.com/office/drawing/2010/main" w="9525">
                                      <a:solidFill>
                                        <a:srgbClr val="000000"/>
                                      </a:solidFill>
                                      <a:miter lim="800000"/>
                                      <a:headEnd/>
                                      <a:tailEnd/>
                                    </a14:hiddenLine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pPr algn="l" eaLnBrk="0" hangingPunct="0">
                                    <a:spcBef>
                                      <a:spcPct val="0"/>
                                    </a:spcBef>
                                  </a:pPr>
                                  <a:r>
                                    <a:rPr lang="en-US" sz="1000"/>
                                    <a:t>-</a:t>
                                  </a:r>
                                  <a:r>
                                    <a:rPr lang="en-US" sz="1000" i="1"/>
                                    <a:t>I</a:t>
                                  </a:r>
                                  <a:r>
                                    <a:rPr lang="en-US" sz="1000">
                                      <a:latin typeface="Times New Roman" pitchFamily="18" charset="0"/>
                                    </a:rPr>
                                    <a:t>α</a:t>
                                  </a:r>
                                  <a:r>
                                    <a:rPr lang="en-US" sz="1000" baseline="-25000"/>
                                    <a:t>3</a:t>
                                  </a:r>
                                  <a:endParaRPr lang="en-US" sz="1800" baseline="-25000"/>
                                </a:p>
                              </p:txBody>
                            </p:sp>
                            <p:grpSp>
                              <p:nvGrpSpPr>
                                <p:cNvPr id="103480" name="Group 56"/>
                                <p:cNvGrpSpPr>
                                  <a:grpSpLocks/>
                                </p:cNvGrpSpPr>
                                <p:nvPr/>
                              </p:nvGrpSpPr>
                              <p:grpSpPr bwMode="auto">
                                <a:xfrm>
                                  <a:off x="4995" y="9516"/>
                                  <a:ext cx="2213" cy="2268"/>
                                  <a:chOff x="4995" y="9516"/>
                                  <a:chExt cx="2213" cy="2268"/>
                                </a:xfrm>
                              </p:grpSpPr>
                              <p:sp>
                                <p:nvSpPr>
                                  <p:cNvPr id="103481" name="Text Box 57"/>
                                  <p:cNvSpPr txBox="1">
                                    <a:spLocks noChangeArrowheads="1"/>
                                  </p:cNvSpPr>
                                  <p:nvPr/>
                                </p:nvSpPr>
                                <p:spPr bwMode="auto">
                                  <a:xfrm>
                                    <a:off x="6326" y="11168"/>
                                    <a:ext cx="882" cy="462"/>
                                  </a:xfrm>
                                  <a:prstGeom prst="rect">
                                    <a:avLst/>
                                  </a:prstGeom>
                                  <a:solidFill>
                                    <a:srgbClr val="FFFFFF"/>
                                  </a:solidFill>
                                  <a:ln>
                                    <a:noFill/>
                                  </a:ln>
                                  <a:extLst>
                                    <a:ext uri="{91240B29-F687-4F45-9708-019B960494DF}">
                                      <a14:hiddenLine xmlns:a14="http://schemas.microsoft.com/office/drawing/2010/main" w="9525">
                                        <a:solidFill>
                                          <a:srgbClr val="000000"/>
                                        </a:solidFill>
                                        <a:miter lim="800000"/>
                                        <a:headEnd/>
                                        <a:tailEnd/>
                                      </a14:hiddenLine>
                                    </a:ext>
                                  </a:extLst>
                                </p:spPr>
                                <p:txBody>
                                  <a:bodyPr/>
                                  <a:lstStyle/>
                                  <a:p>
                                    <a:pPr algn="l" eaLnBrk="0" hangingPunct="0">
                                      <a:spcBef>
                                        <a:spcPct val="0"/>
                                      </a:spcBef>
                                    </a:pPr>
                                    <a:r>
                                      <a:rPr lang="en-US" sz="1000"/>
                                      <a:t>+</a:t>
                                    </a:r>
                                    <a:r>
                                      <a:rPr lang="en-US" sz="1000" i="1"/>
                                      <a:t>m</a:t>
                                    </a:r>
                                    <a:r>
                                      <a:rPr lang="en-US" sz="1000" b="1"/>
                                      <a:t>A</a:t>
                                    </a:r>
                                    <a:r>
                                      <a:rPr lang="en-US" sz="1000" baseline="-25000"/>
                                      <a:t>G</a:t>
                                    </a:r>
                                    <a:endParaRPr lang="en-US" sz="1800" baseline="-25000"/>
                                  </a:p>
                                </p:txBody>
                              </p:sp>
                              <p:grpSp>
                                <p:nvGrpSpPr>
                                  <p:cNvPr id="103482" name="Group 58"/>
                                  <p:cNvGrpSpPr>
                                    <a:grpSpLocks/>
                                  </p:cNvGrpSpPr>
                                  <p:nvPr/>
                                </p:nvGrpSpPr>
                                <p:grpSpPr bwMode="auto">
                                  <a:xfrm>
                                    <a:off x="4995" y="9516"/>
                                    <a:ext cx="1666" cy="2268"/>
                                    <a:chOff x="4995" y="9516"/>
                                    <a:chExt cx="1666" cy="2268"/>
                                  </a:xfrm>
                                </p:grpSpPr>
                                <p:sp>
                                  <p:nvSpPr>
                                    <p:cNvPr id="103483" name="Line 59"/>
                                    <p:cNvSpPr>
                                      <a:spLocks noChangeShapeType="1"/>
                                    </p:cNvSpPr>
                                    <p:nvPr/>
                                  </p:nvSpPr>
                                  <p:spPr bwMode="auto">
                                    <a:xfrm>
                                      <a:off x="5332" y="10090"/>
                                      <a:ext cx="938" cy="322"/>
                                    </a:xfrm>
                                    <a:prstGeom prst="line">
                                      <a:avLst/>
                                    </a:prstGeom>
                                    <a:noFill/>
                                    <a:ln w="12700">
                                      <a:solidFill>
                                        <a:srgbClr val="000000"/>
                                      </a:solidFill>
                                      <a:round/>
                                      <a:headEnd type="triangle" w="med" len="med"/>
                                      <a:tailEnd/>
                                    </a:ln>
                                    <a:extLst>
                                      <a:ext uri="{909E8E84-426E-40DD-AFC4-6F175D3DCCD1}">
                                        <a14:hiddenFill xmlns:a14="http://schemas.microsoft.com/office/drawing/2010/main">
                                          <a:noFill/>
                                        </a14:hiddenFill>
                                      </a:ext>
                                    </a:extLst>
                                  </p:spPr>
                                  <p:txBody>
                                    <a:bodyPr/>
                                    <a:lstStyle/>
                                    <a:p>
                                      <a:endParaRPr lang="en-AU"/>
                                    </a:p>
                                  </p:txBody>
                                </p:sp>
                                <p:grpSp>
                                  <p:nvGrpSpPr>
                                    <p:cNvPr id="103484" name="Group 60"/>
                                    <p:cNvGrpSpPr>
                                      <a:grpSpLocks/>
                                    </p:cNvGrpSpPr>
                                    <p:nvPr/>
                                  </p:nvGrpSpPr>
                                  <p:grpSpPr bwMode="auto">
                                    <a:xfrm rot="15157655" flipV="1">
                                      <a:off x="4673" y="10076"/>
                                      <a:ext cx="2268" cy="1148"/>
                                      <a:chOff x="2490" y="11000"/>
                                      <a:chExt cx="2268" cy="1148"/>
                                    </a:xfrm>
                                  </p:grpSpPr>
                                  <p:grpSp>
                                    <p:nvGrpSpPr>
                                      <p:cNvPr id="103485" name="Group 61"/>
                                      <p:cNvGrpSpPr>
                                        <a:grpSpLocks/>
                                      </p:cNvGrpSpPr>
                                      <p:nvPr/>
                                    </p:nvGrpSpPr>
                                    <p:grpSpPr bwMode="auto">
                                      <a:xfrm rot="428948">
                                        <a:off x="2602" y="11560"/>
                                        <a:ext cx="448" cy="448"/>
                                        <a:chOff x="2658" y="11560"/>
                                        <a:chExt cx="448" cy="448"/>
                                      </a:xfrm>
                                    </p:grpSpPr>
                                    <p:sp>
                                      <p:nvSpPr>
                                        <p:cNvPr id="103486" name="Oval 62"/>
                                        <p:cNvSpPr>
                                          <a:spLocks noChangeArrowheads="1"/>
                                        </p:cNvSpPr>
                                        <p:nvPr/>
                                      </p:nvSpPr>
                                      <p:spPr bwMode="auto">
                                        <a:xfrm>
                                          <a:off x="2756" y="11658"/>
                                          <a:ext cx="247" cy="266"/>
                                        </a:xfrm>
                                        <a:prstGeom prst="ellipse">
                                          <a:avLst/>
                                        </a:prstGeom>
                                        <a:solidFill>
                                          <a:srgbClr val="FFFFFF"/>
                                        </a:solidFill>
                                        <a:ln w="9525">
                                          <a:solidFill>
                                            <a:srgbClr val="000000"/>
                                          </a:solidFill>
                                          <a:round/>
                                          <a:headEnd/>
                                          <a:tailEnd/>
                                        </a:ln>
                                      </p:spPr>
                                      <p:txBody>
                                        <a:bodyPr/>
                                        <a:lstStyle/>
                                        <a:p>
                                          <a:endParaRPr lang="en-AU"/>
                                        </a:p>
                                      </p:txBody>
                                    </p:sp>
                                    <p:sp>
                                      <p:nvSpPr>
                                        <p:cNvPr id="103487" name="Arc 63"/>
                                        <p:cNvSpPr>
                                          <a:spLocks/>
                                        </p:cNvSpPr>
                                        <p:nvPr/>
                                      </p:nvSpPr>
                                      <p:spPr bwMode="auto">
                                        <a:xfrm flipV="1">
                                          <a:off x="2658" y="11560"/>
                                          <a:ext cx="448" cy="448"/>
                                        </a:xfrm>
                                        <a:custGeom>
                                          <a:avLst/>
                                          <a:gdLst>
                                            <a:gd name="G0" fmla="+- 21600 0 0"/>
                                            <a:gd name="G1" fmla="+- 21600 0 0"/>
                                            <a:gd name="G2" fmla="+- 21600 0 0"/>
                                            <a:gd name="T0" fmla="*/ 33391 w 43200"/>
                                            <a:gd name="T1" fmla="*/ 39698 h 43200"/>
                                            <a:gd name="T2" fmla="*/ 43200 w 43200"/>
                                            <a:gd name="T3" fmla="*/ 21600 h 43200"/>
                                            <a:gd name="T4" fmla="*/ 21600 w 43200"/>
                                            <a:gd name="T5" fmla="*/ 21600 h 43200"/>
                                          </a:gdLst>
                                          <a:ahLst/>
                                          <a:cxnLst>
                                            <a:cxn ang="0">
                                              <a:pos x="T0" y="T1"/>
                                            </a:cxn>
                                            <a:cxn ang="0">
                                              <a:pos x="T2" y="T3"/>
                                            </a:cxn>
                                            <a:cxn ang="0">
                                              <a:pos x="T4" y="T5"/>
                                            </a:cxn>
                                          </a:cxnLst>
                                          <a:rect l="0" t="0" r="r" b="b"/>
                                          <a:pathLst>
                                            <a:path w="43200" h="43200" fill="none" extrusionOk="0">
                                              <a:moveTo>
                                                <a:pt x="33390" y="39697"/>
                                              </a:moveTo>
                                              <a:cubicBezTo>
                                                <a:pt x="29883" y="41983"/>
                                                <a:pt x="25786" y="43199"/>
                                                <a:pt x="21600" y="43200"/>
                                              </a:cubicBezTo>
                                              <a:cubicBezTo>
                                                <a:pt x="9670" y="43200"/>
                                                <a:pt x="0" y="33529"/>
                                                <a:pt x="0" y="21600"/>
                                              </a:cubicBezTo>
                                              <a:cubicBezTo>
                                                <a:pt x="0" y="9670"/>
                                                <a:pt x="9670" y="0"/>
                                                <a:pt x="21600" y="0"/>
                                              </a:cubicBezTo>
                                              <a:cubicBezTo>
                                                <a:pt x="33529" y="-1"/>
                                                <a:pt x="43199" y="9670"/>
                                                <a:pt x="43200" y="21599"/>
                                              </a:cubicBezTo>
                                            </a:path>
                                            <a:path w="43200" h="43200" stroke="0" extrusionOk="0">
                                              <a:moveTo>
                                                <a:pt x="33390" y="39697"/>
                                              </a:moveTo>
                                              <a:cubicBezTo>
                                                <a:pt x="29883" y="41983"/>
                                                <a:pt x="25786" y="43199"/>
                                                <a:pt x="21600" y="43200"/>
                                              </a:cubicBezTo>
                                              <a:cubicBezTo>
                                                <a:pt x="9670" y="43200"/>
                                                <a:pt x="0" y="33529"/>
                                                <a:pt x="0" y="21600"/>
                                              </a:cubicBezTo>
                                              <a:cubicBezTo>
                                                <a:pt x="0" y="9670"/>
                                                <a:pt x="9670" y="0"/>
                                                <a:pt x="21600" y="0"/>
                                              </a:cubicBezTo>
                                              <a:cubicBezTo>
                                                <a:pt x="33529" y="-1"/>
                                                <a:pt x="43199" y="9670"/>
                                                <a:pt x="43200" y="21599"/>
                                              </a:cubicBezTo>
                                              <a:lnTo>
                                                <a:pt x="21600" y="21600"/>
                                              </a:lnTo>
                                              <a:close/>
                                            </a:path>
                                          </a:pathLst>
                                        </a:custGeom>
                                        <a:noFill/>
                                        <a:ln w="9525">
                                          <a:solidFill>
                                            <a:srgbClr val="000000"/>
                                          </a:solidFill>
                                          <a:round/>
                                          <a:headEnd/>
                                          <a:tailEnd/>
                                        </a:ln>
                                        <a:extLst>
                                          <a:ext uri="{909E8E84-426E-40DD-AFC4-6F175D3DCCD1}">
                                            <a14:hiddenFill xmlns:a14="http://schemas.microsoft.com/office/drawing/2010/main">
                                              <a:solidFill>
                                                <a:srgbClr val="FFFFFF"/>
                                              </a:solidFill>
                                            </a14:hiddenFill>
                                          </a:ext>
                                        </a:extLst>
                                      </p:spPr>
                                      <p:txBody>
                                        <a:bodyPr/>
                                        <a:lstStyle/>
                                        <a:p>
                                          <a:endParaRPr lang="en-AU"/>
                                        </a:p>
                                      </p:txBody>
                                    </p:sp>
                                  </p:grpSp>
                                  <p:grpSp>
                                    <p:nvGrpSpPr>
                                      <p:cNvPr id="103488" name="Group 64"/>
                                      <p:cNvGrpSpPr>
                                        <a:grpSpLocks/>
                                      </p:cNvGrpSpPr>
                                      <p:nvPr/>
                                    </p:nvGrpSpPr>
                                    <p:grpSpPr bwMode="auto">
                                      <a:xfrm rot="19890227" flipH="1">
                                        <a:off x="4310" y="11196"/>
                                        <a:ext cx="266" cy="266"/>
                                        <a:chOff x="4282" y="11196"/>
                                        <a:chExt cx="266" cy="266"/>
                                      </a:xfrm>
                                    </p:grpSpPr>
                                    <p:sp>
                                      <p:nvSpPr>
                                        <p:cNvPr id="103489" name="Oval 65"/>
                                        <p:cNvSpPr>
                                          <a:spLocks noChangeArrowheads="1"/>
                                        </p:cNvSpPr>
                                        <p:nvPr/>
                                      </p:nvSpPr>
                                      <p:spPr bwMode="auto">
                                        <a:xfrm>
                                          <a:off x="4320" y="11240"/>
                                          <a:ext cx="180" cy="180"/>
                                        </a:xfrm>
                                        <a:prstGeom prst="ellipse">
                                          <a:avLst/>
                                        </a:prstGeom>
                                        <a:solidFill>
                                          <a:srgbClr val="FFFFFF"/>
                                        </a:solidFill>
                                        <a:ln w="9525">
                                          <a:solidFill>
                                            <a:srgbClr val="000000"/>
                                          </a:solidFill>
                                          <a:round/>
                                          <a:headEnd/>
                                          <a:tailEnd/>
                                        </a:ln>
                                      </p:spPr>
                                      <p:txBody>
                                        <a:bodyPr/>
                                        <a:lstStyle/>
                                        <a:p>
                                          <a:endParaRPr lang="en-AU"/>
                                        </a:p>
                                      </p:txBody>
                                    </p:sp>
                                    <p:sp>
                                      <p:nvSpPr>
                                        <p:cNvPr id="103490" name="Arc 66"/>
                                        <p:cNvSpPr>
                                          <a:spLocks/>
                                        </p:cNvSpPr>
                                        <p:nvPr/>
                                      </p:nvSpPr>
                                      <p:spPr bwMode="auto">
                                        <a:xfrm flipV="1">
                                          <a:off x="4282" y="11196"/>
                                          <a:ext cx="266" cy="266"/>
                                        </a:xfrm>
                                        <a:custGeom>
                                          <a:avLst/>
                                          <a:gdLst>
                                            <a:gd name="G0" fmla="+- 21600 0 0"/>
                                            <a:gd name="G1" fmla="+- 21600 0 0"/>
                                            <a:gd name="G2" fmla="+- 21600 0 0"/>
                                            <a:gd name="T0" fmla="*/ 36110 w 43200"/>
                                            <a:gd name="T1" fmla="*/ 37601 h 43200"/>
                                            <a:gd name="T2" fmla="*/ 43200 w 43200"/>
                                            <a:gd name="T3" fmla="*/ 21600 h 43200"/>
                                            <a:gd name="T4" fmla="*/ 21600 w 43200"/>
                                            <a:gd name="T5" fmla="*/ 21600 h 43200"/>
                                          </a:gdLst>
                                          <a:ahLst/>
                                          <a:cxnLst>
                                            <a:cxn ang="0">
                                              <a:pos x="T0" y="T1"/>
                                            </a:cxn>
                                            <a:cxn ang="0">
                                              <a:pos x="T2" y="T3"/>
                                            </a:cxn>
                                            <a:cxn ang="0">
                                              <a:pos x="T4" y="T5"/>
                                            </a:cxn>
                                          </a:cxnLst>
                                          <a:rect l="0" t="0" r="r" b="b"/>
                                          <a:pathLst>
                                            <a:path w="43200" h="43200" fill="none" extrusionOk="0">
                                              <a:moveTo>
                                                <a:pt x="36109" y="37600"/>
                                              </a:moveTo>
                                              <a:cubicBezTo>
                                                <a:pt x="32136" y="41204"/>
                                                <a:pt x="26964" y="43199"/>
                                                <a:pt x="21600" y="43200"/>
                                              </a:cubicBezTo>
                                              <a:cubicBezTo>
                                                <a:pt x="9670" y="43200"/>
                                                <a:pt x="0" y="33529"/>
                                                <a:pt x="0" y="21600"/>
                                              </a:cubicBezTo>
                                              <a:cubicBezTo>
                                                <a:pt x="0" y="9670"/>
                                                <a:pt x="9670" y="0"/>
                                                <a:pt x="21600" y="0"/>
                                              </a:cubicBezTo>
                                              <a:cubicBezTo>
                                                <a:pt x="33529" y="-1"/>
                                                <a:pt x="43199" y="9670"/>
                                                <a:pt x="43200" y="21599"/>
                                              </a:cubicBezTo>
                                            </a:path>
                                            <a:path w="43200" h="43200" stroke="0" extrusionOk="0">
                                              <a:moveTo>
                                                <a:pt x="36109" y="37600"/>
                                              </a:moveTo>
                                              <a:cubicBezTo>
                                                <a:pt x="32136" y="41204"/>
                                                <a:pt x="26964" y="43199"/>
                                                <a:pt x="21600" y="43200"/>
                                              </a:cubicBezTo>
                                              <a:cubicBezTo>
                                                <a:pt x="9670" y="43200"/>
                                                <a:pt x="0" y="33529"/>
                                                <a:pt x="0" y="21600"/>
                                              </a:cubicBezTo>
                                              <a:cubicBezTo>
                                                <a:pt x="0" y="9670"/>
                                                <a:pt x="9670" y="0"/>
                                                <a:pt x="21600" y="0"/>
                                              </a:cubicBezTo>
                                              <a:cubicBezTo>
                                                <a:pt x="33529" y="-1"/>
                                                <a:pt x="43199" y="9670"/>
                                                <a:pt x="43200" y="21599"/>
                                              </a:cubicBezTo>
                                              <a:lnTo>
                                                <a:pt x="21600" y="21600"/>
                                              </a:lnTo>
                                              <a:close/>
                                            </a:path>
                                          </a:pathLst>
                                        </a:custGeom>
                                        <a:noFill/>
                                        <a:ln w="9525">
                                          <a:solidFill>
                                            <a:srgbClr val="000000"/>
                                          </a:solidFill>
                                          <a:round/>
                                          <a:headEnd/>
                                          <a:tailEnd/>
                                        </a:ln>
                                        <a:extLst>
                                          <a:ext uri="{909E8E84-426E-40DD-AFC4-6F175D3DCCD1}">
                                            <a14:hiddenFill xmlns:a14="http://schemas.microsoft.com/office/drawing/2010/main">
                                              <a:solidFill>
                                                <a:srgbClr val="FFFFFF"/>
                                              </a:solidFill>
                                            </a14:hiddenFill>
                                          </a:ext>
                                        </a:extLst>
                                      </p:spPr>
                                      <p:txBody>
                                        <a:bodyPr/>
                                        <a:lstStyle/>
                                        <a:p>
                                          <a:endParaRPr lang="en-AU"/>
                                        </a:p>
                                      </p:txBody>
                                    </p:sp>
                                  </p:grpSp>
                                  <p:sp>
                                    <p:nvSpPr>
                                      <p:cNvPr id="103491" name="Line 67"/>
                                      <p:cNvSpPr>
                                        <a:spLocks noChangeShapeType="1"/>
                                      </p:cNvSpPr>
                                      <p:nvPr/>
                                    </p:nvSpPr>
                                    <p:spPr bwMode="auto">
                                      <a:xfrm flipV="1">
                                        <a:off x="3036" y="11406"/>
                                        <a:ext cx="1288" cy="420"/>
                                      </a:xfrm>
                                      <a:prstGeom prst="line">
                                        <a:avLst/>
                                      </a:prstGeom>
                                      <a:noFill/>
                                      <a:ln w="9525">
                                        <a:solidFill>
                                          <a:srgbClr val="000000"/>
                                        </a:solidFill>
                                        <a:round/>
                                        <a:headEnd/>
                                        <a:tailEnd/>
                                      </a:ln>
                                      <a:extLst>
                                        <a:ext uri="{909E8E84-426E-40DD-AFC4-6F175D3DCCD1}">
                                          <a14:hiddenFill xmlns:a14="http://schemas.microsoft.com/office/drawing/2010/main">
                                            <a:noFill/>
                                          </a14:hiddenFill>
                                        </a:ext>
                                      </a:extLst>
                                    </p:spPr>
                                    <p:txBody>
                                      <a:bodyPr/>
                                      <a:lstStyle/>
                                      <a:p>
                                        <a:endParaRPr lang="en-AU"/>
                                      </a:p>
                                    </p:txBody>
                                  </p:sp>
                                  <p:sp>
                                    <p:nvSpPr>
                                      <p:cNvPr id="103492" name="Line 68"/>
                                      <p:cNvSpPr>
                                        <a:spLocks noChangeShapeType="1"/>
                                      </p:cNvSpPr>
                                      <p:nvPr/>
                                    </p:nvSpPr>
                                    <p:spPr bwMode="auto">
                                      <a:xfrm flipV="1">
                                        <a:off x="2966" y="11308"/>
                                        <a:ext cx="1358" cy="294"/>
                                      </a:xfrm>
                                      <a:prstGeom prst="line">
                                        <a:avLst/>
                                      </a:prstGeom>
                                      <a:noFill/>
                                      <a:ln w="9525">
                                        <a:solidFill>
                                          <a:srgbClr val="000000"/>
                                        </a:solidFill>
                                        <a:round/>
                                        <a:headEnd/>
                                        <a:tailEnd/>
                                      </a:ln>
                                      <a:extLst>
                                        <a:ext uri="{909E8E84-426E-40DD-AFC4-6F175D3DCCD1}">
                                          <a14:hiddenFill xmlns:a14="http://schemas.microsoft.com/office/drawing/2010/main">
                                            <a:noFill/>
                                          </a14:hiddenFill>
                                        </a:ext>
                                      </a:extLst>
                                    </p:spPr>
                                    <p:txBody>
                                      <a:bodyPr/>
                                      <a:lstStyle/>
                                      <a:p>
                                        <a:endParaRPr lang="en-AU"/>
                                      </a:p>
                                    </p:txBody>
                                  </p:sp>
                                  <p:sp>
                                    <p:nvSpPr>
                                      <p:cNvPr id="103493" name="Line 69"/>
                                      <p:cNvSpPr>
                                        <a:spLocks noChangeShapeType="1"/>
                                      </p:cNvSpPr>
                                      <p:nvPr/>
                                    </p:nvSpPr>
                                    <p:spPr bwMode="auto">
                                      <a:xfrm rot="48264" flipV="1">
                                        <a:off x="2490" y="11210"/>
                                        <a:ext cx="2268" cy="686"/>
                                      </a:xfrm>
                                      <a:prstGeom prst="line">
                                        <a:avLst/>
                                      </a:prstGeom>
                                      <a:noFill/>
                                      <a:ln w="3175">
                                        <a:solidFill>
                                          <a:srgbClr val="000000"/>
                                        </a:solidFill>
                                        <a:prstDash val="lgDashDot"/>
                                        <a:round/>
                                        <a:headEnd/>
                                        <a:tailEnd/>
                                      </a:ln>
                                      <a:extLst>
                                        <a:ext uri="{909E8E84-426E-40DD-AFC4-6F175D3DCCD1}">
                                          <a14:hiddenFill xmlns:a14="http://schemas.microsoft.com/office/drawing/2010/main">
                                            <a:noFill/>
                                          </a14:hiddenFill>
                                        </a:ext>
                                      </a:extLst>
                                    </p:spPr>
                                    <p:txBody>
                                      <a:bodyPr/>
                                      <a:lstStyle/>
                                      <a:p>
                                        <a:endParaRPr lang="en-AU"/>
                                      </a:p>
                                    </p:txBody>
                                  </p:sp>
                                  <p:sp>
                                    <p:nvSpPr>
                                      <p:cNvPr id="103494" name="Line 70"/>
                                      <p:cNvSpPr>
                                        <a:spLocks noChangeShapeType="1"/>
                                      </p:cNvSpPr>
                                      <p:nvPr/>
                                    </p:nvSpPr>
                                    <p:spPr bwMode="auto">
                                      <a:xfrm rot="369760">
                                        <a:off x="2658" y="11434"/>
                                        <a:ext cx="322" cy="714"/>
                                      </a:xfrm>
                                      <a:prstGeom prst="line">
                                        <a:avLst/>
                                      </a:prstGeom>
                                      <a:noFill/>
                                      <a:ln w="3175">
                                        <a:solidFill>
                                          <a:srgbClr val="000000"/>
                                        </a:solidFill>
                                        <a:prstDash val="dashDot"/>
                                        <a:round/>
                                        <a:headEnd/>
                                        <a:tailEnd/>
                                      </a:ln>
                                      <a:extLst>
                                        <a:ext uri="{909E8E84-426E-40DD-AFC4-6F175D3DCCD1}">
                                          <a14:hiddenFill xmlns:a14="http://schemas.microsoft.com/office/drawing/2010/main">
                                            <a:noFill/>
                                          </a14:hiddenFill>
                                        </a:ext>
                                      </a:extLst>
                                    </p:spPr>
                                    <p:txBody>
                                      <a:bodyPr/>
                                      <a:lstStyle/>
                                      <a:p>
                                        <a:endParaRPr lang="en-AU"/>
                                      </a:p>
                                    </p:txBody>
                                  </p:sp>
                                  <p:sp>
                                    <p:nvSpPr>
                                      <p:cNvPr id="103495" name="Line 71"/>
                                      <p:cNvSpPr>
                                        <a:spLocks noChangeShapeType="1"/>
                                      </p:cNvSpPr>
                                      <p:nvPr/>
                                    </p:nvSpPr>
                                    <p:spPr bwMode="auto">
                                      <a:xfrm rot="435192">
                                        <a:off x="4310" y="11000"/>
                                        <a:ext cx="252" cy="588"/>
                                      </a:xfrm>
                                      <a:prstGeom prst="line">
                                        <a:avLst/>
                                      </a:prstGeom>
                                      <a:noFill/>
                                      <a:ln w="3175">
                                        <a:solidFill>
                                          <a:srgbClr val="000000"/>
                                        </a:solidFill>
                                        <a:prstDash val="dashDot"/>
                                        <a:round/>
                                        <a:headEnd/>
                                        <a:tailEnd/>
                                      </a:ln>
                                      <a:extLst>
                                        <a:ext uri="{909E8E84-426E-40DD-AFC4-6F175D3DCCD1}">
                                          <a14:hiddenFill xmlns:a14="http://schemas.microsoft.com/office/drawing/2010/main">
                                            <a:noFill/>
                                          </a14:hiddenFill>
                                        </a:ext>
                                      </a:extLst>
                                    </p:spPr>
                                    <p:txBody>
                                      <a:bodyPr/>
                                      <a:lstStyle/>
                                      <a:p>
                                        <a:endParaRPr lang="en-AU"/>
                                      </a:p>
                                    </p:txBody>
                                  </p:sp>
                                </p:grpSp>
                                <p:sp>
                                  <p:nvSpPr>
                                    <p:cNvPr id="103496" name="Line 72"/>
                                    <p:cNvSpPr>
                                      <a:spLocks noChangeShapeType="1"/>
                                    </p:cNvSpPr>
                                    <p:nvPr/>
                                  </p:nvSpPr>
                                  <p:spPr bwMode="auto">
                                    <a:xfrm>
                                      <a:off x="4995" y="10650"/>
                                      <a:ext cx="924" cy="322"/>
                                    </a:xfrm>
                                    <a:prstGeom prst="line">
                                      <a:avLst/>
                                    </a:prstGeom>
                                    <a:noFill/>
                                    <a:ln w="12700">
                                      <a:solidFill>
                                        <a:srgbClr val="000000"/>
                                      </a:solidFill>
                                      <a:round/>
                                      <a:headEnd type="triangle" w="med" len="med"/>
                                      <a:tailEnd/>
                                    </a:ln>
                                    <a:extLst>
                                      <a:ext uri="{909E8E84-426E-40DD-AFC4-6F175D3DCCD1}">
                                        <a14:hiddenFill xmlns:a14="http://schemas.microsoft.com/office/drawing/2010/main">
                                          <a:noFill/>
                                        </a14:hiddenFill>
                                      </a:ext>
                                    </a:extLst>
                                  </p:spPr>
                                  <p:txBody>
                                    <a:bodyPr/>
                                    <a:lstStyle/>
                                    <a:p>
                                      <a:endParaRPr lang="en-AU"/>
                                    </a:p>
                                  </p:txBody>
                                </p:sp>
                                <p:sp>
                                  <p:nvSpPr>
                                    <p:cNvPr id="103497" name="Line 73"/>
                                    <p:cNvSpPr>
                                      <a:spLocks noChangeShapeType="1"/>
                                    </p:cNvSpPr>
                                    <p:nvPr/>
                                  </p:nvSpPr>
                                  <p:spPr bwMode="auto">
                                    <a:xfrm>
                                      <a:off x="5849" y="10958"/>
                                      <a:ext cx="812" cy="294"/>
                                    </a:xfrm>
                                    <a:prstGeom prst="line">
                                      <a:avLst/>
                                    </a:prstGeom>
                                    <a:noFill/>
                                    <a:ln w="12700">
                                      <a:solidFill>
                                        <a:srgbClr val="000000"/>
                                      </a:solidFill>
                                      <a:round/>
                                      <a:headEnd/>
                                      <a:tailEnd type="triangle" w="med" len="med"/>
                                    </a:ln>
                                    <a:extLst>
                                      <a:ext uri="{909E8E84-426E-40DD-AFC4-6F175D3DCCD1}">
                                        <a14:hiddenFill xmlns:a14="http://schemas.microsoft.com/office/drawing/2010/main">
                                          <a:noFill/>
                                        </a14:hiddenFill>
                                      </a:ext>
                                    </a:extLst>
                                  </p:spPr>
                                  <p:txBody>
                                    <a:bodyPr/>
                                    <a:lstStyle/>
                                    <a:p>
                                      <a:endParaRPr lang="en-AU"/>
                                    </a:p>
                                  </p:txBody>
                                </p:sp>
                                <p:sp>
                                  <p:nvSpPr>
                                    <p:cNvPr id="103498" name="Line 74"/>
                                    <p:cNvSpPr>
                                      <a:spLocks noChangeShapeType="1"/>
                                    </p:cNvSpPr>
                                    <p:nvPr/>
                                  </p:nvSpPr>
                                  <p:spPr bwMode="auto">
                                    <a:xfrm flipV="1">
                                      <a:off x="5348" y="10146"/>
                                      <a:ext cx="210" cy="630"/>
                                    </a:xfrm>
                                    <a:prstGeom prst="line">
                                      <a:avLst/>
                                    </a:prstGeom>
                                    <a:noFill/>
                                    <a:ln w="3175">
                                      <a:solidFill>
                                        <a:srgbClr val="000000"/>
                                      </a:solidFill>
                                      <a:round/>
                                      <a:headEnd type="arrow" w="med" len="med"/>
                                      <a:tailEnd type="arrow" w="med" len="med"/>
                                    </a:ln>
                                    <a:extLst>
                                      <a:ext uri="{909E8E84-426E-40DD-AFC4-6F175D3DCCD1}">
                                        <a14:hiddenFill xmlns:a14="http://schemas.microsoft.com/office/drawing/2010/main">
                                          <a:noFill/>
                                        </a14:hiddenFill>
                                      </a:ext>
                                    </a:extLst>
                                  </p:spPr>
                                  <p:txBody>
                                    <a:bodyPr/>
                                    <a:lstStyle/>
                                    <a:p>
                                      <a:endParaRPr lang="en-AU"/>
                                    </a:p>
                                  </p:txBody>
                                </p:sp>
                                <p:sp>
                                  <p:nvSpPr>
                                    <p:cNvPr id="103499" name="AutoShape 75"/>
                                    <p:cNvSpPr>
                                      <a:spLocks/>
                                    </p:cNvSpPr>
                                    <p:nvPr/>
                                  </p:nvSpPr>
                                  <p:spPr bwMode="auto">
                                    <a:xfrm rot="963805">
                                      <a:off x="6191" y="10438"/>
                                      <a:ext cx="70" cy="630"/>
                                    </a:xfrm>
                                    <a:prstGeom prst="rightBrace">
                                      <a:avLst>
                                        <a:gd name="adj1" fmla="val 75000"/>
                                        <a:gd name="adj2" fmla="val 50000"/>
                                      </a:avLst>
                                    </a:prstGeom>
                                    <a:noFill/>
                                    <a:ln w="3175">
                                      <a:solidFill>
                                        <a:srgbClr val="000000"/>
                                      </a:solidFill>
                                      <a:round/>
                                      <a:headEnd/>
                                      <a:tailEnd/>
                                    </a:ln>
                                    <a:extLst>
                                      <a:ext uri="{909E8E84-426E-40DD-AFC4-6F175D3DCCD1}">
                                        <a14:hiddenFill xmlns:a14="http://schemas.microsoft.com/office/drawing/2010/main">
                                          <a:solidFill>
                                            <a:srgbClr val="FFFFFF"/>
                                          </a:solidFill>
                                        </a14:hiddenFill>
                                      </a:ext>
                                    </a:extLst>
                                  </p:spPr>
                                  <p:txBody>
                                    <a:bodyPr/>
                                    <a:lstStyle/>
                                    <a:p>
                                      <a:endParaRPr lang="en-AU"/>
                                    </a:p>
                                  </p:txBody>
                                </p:sp>
                              </p:grpSp>
                            </p:grpSp>
                          </p:grpSp>
                        </p:grpSp>
                      </p:grpSp>
                    </p:grpSp>
                  </p:grpSp>
                </p:grpSp>
                <p:sp>
                  <p:nvSpPr>
                    <p:cNvPr id="103500" name="Oval 76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5823" y="11560"/>
                      <a:ext cx="42" cy="42"/>
                    </a:xfrm>
                    <a:prstGeom prst="ellipse">
                      <a:avLst/>
                    </a:prstGeom>
                    <a:solidFill>
                      <a:srgbClr val="000000"/>
                    </a:solidFill>
                    <a:ln w="9525">
                      <a:solidFill>
                        <a:srgbClr val="000000"/>
                      </a:solidFill>
                      <a:round/>
                      <a:headEnd/>
                      <a:tailEnd/>
                    </a:ln>
                  </p:spPr>
                  <p:txBody>
                    <a:bodyPr/>
                    <a:lstStyle/>
                    <a:p>
                      <a:endParaRPr lang="en-AU"/>
                    </a:p>
                  </p:txBody>
                </p:sp>
              </p:grpSp>
              <p:sp>
                <p:nvSpPr>
                  <p:cNvPr id="103501" name="Text Box 77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5556" y="11938"/>
                    <a:ext cx="588" cy="420"/>
                  </a:xfrm>
                  <a:prstGeom prst="rect">
                    <a:avLst/>
                  </a:prstGeom>
                  <a:noFill/>
                  <a:ln>
                    <a:noFill/>
                  </a:ln>
                  <a:extLst>
                    <a:ext uri="{909E8E84-426E-40DD-AFC4-6F175D3DCCD1}">
                      <a14:hiddenFill xmlns:a14="http://schemas.microsoft.com/office/drawing/2010/main">
                        <a:solidFill>
                          <a:srgbClr val="000000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/>
                  <a:lstStyle/>
                  <a:p>
                    <a:pPr algn="l" eaLnBrk="0" hangingPunct="0">
                      <a:spcBef>
                        <a:spcPct val="0"/>
                      </a:spcBef>
                    </a:pPr>
                    <a:r>
                      <a:rPr lang="en-US"/>
                      <a:t>(b)</a:t>
                    </a:r>
                    <a:endParaRPr lang="en-US" sz="1800" baseline="-25000"/>
                  </a:p>
                </p:txBody>
              </p:sp>
            </p:grpSp>
            <p:grpSp>
              <p:nvGrpSpPr>
                <p:cNvPr id="103502" name="Group 78"/>
                <p:cNvGrpSpPr>
                  <a:grpSpLocks/>
                </p:cNvGrpSpPr>
                <p:nvPr/>
              </p:nvGrpSpPr>
              <p:grpSpPr bwMode="auto">
                <a:xfrm>
                  <a:off x="7404" y="9110"/>
                  <a:ext cx="2114" cy="3176"/>
                  <a:chOff x="7404" y="9110"/>
                  <a:chExt cx="2114" cy="3176"/>
                </a:xfrm>
              </p:grpSpPr>
              <p:grpSp>
                <p:nvGrpSpPr>
                  <p:cNvPr id="103503" name="Group 79"/>
                  <p:cNvGrpSpPr>
                    <a:grpSpLocks/>
                  </p:cNvGrpSpPr>
                  <p:nvPr/>
                </p:nvGrpSpPr>
                <p:grpSpPr bwMode="auto">
                  <a:xfrm>
                    <a:off x="7404" y="9110"/>
                    <a:ext cx="2114" cy="2721"/>
                    <a:chOff x="7934" y="8970"/>
                    <a:chExt cx="2114" cy="2721"/>
                  </a:xfrm>
                </p:grpSpPr>
                <p:grpSp>
                  <p:nvGrpSpPr>
                    <p:cNvPr id="103504" name="Group 80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8001" y="9406"/>
                      <a:ext cx="1517" cy="2280"/>
                      <a:chOff x="7992" y="9404"/>
                      <a:chExt cx="1517" cy="2280"/>
                    </a:xfrm>
                  </p:grpSpPr>
                  <p:sp>
                    <p:nvSpPr>
                      <p:cNvPr id="103505" name="Text Box 81"/>
                      <p:cNvSpPr txBox="1">
                        <a:spLocks noChangeArrowheads="1"/>
                      </p:cNvSpPr>
                      <p:nvPr/>
                    </p:nvSpPr>
                    <p:spPr bwMode="auto">
                      <a:xfrm>
                        <a:off x="8424" y="10034"/>
                        <a:ext cx="128" cy="348"/>
                      </a:xfrm>
                      <a:prstGeom prst="rect">
                        <a:avLst/>
                      </a:prstGeom>
                      <a:solidFill>
                        <a:srgbClr val="FFFFFF"/>
                      </a:solidFill>
                      <a:ln>
                        <a:noFill/>
                      </a:ln>
                      <a:extLs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  <p:txBody>
                      <a:bodyPr/>
                      <a:lstStyle/>
                      <a:p>
                        <a:pPr algn="l" eaLnBrk="0" hangingPunct="0">
                          <a:spcBef>
                            <a:spcPct val="0"/>
                          </a:spcBef>
                        </a:pPr>
                        <a:r>
                          <a:rPr lang="en-US" sz="1000"/>
                          <a:t>3</a:t>
                        </a:r>
                        <a:endParaRPr lang="en-US" sz="1800" baseline="-25000"/>
                      </a:p>
                    </p:txBody>
                  </p:sp>
                  <p:grpSp>
                    <p:nvGrpSpPr>
                      <p:cNvPr id="103506" name="Group 82"/>
                      <p:cNvGrpSpPr>
                        <a:grpSpLocks/>
                      </p:cNvGrpSpPr>
                      <p:nvPr/>
                    </p:nvGrpSpPr>
                    <p:grpSpPr bwMode="auto">
                      <a:xfrm>
                        <a:off x="7992" y="9404"/>
                        <a:ext cx="1517" cy="2280"/>
                        <a:chOff x="7992" y="9404"/>
                        <a:chExt cx="1517" cy="2280"/>
                      </a:xfrm>
                    </p:grpSpPr>
                    <p:sp>
                      <p:nvSpPr>
                        <p:cNvPr id="103507" name="Text Box 83"/>
                        <p:cNvSpPr txBox="1">
                          <a:spLocks noChangeArrowheads="1"/>
                        </p:cNvSpPr>
                        <p:nvPr/>
                      </p:nvSpPr>
                      <p:spPr bwMode="auto">
                        <a:xfrm>
                          <a:off x="8594" y="10804"/>
                          <a:ext cx="182" cy="350"/>
                        </a:xfrm>
                        <a:prstGeom prst="rect">
                          <a:avLst/>
                        </a:prstGeom>
                        <a:solidFill>
                          <a:srgbClr val="FFFFFF"/>
                        </a:solidFill>
                        <a:ln>
                          <a:noFill/>
                        </a:ln>
                        <a:extLs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  <p:txBody>
                        <a:bodyPr/>
                        <a:lstStyle/>
                        <a:p>
                          <a:pPr algn="l" eaLnBrk="0" hangingPunct="0">
                            <a:spcBef>
                              <a:spcPct val="0"/>
                            </a:spcBef>
                          </a:pPr>
                          <a:r>
                            <a:rPr lang="en-US" sz="1000"/>
                            <a:t>G</a:t>
                          </a:r>
                          <a:endParaRPr lang="en-US" sz="1800" baseline="-25000"/>
                        </a:p>
                      </p:txBody>
                    </p:sp>
                    <p:grpSp>
                      <p:nvGrpSpPr>
                        <p:cNvPr id="103508" name="Group 84"/>
                        <p:cNvGrpSpPr>
                          <a:grpSpLocks/>
                        </p:cNvGrpSpPr>
                        <p:nvPr/>
                      </p:nvGrpSpPr>
                      <p:grpSpPr bwMode="auto">
                        <a:xfrm>
                          <a:off x="7992" y="9404"/>
                          <a:ext cx="1517" cy="2280"/>
                          <a:chOff x="7992" y="9404"/>
                          <a:chExt cx="1517" cy="2280"/>
                        </a:xfrm>
                      </p:grpSpPr>
                      <p:sp>
                        <p:nvSpPr>
                          <p:cNvPr id="103509" name="Text Box 85"/>
                          <p:cNvSpPr txBox="1">
                            <a:spLocks noChangeArrowheads="1"/>
                          </p:cNvSpPr>
                          <p:nvPr/>
                        </p:nvSpPr>
                        <p:spPr bwMode="auto">
                          <a:xfrm>
                            <a:off x="7992" y="11306"/>
                            <a:ext cx="588" cy="378"/>
                          </a:xfrm>
                          <a:prstGeom prst="rect">
                            <a:avLst/>
                          </a:prstGeom>
                          <a:solidFill>
                            <a:srgbClr val="FFFFFF"/>
                          </a:solidFill>
                          <a:ln>
                            <a:noFill/>
                          </a:ln>
                          <a:extLst>
                            <a:ext uri="{91240B29-F687-4F45-9708-019B960494DF}">
                              <a14:hiddenLine xmlns:a14="http://schemas.microsoft.com/office/drawing/2010/main" w="9525">
                                <a:solidFill>
                                  <a:srgbClr val="000000"/>
                                </a:solidFill>
                                <a:miter lim="800000"/>
                                <a:headEnd/>
                                <a:tailEnd/>
                              </a14:hiddenLine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pPr algn="l" eaLnBrk="0" hangingPunct="0">
                              <a:spcBef>
                                <a:spcPct val="0"/>
                              </a:spcBef>
                            </a:pPr>
                            <a:r>
                              <a:rPr lang="en-US" sz="1000" b="1"/>
                              <a:t>F</a:t>
                            </a:r>
                            <a:r>
                              <a:rPr lang="en-US" sz="1000" baseline="-25000"/>
                              <a:t>23</a:t>
                            </a:r>
                            <a:endParaRPr lang="en-US" sz="1800" baseline="-25000"/>
                          </a:p>
                        </p:txBody>
                      </p:sp>
                      <p:grpSp>
                        <p:nvGrpSpPr>
                          <p:cNvPr id="103510" name="Group 86"/>
                          <p:cNvGrpSpPr>
                            <a:grpSpLocks/>
                          </p:cNvGrpSpPr>
                          <p:nvPr/>
                        </p:nvGrpSpPr>
                        <p:grpSpPr bwMode="auto">
                          <a:xfrm>
                            <a:off x="8151" y="9404"/>
                            <a:ext cx="1358" cy="2268"/>
                            <a:chOff x="8151" y="9404"/>
                            <a:chExt cx="1358" cy="2268"/>
                          </a:xfrm>
                        </p:grpSpPr>
                        <p:sp>
                          <p:nvSpPr>
                            <p:cNvPr id="103511" name="Text Box 87"/>
                            <p:cNvSpPr txBox="1">
                              <a:spLocks noChangeArrowheads="1"/>
                            </p:cNvSpPr>
                            <p:nvPr/>
                          </p:nvSpPr>
                          <p:spPr bwMode="auto">
                            <a:xfrm>
                              <a:off x="8725" y="9922"/>
                              <a:ext cx="784" cy="462"/>
                            </a:xfrm>
                            <a:prstGeom prst="rect">
                              <a:avLst/>
                            </a:prstGeom>
                            <a:solidFill>
                              <a:srgbClr val="FFFFFF"/>
                            </a:solidFill>
                            <a:ln>
                              <a:noFill/>
                            </a:ln>
                            <a:extLst>
                              <a:ext uri="{91240B29-F687-4F45-9708-019B960494DF}">
                                <a14:hiddenLine xmlns:a14="http://schemas.microsoft.com/office/drawing/2010/main" w="9525">
                                  <a:solidFill>
                                    <a:srgbClr val="000000"/>
                                  </a:solidFill>
                                  <a:miter lim="800000"/>
                                  <a:headEnd/>
                                  <a:tailEnd/>
                                </a14:hiddenLine>
                              </a:ext>
                            </a:extLst>
                          </p:spPr>
                          <p:txBody>
                            <a:bodyPr/>
                            <a:lstStyle/>
                            <a:p>
                              <a:pPr algn="l" eaLnBrk="0" hangingPunct="0">
                                <a:spcBef>
                                  <a:spcPct val="0"/>
                                </a:spcBef>
                              </a:pPr>
                              <a:r>
                                <a:rPr lang="en-US" sz="1000"/>
                                <a:t>-</a:t>
                              </a:r>
                              <a:r>
                                <a:rPr lang="en-US" sz="1000" i="1"/>
                                <a:t>m</a:t>
                              </a:r>
                              <a:r>
                                <a:rPr lang="en-US" sz="1000" b="1"/>
                                <a:t>A</a:t>
                              </a:r>
                              <a:r>
                                <a:rPr lang="en-US" sz="1000" baseline="-25000"/>
                                <a:t>G</a:t>
                              </a:r>
                              <a:endParaRPr lang="en-US" sz="1800" baseline="-25000"/>
                            </a:p>
                          </p:txBody>
                        </p:sp>
                        <p:grpSp>
                          <p:nvGrpSpPr>
                            <p:cNvPr id="103512" name="Group 88"/>
                            <p:cNvGrpSpPr>
                              <a:grpSpLocks/>
                            </p:cNvGrpSpPr>
                            <p:nvPr/>
                          </p:nvGrpSpPr>
                          <p:grpSpPr bwMode="auto">
                            <a:xfrm rot="15157655" flipV="1">
                              <a:off x="7591" y="9964"/>
                              <a:ext cx="2268" cy="1148"/>
                              <a:chOff x="2490" y="11000"/>
                              <a:chExt cx="2268" cy="1148"/>
                            </a:xfrm>
                          </p:grpSpPr>
                          <p:grpSp>
                            <p:nvGrpSpPr>
                              <p:cNvPr id="103513" name="Group 89"/>
                              <p:cNvGrpSpPr>
                                <a:grpSpLocks/>
                              </p:cNvGrpSpPr>
                              <p:nvPr/>
                            </p:nvGrpSpPr>
                            <p:grpSpPr bwMode="auto">
                              <a:xfrm rot="428948">
                                <a:off x="2602" y="11560"/>
                                <a:ext cx="448" cy="448"/>
                                <a:chOff x="2658" y="11560"/>
                                <a:chExt cx="448" cy="448"/>
                              </a:xfrm>
                            </p:grpSpPr>
                            <p:sp>
                              <p:nvSpPr>
                                <p:cNvPr id="103514" name="Oval 90"/>
                                <p:cNvSpPr>
                                  <a:spLocks noChangeArrowheads="1"/>
                                </p:cNvSpPr>
                                <p:nvPr/>
                              </p:nvSpPr>
                              <p:spPr bwMode="auto">
                                <a:xfrm>
                                  <a:off x="2756" y="11658"/>
                                  <a:ext cx="247" cy="266"/>
                                </a:xfrm>
                                <a:prstGeom prst="ellipse">
                                  <a:avLst/>
                                </a:prstGeom>
                                <a:solidFill>
                                  <a:srgbClr val="FFFFFF"/>
                                </a:solidFill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103515" name="Arc 91"/>
                                <p:cNvSpPr>
                                  <a:spLocks/>
                                </p:cNvSpPr>
                                <p:nvPr/>
                              </p:nvSpPr>
                              <p:spPr bwMode="auto">
                                <a:xfrm flipV="1">
                                  <a:off x="2658" y="11560"/>
                                  <a:ext cx="448" cy="448"/>
                                </a:xfrm>
                                <a:custGeom>
                                  <a:avLst/>
                                  <a:gdLst>
                                    <a:gd name="G0" fmla="+- 21600 0 0"/>
                                    <a:gd name="G1" fmla="+- 21600 0 0"/>
                                    <a:gd name="G2" fmla="+- 21600 0 0"/>
                                    <a:gd name="T0" fmla="*/ 33391 w 43200"/>
                                    <a:gd name="T1" fmla="*/ 39698 h 43200"/>
                                    <a:gd name="T2" fmla="*/ 43200 w 43200"/>
                                    <a:gd name="T3" fmla="*/ 21600 h 43200"/>
                                    <a:gd name="T4" fmla="*/ 21600 w 43200"/>
                                    <a:gd name="T5" fmla="*/ 21600 h 43200"/>
                                  </a:gdLst>
                                  <a:ahLst/>
                                  <a:cxnLst>
                                    <a:cxn ang="0">
                                      <a:pos x="T0" y="T1"/>
                                    </a:cxn>
                                    <a:cxn ang="0">
                                      <a:pos x="T2" y="T3"/>
                                    </a:cxn>
                                    <a:cxn ang="0">
                                      <a:pos x="T4" y="T5"/>
                                    </a:cxn>
                                  </a:cxnLst>
                                  <a:rect l="0" t="0" r="r" b="b"/>
                                  <a:pathLst>
                                    <a:path w="43200" h="43200" fill="none" extrusionOk="0">
                                      <a:moveTo>
                                        <a:pt x="33390" y="39697"/>
                                      </a:moveTo>
                                      <a:cubicBezTo>
                                        <a:pt x="29883" y="41983"/>
                                        <a:pt x="25786" y="43199"/>
                                        <a:pt x="21600" y="43200"/>
                                      </a:cubicBezTo>
                                      <a:cubicBezTo>
                                        <a:pt x="9670" y="43200"/>
                                        <a:pt x="0" y="33529"/>
                                        <a:pt x="0" y="21600"/>
                                      </a:cubicBezTo>
                                      <a:cubicBezTo>
                                        <a:pt x="0" y="9670"/>
                                        <a:pt x="9670" y="0"/>
                                        <a:pt x="21600" y="0"/>
                                      </a:cubicBezTo>
                                      <a:cubicBezTo>
                                        <a:pt x="33529" y="-1"/>
                                        <a:pt x="43199" y="9670"/>
                                        <a:pt x="43200" y="21599"/>
                                      </a:cubicBezTo>
                                    </a:path>
                                    <a:path w="43200" h="43200" stroke="0" extrusionOk="0">
                                      <a:moveTo>
                                        <a:pt x="33390" y="39697"/>
                                      </a:moveTo>
                                      <a:cubicBezTo>
                                        <a:pt x="29883" y="41983"/>
                                        <a:pt x="25786" y="43199"/>
                                        <a:pt x="21600" y="43200"/>
                                      </a:cubicBezTo>
                                      <a:cubicBezTo>
                                        <a:pt x="9670" y="43200"/>
                                        <a:pt x="0" y="33529"/>
                                        <a:pt x="0" y="21600"/>
                                      </a:cubicBezTo>
                                      <a:cubicBezTo>
                                        <a:pt x="0" y="9670"/>
                                        <a:pt x="9670" y="0"/>
                                        <a:pt x="21600" y="0"/>
                                      </a:cubicBezTo>
                                      <a:cubicBezTo>
                                        <a:pt x="33529" y="-1"/>
                                        <a:pt x="43199" y="9670"/>
                                        <a:pt x="43200" y="21599"/>
                                      </a:cubicBezTo>
                                      <a:lnTo>
                                        <a:pt x="21600" y="21600"/>
                                      </a:lnTo>
                                      <a:close/>
                                    </a:path>
                                  </a:pathLst>
                                </a:cu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solidFill>
                                        <a:srgbClr val="FFFFFF"/>
                                      </a:solidFill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</p:grpSp>
                          <p:grpSp>
                            <p:nvGrpSpPr>
                              <p:cNvPr id="103516" name="Group 92"/>
                              <p:cNvGrpSpPr>
                                <a:grpSpLocks/>
                              </p:cNvGrpSpPr>
                              <p:nvPr/>
                            </p:nvGrpSpPr>
                            <p:grpSpPr bwMode="auto">
                              <a:xfrm rot="19890227" flipH="1">
                                <a:off x="4310" y="11196"/>
                                <a:ext cx="266" cy="266"/>
                                <a:chOff x="4282" y="11196"/>
                                <a:chExt cx="266" cy="266"/>
                              </a:xfrm>
                            </p:grpSpPr>
                            <p:sp>
                              <p:nvSpPr>
                                <p:cNvPr id="103517" name="Oval 93"/>
                                <p:cNvSpPr>
                                  <a:spLocks noChangeArrowheads="1"/>
                                </p:cNvSpPr>
                                <p:nvPr/>
                              </p:nvSpPr>
                              <p:spPr bwMode="auto">
                                <a:xfrm>
                                  <a:off x="4320" y="11240"/>
                                  <a:ext cx="180" cy="180"/>
                                </a:xfrm>
                                <a:prstGeom prst="ellipse">
                                  <a:avLst/>
                                </a:prstGeom>
                                <a:solidFill>
                                  <a:srgbClr val="FFFFFF"/>
                                </a:solidFill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  <p:sp>
                              <p:nvSpPr>
                                <p:cNvPr id="103518" name="Arc 94"/>
                                <p:cNvSpPr>
                                  <a:spLocks/>
                                </p:cNvSpPr>
                                <p:nvPr/>
                              </p:nvSpPr>
                              <p:spPr bwMode="auto">
                                <a:xfrm flipV="1">
                                  <a:off x="4282" y="11196"/>
                                  <a:ext cx="266" cy="266"/>
                                </a:xfrm>
                                <a:custGeom>
                                  <a:avLst/>
                                  <a:gdLst>
                                    <a:gd name="G0" fmla="+- 21600 0 0"/>
                                    <a:gd name="G1" fmla="+- 21600 0 0"/>
                                    <a:gd name="G2" fmla="+- 21600 0 0"/>
                                    <a:gd name="T0" fmla="*/ 36110 w 43200"/>
                                    <a:gd name="T1" fmla="*/ 37601 h 43200"/>
                                    <a:gd name="T2" fmla="*/ 43200 w 43200"/>
                                    <a:gd name="T3" fmla="*/ 21600 h 43200"/>
                                    <a:gd name="T4" fmla="*/ 21600 w 43200"/>
                                    <a:gd name="T5" fmla="*/ 21600 h 43200"/>
                                  </a:gdLst>
                                  <a:ahLst/>
                                  <a:cxnLst>
                                    <a:cxn ang="0">
                                      <a:pos x="T0" y="T1"/>
                                    </a:cxn>
                                    <a:cxn ang="0">
                                      <a:pos x="T2" y="T3"/>
                                    </a:cxn>
                                    <a:cxn ang="0">
                                      <a:pos x="T4" y="T5"/>
                                    </a:cxn>
                                  </a:cxnLst>
                                  <a:rect l="0" t="0" r="r" b="b"/>
                                  <a:pathLst>
                                    <a:path w="43200" h="43200" fill="none" extrusionOk="0">
                                      <a:moveTo>
                                        <a:pt x="36109" y="37600"/>
                                      </a:moveTo>
                                      <a:cubicBezTo>
                                        <a:pt x="32136" y="41204"/>
                                        <a:pt x="26964" y="43199"/>
                                        <a:pt x="21600" y="43200"/>
                                      </a:cubicBezTo>
                                      <a:cubicBezTo>
                                        <a:pt x="9670" y="43200"/>
                                        <a:pt x="0" y="33529"/>
                                        <a:pt x="0" y="21600"/>
                                      </a:cubicBezTo>
                                      <a:cubicBezTo>
                                        <a:pt x="0" y="9670"/>
                                        <a:pt x="9670" y="0"/>
                                        <a:pt x="21600" y="0"/>
                                      </a:cubicBezTo>
                                      <a:cubicBezTo>
                                        <a:pt x="33529" y="-1"/>
                                        <a:pt x="43199" y="9670"/>
                                        <a:pt x="43200" y="21599"/>
                                      </a:cubicBezTo>
                                    </a:path>
                                    <a:path w="43200" h="43200" stroke="0" extrusionOk="0">
                                      <a:moveTo>
                                        <a:pt x="36109" y="37600"/>
                                      </a:moveTo>
                                      <a:cubicBezTo>
                                        <a:pt x="32136" y="41204"/>
                                        <a:pt x="26964" y="43199"/>
                                        <a:pt x="21600" y="43200"/>
                                      </a:cubicBezTo>
                                      <a:cubicBezTo>
                                        <a:pt x="9670" y="43200"/>
                                        <a:pt x="0" y="33529"/>
                                        <a:pt x="0" y="21600"/>
                                      </a:cubicBezTo>
                                      <a:cubicBezTo>
                                        <a:pt x="0" y="9670"/>
                                        <a:pt x="9670" y="0"/>
                                        <a:pt x="21600" y="0"/>
                                      </a:cubicBezTo>
                                      <a:cubicBezTo>
                                        <a:pt x="33529" y="-1"/>
                                        <a:pt x="43199" y="9670"/>
                                        <a:pt x="43200" y="21599"/>
                                      </a:cubicBezTo>
                                      <a:lnTo>
                                        <a:pt x="21600" y="21600"/>
                                      </a:lnTo>
                                      <a:close/>
                                    </a:path>
                                  </a:pathLst>
                                </a:custGeom>
                                <a:noFill/>
                                <a:ln w="9525">
                                  <a:solidFill>
                                    <a:srgbClr val="000000"/>
                                  </a:solidFill>
                                  <a:round/>
                                  <a:headEnd/>
                                  <a:tailEnd/>
                                </a:ln>
                                <a:extLst>
                                  <a:ext uri="{909E8E84-426E-40DD-AFC4-6F175D3DCCD1}">
                                    <a14:hiddenFill xmlns:a14="http://schemas.microsoft.com/office/drawing/2010/main">
                                      <a:solidFill>
                                        <a:srgbClr val="FFFFFF"/>
                                      </a:solidFill>
                                    </a14:hiddenFill>
                                  </a:ext>
                                </a:extLst>
                              </p:spPr>
                              <p:txBody>
                                <a:bodyPr/>
                                <a:lstStyle/>
                                <a:p>
                                  <a:endParaRPr lang="en-AU"/>
                                </a:p>
                              </p:txBody>
                            </p:sp>
                          </p:grpSp>
                          <p:sp>
                            <p:nvSpPr>
                              <p:cNvPr id="103519" name="Line 95"/>
                              <p:cNvSpPr>
                                <a:spLocks noChangeShapeType="1"/>
                              </p:cNvSpPr>
                              <p:nvPr/>
                            </p:nvSpPr>
                            <p:spPr bwMode="auto">
                              <a:xfrm flipV="1">
                                <a:off x="3036" y="11406"/>
                                <a:ext cx="1288" cy="420"/>
                              </a:xfrm>
                              <a:prstGeom prst="line">
                                <a:avLst/>
                              </a:prstGeom>
                              <a:noFill/>
                              <a:ln w="9525">
                                <a:solidFill>
                                  <a:srgbClr val="000000"/>
                                </a:solidFill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noFill/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  <p:sp>
                            <p:nvSpPr>
                              <p:cNvPr id="103520" name="Line 96"/>
                              <p:cNvSpPr>
                                <a:spLocks noChangeShapeType="1"/>
                              </p:cNvSpPr>
                              <p:nvPr/>
                            </p:nvSpPr>
                            <p:spPr bwMode="auto">
                              <a:xfrm flipV="1">
                                <a:off x="2966" y="11308"/>
                                <a:ext cx="1358" cy="294"/>
                              </a:xfrm>
                              <a:prstGeom prst="line">
                                <a:avLst/>
                              </a:prstGeom>
                              <a:noFill/>
                              <a:ln w="9525">
                                <a:solidFill>
                                  <a:srgbClr val="000000"/>
                                </a:solidFill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noFill/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  <p:sp>
                            <p:nvSpPr>
                              <p:cNvPr id="103521" name="Line 97"/>
                              <p:cNvSpPr>
                                <a:spLocks noChangeShapeType="1"/>
                              </p:cNvSpPr>
                              <p:nvPr/>
                            </p:nvSpPr>
                            <p:spPr bwMode="auto">
                              <a:xfrm rot="48264" flipV="1">
                                <a:off x="2490" y="11210"/>
                                <a:ext cx="2268" cy="686"/>
                              </a:xfrm>
                              <a:prstGeom prst="line">
                                <a:avLst/>
                              </a:prstGeom>
                              <a:noFill/>
                              <a:ln w="3175">
                                <a:solidFill>
                                  <a:srgbClr val="000000"/>
                                </a:solidFill>
                                <a:prstDash val="lgDashDot"/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noFill/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  <p:sp>
                            <p:nvSpPr>
                              <p:cNvPr id="103522" name="Line 98"/>
                              <p:cNvSpPr>
                                <a:spLocks noChangeShapeType="1"/>
                              </p:cNvSpPr>
                              <p:nvPr/>
                            </p:nvSpPr>
                            <p:spPr bwMode="auto">
                              <a:xfrm rot="369760">
                                <a:off x="2658" y="11434"/>
                                <a:ext cx="322" cy="714"/>
                              </a:xfrm>
                              <a:prstGeom prst="line">
                                <a:avLst/>
                              </a:prstGeom>
                              <a:noFill/>
                              <a:ln w="3175">
                                <a:solidFill>
                                  <a:srgbClr val="000000"/>
                                </a:solidFill>
                                <a:prstDash val="dashDot"/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noFill/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  <p:sp>
                            <p:nvSpPr>
                              <p:cNvPr id="103523" name="Line 99"/>
                              <p:cNvSpPr>
                                <a:spLocks noChangeShapeType="1"/>
                              </p:cNvSpPr>
                              <p:nvPr/>
                            </p:nvSpPr>
                            <p:spPr bwMode="auto">
                              <a:xfrm rot="435192">
                                <a:off x="4310" y="11000"/>
                                <a:ext cx="252" cy="588"/>
                              </a:xfrm>
                              <a:prstGeom prst="line">
                                <a:avLst/>
                              </a:prstGeom>
                              <a:noFill/>
                              <a:ln w="3175">
                                <a:solidFill>
                                  <a:srgbClr val="000000"/>
                                </a:solidFill>
                                <a:prstDash val="dashDot"/>
                                <a:round/>
                                <a:headEnd/>
                                <a:tailEnd/>
                              </a:ln>
                              <a:extLst>
                                <a:ext uri="{909E8E84-426E-40DD-AFC4-6F175D3DCCD1}">
                                  <a14:hiddenFill xmlns:a14="http://schemas.microsoft.com/office/drawing/2010/main">
                                    <a:noFill/>
                                  </a14:hiddenFill>
                                </a:ext>
                              </a:extLst>
                            </p:spPr>
                            <p:txBody>
                              <a:bodyPr/>
                              <a:lstStyle/>
                              <a:p>
                                <a:endParaRPr lang="en-AU"/>
                              </a:p>
                            </p:txBody>
                          </p:sp>
                        </p:grpSp>
                      </p:grpSp>
                    </p:grpSp>
                  </p:grpSp>
                </p:grpSp>
                <p:grpSp>
                  <p:nvGrpSpPr>
                    <p:cNvPr id="103524" name="Group 100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7934" y="8970"/>
                      <a:ext cx="2114" cy="2721"/>
                      <a:chOff x="7934" y="8970"/>
                      <a:chExt cx="2114" cy="2721"/>
                    </a:xfrm>
                  </p:grpSpPr>
                  <p:grpSp>
                    <p:nvGrpSpPr>
                      <p:cNvPr id="103525" name="Group 101"/>
                      <p:cNvGrpSpPr>
                        <a:grpSpLocks/>
                      </p:cNvGrpSpPr>
                      <p:nvPr/>
                    </p:nvGrpSpPr>
                    <p:grpSpPr bwMode="auto">
                      <a:xfrm>
                        <a:off x="7934" y="8970"/>
                        <a:ext cx="2114" cy="2721"/>
                        <a:chOff x="7894" y="8970"/>
                        <a:chExt cx="2114" cy="2721"/>
                      </a:xfrm>
                    </p:grpSpPr>
                    <p:sp>
                      <p:nvSpPr>
                        <p:cNvPr id="103526" name="Text Box 102"/>
                        <p:cNvSpPr txBox="1">
                          <a:spLocks noChangeArrowheads="1"/>
                        </p:cNvSpPr>
                        <p:nvPr/>
                      </p:nvSpPr>
                      <p:spPr bwMode="auto">
                        <a:xfrm>
                          <a:off x="7941" y="10090"/>
                          <a:ext cx="308" cy="350"/>
                        </a:xfrm>
                        <a:prstGeom prst="rect">
                          <a:avLst/>
                        </a:prstGeom>
                        <a:solidFill>
                          <a:srgbClr val="FFFFFF"/>
                        </a:solidFill>
                        <a:ln>
                          <a:noFill/>
                        </a:ln>
                        <a:extLs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  <p:txBody>
                        <a:bodyPr/>
                        <a:lstStyle/>
                        <a:p>
                          <a:pPr algn="l" eaLnBrk="0" hangingPunct="0">
                            <a:spcBef>
                              <a:spcPct val="0"/>
                            </a:spcBef>
                          </a:pPr>
                          <a:r>
                            <a:rPr lang="en-US" i="1"/>
                            <a:t>h</a:t>
                          </a:r>
                          <a:endParaRPr lang="en-US" sz="1800" baseline="-25000"/>
                        </a:p>
                      </p:txBody>
                    </p:sp>
                    <p:grpSp>
                      <p:nvGrpSpPr>
                        <p:cNvPr id="103527" name="Group 103"/>
                        <p:cNvGrpSpPr>
                          <a:grpSpLocks/>
                        </p:cNvGrpSpPr>
                        <p:nvPr/>
                      </p:nvGrpSpPr>
                      <p:grpSpPr bwMode="auto">
                        <a:xfrm>
                          <a:off x="7894" y="8970"/>
                          <a:ext cx="2114" cy="2721"/>
                          <a:chOff x="7894" y="8970"/>
                          <a:chExt cx="2114" cy="2721"/>
                        </a:xfrm>
                      </p:grpSpPr>
                      <p:sp>
                        <p:nvSpPr>
                          <p:cNvPr id="103528" name="Line 104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8664" y="9624"/>
                            <a:ext cx="1274" cy="966"/>
                          </a:xfrm>
                          <a:prstGeom prst="line">
                            <a:avLst/>
                          </a:prstGeom>
                          <a:noFill/>
                          <a:ln w="3175">
                            <a:solidFill>
                              <a:srgbClr val="000000"/>
                            </a:solidFill>
                            <a:prstDash val="dash"/>
                            <a:round/>
                            <a:headEnd/>
                            <a:tailEnd/>
                          </a:ln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103529" name="Line 105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 flipV="1">
                            <a:off x="8720" y="10473"/>
                            <a:ext cx="1288" cy="910"/>
                          </a:xfrm>
                          <a:prstGeom prst="line">
                            <a:avLst/>
                          </a:prstGeom>
                          <a:noFill/>
                          <a:ln w="3175">
                            <a:solidFill>
                              <a:srgbClr val="000000"/>
                            </a:solidFill>
                            <a:prstDash val="dash"/>
                            <a:round/>
                            <a:headEnd/>
                            <a:tailEnd/>
                          </a:ln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103530" name="Text Box 106"/>
                          <p:cNvSpPr txBox="1">
                            <a:spLocks noChangeArrowheads="1"/>
                          </p:cNvSpPr>
                          <p:nvPr/>
                        </p:nvSpPr>
                        <p:spPr bwMode="auto">
                          <a:xfrm>
                            <a:off x="7894" y="8970"/>
                            <a:ext cx="546" cy="392"/>
                          </a:xfrm>
                          <a:prstGeom prst="rect">
                            <a:avLst/>
                          </a:prstGeom>
                          <a:solidFill>
                            <a:srgbClr val="FFFFFF"/>
                          </a:solidFill>
                          <a:ln>
                            <a:noFill/>
                          </a:ln>
                          <a:extLst>
                            <a:ext uri="{91240B29-F687-4F45-9708-019B960494DF}">
                              <a14:hiddenLine xmlns:a14="http://schemas.microsoft.com/office/drawing/2010/main" w="9525">
                                <a:solidFill>
                                  <a:srgbClr val="000000"/>
                                </a:solidFill>
                                <a:miter lim="800000"/>
                                <a:headEnd/>
                                <a:tailEnd/>
                              </a14:hiddenLine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pPr algn="l" eaLnBrk="0" hangingPunct="0">
                              <a:spcBef>
                                <a:spcPct val="0"/>
                              </a:spcBef>
                            </a:pPr>
                            <a:r>
                              <a:rPr lang="en-US" sz="1000" b="1"/>
                              <a:t>F</a:t>
                            </a:r>
                            <a:r>
                              <a:rPr lang="en-US" sz="1000" baseline="-25000"/>
                              <a:t>43</a:t>
                            </a:r>
                            <a:endParaRPr lang="en-US" sz="1800" baseline="-25000"/>
                          </a:p>
                        </p:txBody>
                      </p:sp>
                      <p:sp>
                        <p:nvSpPr>
                          <p:cNvPr id="103531" name="Line 107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9070" y="10277"/>
                            <a:ext cx="868" cy="322"/>
                          </a:xfrm>
                          <a:prstGeom prst="line">
                            <a:avLst/>
                          </a:prstGeom>
                          <a:noFill/>
                          <a:ln w="3175">
                            <a:solidFill>
                              <a:srgbClr val="000000"/>
                            </a:solidFill>
                            <a:round/>
                            <a:headEnd/>
                            <a:tailEnd/>
                          </a:ln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103532" name="Line 108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8067" y="10650"/>
                            <a:ext cx="980" cy="294"/>
                          </a:xfrm>
                          <a:prstGeom prst="line">
                            <a:avLst/>
                          </a:prstGeom>
                          <a:noFill/>
                          <a:ln w="3175">
                            <a:solidFill>
                              <a:srgbClr val="000000"/>
                            </a:solidFill>
                            <a:round/>
                            <a:headEnd/>
                            <a:tailEnd/>
                          </a:ln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103533" name="Line 109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 flipV="1">
                            <a:off x="8165" y="10006"/>
                            <a:ext cx="196" cy="686"/>
                          </a:xfrm>
                          <a:prstGeom prst="line">
                            <a:avLst/>
                          </a:prstGeom>
                          <a:noFill/>
                          <a:ln w="3175">
                            <a:solidFill>
                              <a:srgbClr val="000000"/>
                            </a:solidFill>
                            <a:round/>
                            <a:headEnd type="arrow" w="med" len="med"/>
                            <a:tailEnd type="arrow" w="med" len="med"/>
                          </a:ln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103534" name="Line 110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8006" y="9866"/>
                            <a:ext cx="1022" cy="378"/>
                          </a:xfrm>
                          <a:prstGeom prst="line">
                            <a:avLst/>
                          </a:prstGeom>
                          <a:noFill/>
                          <a:ln w="12700">
                            <a:solidFill>
                              <a:srgbClr val="000000"/>
                            </a:solidFill>
                            <a:round/>
                            <a:headEnd type="triangle" w="med" len="med"/>
                            <a:tailEnd/>
                          </a:ln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103535" name="Line 111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 flipV="1">
                            <a:off x="8270" y="11369"/>
                            <a:ext cx="476" cy="322"/>
                          </a:xfrm>
                          <a:prstGeom prst="line">
                            <a:avLst/>
                          </a:prstGeom>
                          <a:noFill/>
                          <a:ln w="9525">
                            <a:solidFill>
                              <a:srgbClr val="000000"/>
                            </a:solidFill>
                            <a:round/>
                            <a:headEnd/>
                            <a:tailEnd type="triangle" w="med" len="med"/>
                          </a:ln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  <p:sp>
                        <p:nvSpPr>
                          <p:cNvPr id="103536" name="Line 112"/>
                          <p:cNvSpPr>
                            <a:spLocks noChangeShapeType="1"/>
                          </p:cNvSpPr>
                          <p:nvPr/>
                        </p:nvSpPr>
                        <p:spPr bwMode="auto">
                          <a:xfrm>
                            <a:off x="8214" y="9311"/>
                            <a:ext cx="490" cy="364"/>
                          </a:xfrm>
                          <a:prstGeom prst="line">
                            <a:avLst/>
                          </a:prstGeom>
                          <a:noFill/>
                          <a:ln w="9525">
                            <a:solidFill>
                              <a:srgbClr val="000000"/>
                            </a:solidFill>
                            <a:round/>
                            <a:headEnd/>
                            <a:tailEnd type="triangle" w="med" len="med"/>
                          </a:ln>
                          <a:extLst>
                            <a:ext uri="{909E8E84-426E-40DD-AFC4-6F175D3DCCD1}">
                              <a14:hiddenFill xmlns:a14="http://schemas.microsoft.com/office/drawing/2010/main">
                                <a:noFill/>
                              </a14:hiddenFill>
                            </a:ext>
                          </a:extLst>
                        </p:spPr>
                        <p:txBody>
                          <a:bodyPr/>
                          <a:lstStyle/>
                          <a:p>
                            <a:endParaRPr lang="en-AU"/>
                          </a:p>
                        </p:txBody>
                      </p:sp>
                    </p:grpSp>
                  </p:grpSp>
                  <p:sp>
                    <p:nvSpPr>
                      <p:cNvPr id="103537" name="Oval 113"/>
                      <p:cNvSpPr>
                        <a:spLocks noChangeArrowheads="1"/>
                      </p:cNvSpPr>
                      <p:nvPr/>
                    </p:nvSpPr>
                    <p:spPr bwMode="auto">
                      <a:xfrm>
                        <a:off x="8734" y="10818"/>
                        <a:ext cx="56" cy="56"/>
                      </a:xfrm>
                      <a:prstGeom prst="ellipse">
                        <a:avLst/>
                      </a:prstGeom>
                      <a:solidFill>
                        <a:srgbClr val="000000"/>
                      </a:solidFill>
                      <a:ln w="9525">
                        <a:solidFill>
                          <a:srgbClr val="000000"/>
                        </a:solidFill>
                        <a:round/>
                        <a:headEnd/>
                        <a:tailEnd/>
                      </a:ln>
                    </p:spPr>
                    <p:txBody>
                      <a:bodyPr/>
                      <a:lstStyle/>
                      <a:p>
                        <a:endParaRPr lang="en-AU"/>
                      </a:p>
                    </p:txBody>
                  </p:sp>
                </p:grpSp>
              </p:grpSp>
              <p:sp>
                <p:nvSpPr>
                  <p:cNvPr id="103538" name="Text Box 114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7978" y="11866"/>
                    <a:ext cx="588" cy="420"/>
                  </a:xfrm>
                  <a:prstGeom prst="rect">
                    <a:avLst/>
                  </a:prstGeom>
                  <a:noFill/>
                  <a:ln>
                    <a:noFill/>
                  </a:ln>
                  <a:extLst>
                    <a:ext uri="{909E8E84-426E-40DD-AFC4-6F175D3DCCD1}">
                      <a14:hiddenFill xmlns:a14="http://schemas.microsoft.com/office/drawing/2010/main">
                        <a:solidFill>
                          <a:srgbClr val="000000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>
                        <a:solidFill>
                          <a:srgbClr val="000000"/>
                        </a:solidFill>
                        <a:miter lim="800000"/>
                        <a:headEnd/>
                        <a:tailEnd/>
                      </a14:hiddenLine>
                    </a:ext>
                  </a:extLst>
                </p:spPr>
                <p:txBody>
                  <a:bodyPr/>
                  <a:lstStyle/>
                  <a:p>
                    <a:pPr algn="l" eaLnBrk="0" hangingPunct="0">
                      <a:spcBef>
                        <a:spcPct val="0"/>
                      </a:spcBef>
                    </a:pPr>
                    <a:r>
                      <a:rPr lang="en-US"/>
                      <a:t>(c)</a:t>
                    </a:r>
                    <a:endParaRPr lang="en-US" sz="1800" baseline="-25000"/>
                  </a:p>
                </p:txBody>
              </p:sp>
            </p:grpSp>
          </p:grpSp>
        </p:grpSp>
        <p:sp>
          <p:nvSpPr>
            <p:cNvPr id="103542" name="Line 118"/>
            <p:cNvSpPr>
              <a:spLocks noChangeShapeType="1"/>
            </p:cNvSpPr>
            <p:nvPr/>
          </p:nvSpPr>
          <p:spPr bwMode="auto">
            <a:xfrm>
              <a:off x="1859" y="2296"/>
              <a:ext cx="431" cy="159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endParaRPr lang="en-AU"/>
            </a:p>
          </p:txBody>
        </p:sp>
      </p:grpSp>
      <p:pic>
        <p:nvPicPr>
          <p:cNvPr id="2" name="BAE614 Machine Design Audio (32).mp3">
            <a:hlinkClick r:id="" action="ppaction://media"/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8424428" y="5824538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6864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8FEB481-F2DB-470E-973F-19493F57599F}" type="slidenum">
              <a:rPr lang="en-US"/>
              <a:pPr/>
              <a:t>33</a:t>
            </a:fld>
            <a:endParaRPr lang="en-US"/>
          </a:p>
        </p:txBody>
      </p:sp>
      <p:sp>
        <p:nvSpPr>
          <p:cNvPr id="10445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Example - 1</a:t>
            </a:r>
            <a:endParaRPr lang="en-US"/>
          </a:p>
        </p:txBody>
      </p:sp>
      <p:graphicFrame>
        <p:nvGraphicFramePr>
          <p:cNvPr id="104628" name="Object 180"/>
          <p:cNvGraphicFramePr>
            <a:graphicFrameLocks noGrp="1" noChangeAspect="1"/>
          </p:cNvGraphicFramePr>
          <p:nvPr>
            <p:ph sz="half" idx="1"/>
          </p:nvPr>
        </p:nvGraphicFramePr>
        <p:xfrm>
          <a:off x="2735263" y="3983038"/>
          <a:ext cx="3060700" cy="7207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681" name="Equation" r:id="rId5" imgW="1777680" imgH="419040" progId="Equation.3">
                  <p:embed/>
                </p:oleObj>
              </mc:Choice>
              <mc:Fallback>
                <p:oleObj name="Equation" r:id="rId5" imgW="1777680" imgH="419040" progId="Equation.3">
                  <p:embed/>
                  <p:pic>
                    <p:nvPicPr>
                      <p:cNvPr id="0" name="Object 18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735263" y="3983038"/>
                        <a:ext cx="3060700" cy="7207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pSp>
        <p:nvGrpSpPr>
          <p:cNvPr id="104605" name="Group 157"/>
          <p:cNvGrpSpPr>
            <a:grpSpLocks/>
          </p:cNvGrpSpPr>
          <p:nvPr/>
        </p:nvGrpSpPr>
        <p:grpSpPr bwMode="auto">
          <a:xfrm>
            <a:off x="1368425" y="1268413"/>
            <a:ext cx="2771775" cy="2455862"/>
            <a:chOff x="408" y="799"/>
            <a:chExt cx="1746" cy="1547"/>
          </a:xfrm>
        </p:grpSpPr>
        <p:grpSp>
          <p:nvGrpSpPr>
            <p:cNvPr id="104593" name="Group 145"/>
            <p:cNvGrpSpPr>
              <a:grpSpLocks/>
            </p:cNvGrpSpPr>
            <p:nvPr/>
          </p:nvGrpSpPr>
          <p:grpSpPr bwMode="auto">
            <a:xfrm>
              <a:off x="544" y="1073"/>
              <a:ext cx="1338" cy="1178"/>
              <a:chOff x="544" y="1073"/>
              <a:chExt cx="1338" cy="1178"/>
            </a:xfrm>
          </p:grpSpPr>
          <p:sp>
            <p:nvSpPr>
              <p:cNvPr id="104582" name="Line 134"/>
              <p:cNvSpPr>
                <a:spLocks noChangeShapeType="1"/>
              </p:cNvSpPr>
              <p:nvPr/>
            </p:nvSpPr>
            <p:spPr bwMode="auto">
              <a:xfrm>
                <a:off x="635" y="1456"/>
                <a:ext cx="0" cy="25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 type="triangle" w="med" len="med"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  <p:grpSp>
            <p:nvGrpSpPr>
              <p:cNvPr id="104592" name="Group 144"/>
              <p:cNvGrpSpPr>
                <a:grpSpLocks/>
              </p:cNvGrpSpPr>
              <p:nvPr/>
            </p:nvGrpSpPr>
            <p:grpSpPr bwMode="auto">
              <a:xfrm>
                <a:off x="544" y="1073"/>
                <a:ext cx="1338" cy="1178"/>
                <a:chOff x="544" y="1073"/>
                <a:chExt cx="1338" cy="1178"/>
              </a:xfrm>
            </p:grpSpPr>
            <p:grpSp>
              <p:nvGrpSpPr>
                <p:cNvPr id="104579" name="Group 131"/>
                <p:cNvGrpSpPr>
                  <a:grpSpLocks/>
                </p:cNvGrpSpPr>
                <p:nvPr/>
              </p:nvGrpSpPr>
              <p:grpSpPr bwMode="auto">
                <a:xfrm>
                  <a:off x="544" y="1185"/>
                  <a:ext cx="975" cy="1066"/>
                  <a:chOff x="544" y="1660"/>
                  <a:chExt cx="975" cy="1066"/>
                </a:xfrm>
              </p:grpSpPr>
              <p:grpSp>
                <p:nvGrpSpPr>
                  <p:cNvPr id="104578" name="Group 130"/>
                  <p:cNvGrpSpPr>
                    <a:grpSpLocks/>
                  </p:cNvGrpSpPr>
                  <p:nvPr/>
                </p:nvGrpSpPr>
                <p:grpSpPr bwMode="auto">
                  <a:xfrm>
                    <a:off x="544" y="1660"/>
                    <a:ext cx="181" cy="317"/>
                    <a:chOff x="544" y="1661"/>
                    <a:chExt cx="181" cy="317"/>
                  </a:xfrm>
                </p:grpSpPr>
                <p:grpSp>
                  <p:nvGrpSpPr>
                    <p:cNvPr id="104560" name="Group 112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544" y="1661"/>
                      <a:ext cx="181" cy="317"/>
                      <a:chOff x="1089" y="2183"/>
                      <a:chExt cx="181" cy="317"/>
                    </a:xfrm>
                  </p:grpSpPr>
                  <p:sp>
                    <p:nvSpPr>
                      <p:cNvPr id="104558" name="Rectangle 110"/>
                      <p:cNvSpPr>
                        <a:spLocks noChangeArrowheads="1"/>
                      </p:cNvSpPr>
                      <p:nvPr/>
                    </p:nvSpPr>
                    <p:spPr bwMode="auto">
                      <a:xfrm>
                        <a:off x="1111" y="2205"/>
                        <a:ext cx="159" cy="250"/>
                      </a:xfrm>
                      <a:prstGeom prst="rect">
                        <a:avLst/>
                      </a:prstGeom>
                      <a:solidFill>
                        <a:schemeClr val="accent1"/>
                      </a:solidFill>
                      <a:ln w="9525" algn="ctr">
                        <a:solidFill>
                          <a:schemeClr val="tx1"/>
                        </a:solidFill>
                        <a:miter lim="800000"/>
                        <a:headEnd/>
                        <a:tailEnd/>
                      </a:ln>
                      <a:effectLst/>
                      <a:extLs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 wrap="none" anchor="ctr"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104559" name="Rectangle 111"/>
                      <p:cNvSpPr>
                        <a:spLocks noChangeArrowheads="1"/>
                      </p:cNvSpPr>
                      <p:nvPr/>
                    </p:nvSpPr>
                    <p:spPr bwMode="auto">
                      <a:xfrm>
                        <a:off x="1089" y="2183"/>
                        <a:ext cx="22" cy="317"/>
                      </a:xfrm>
                      <a:prstGeom prst="rect">
                        <a:avLst/>
                      </a:prstGeom>
                      <a:solidFill>
                        <a:schemeClr val="bg2"/>
                      </a:solidFill>
                      <a:ln w="9525" algn="ctr">
                        <a:solidFill>
                          <a:schemeClr val="tx1"/>
                        </a:solidFill>
                        <a:miter lim="800000"/>
                        <a:headEnd/>
                        <a:tailEnd/>
                      </a:ln>
                      <a:effectLst/>
                      <a:extLs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 wrap="none" anchor="ctr"/>
                      <a:lstStyle/>
                      <a:p>
                        <a:endParaRPr lang="en-AU"/>
                      </a:p>
                    </p:txBody>
                  </p:sp>
                </p:grpSp>
                <p:sp>
                  <p:nvSpPr>
                    <p:cNvPr id="104567" name="Oval 119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612" y="1797"/>
                      <a:ext cx="45" cy="45"/>
                    </a:xfrm>
                    <a:prstGeom prst="ellipse">
                      <a:avLst/>
                    </a:prstGeom>
                    <a:solidFill>
                      <a:schemeClr val="bg2"/>
                    </a:solidFill>
                    <a:ln w="9525" algn="ctr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</p:grpSp>
              <p:grpSp>
                <p:nvGrpSpPr>
                  <p:cNvPr id="104577" name="Group 129"/>
                  <p:cNvGrpSpPr>
                    <a:grpSpLocks/>
                  </p:cNvGrpSpPr>
                  <p:nvPr/>
                </p:nvGrpSpPr>
                <p:grpSpPr bwMode="auto">
                  <a:xfrm>
                    <a:off x="1202" y="2545"/>
                    <a:ext cx="317" cy="181"/>
                    <a:chOff x="1202" y="2546"/>
                    <a:chExt cx="317" cy="181"/>
                  </a:xfrm>
                </p:grpSpPr>
                <p:grpSp>
                  <p:nvGrpSpPr>
                    <p:cNvPr id="104561" name="Group 113"/>
                    <p:cNvGrpSpPr>
                      <a:grpSpLocks/>
                    </p:cNvGrpSpPr>
                    <p:nvPr/>
                  </p:nvGrpSpPr>
                  <p:grpSpPr bwMode="auto">
                    <a:xfrm rot="16200000">
                      <a:off x="1270" y="2478"/>
                      <a:ext cx="181" cy="317"/>
                      <a:chOff x="1089" y="2183"/>
                      <a:chExt cx="181" cy="317"/>
                    </a:xfrm>
                  </p:grpSpPr>
                  <p:sp>
                    <p:nvSpPr>
                      <p:cNvPr id="104562" name="Rectangle 114"/>
                      <p:cNvSpPr>
                        <a:spLocks noChangeArrowheads="1"/>
                      </p:cNvSpPr>
                      <p:nvPr/>
                    </p:nvSpPr>
                    <p:spPr bwMode="auto">
                      <a:xfrm>
                        <a:off x="1111" y="2205"/>
                        <a:ext cx="159" cy="250"/>
                      </a:xfrm>
                      <a:prstGeom prst="rect">
                        <a:avLst/>
                      </a:prstGeom>
                      <a:solidFill>
                        <a:schemeClr val="accent1"/>
                      </a:solidFill>
                      <a:ln w="9525" algn="ctr">
                        <a:solidFill>
                          <a:schemeClr val="tx1"/>
                        </a:solidFill>
                        <a:miter lim="800000"/>
                        <a:headEnd/>
                        <a:tailEnd/>
                      </a:ln>
                      <a:effectLst/>
                      <a:extLs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 wrap="none" anchor="ctr"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104563" name="Rectangle 115"/>
                      <p:cNvSpPr>
                        <a:spLocks noChangeArrowheads="1"/>
                      </p:cNvSpPr>
                      <p:nvPr/>
                    </p:nvSpPr>
                    <p:spPr bwMode="auto">
                      <a:xfrm>
                        <a:off x="1089" y="2183"/>
                        <a:ext cx="22" cy="317"/>
                      </a:xfrm>
                      <a:prstGeom prst="rect">
                        <a:avLst/>
                      </a:prstGeom>
                      <a:solidFill>
                        <a:schemeClr val="bg2"/>
                      </a:solidFill>
                      <a:ln w="9525" algn="ctr">
                        <a:solidFill>
                          <a:schemeClr val="tx1"/>
                        </a:solidFill>
                        <a:miter lim="800000"/>
                        <a:headEnd/>
                        <a:tailEnd/>
                      </a:ln>
                      <a:effectLst/>
                      <a:extLs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 wrap="none" anchor="ctr"/>
                      <a:lstStyle/>
                      <a:p>
                        <a:endParaRPr lang="en-AU"/>
                      </a:p>
                    </p:txBody>
                  </p:sp>
                </p:grpSp>
                <p:sp>
                  <p:nvSpPr>
                    <p:cNvPr id="104568" name="Oval 120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1315" y="2613"/>
                      <a:ext cx="46" cy="46"/>
                    </a:xfrm>
                    <a:prstGeom prst="ellipse">
                      <a:avLst/>
                    </a:prstGeom>
                    <a:solidFill>
                      <a:schemeClr val="bg2"/>
                    </a:solidFill>
                    <a:ln w="9525" algn="ctr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</p:grpSp>
              <p:grpSp>
                <p:nvGrpSpPr>
                  <p:cNvPr id="104576" name="Group 128"/>
                  <p:cNvGrpSpPr>
                    <a:grpSpLocks/>
                  </p:cNvGrpSpPr>
                  <p:nvPr/>
                </p:nvGrpSpPr>
                <p:grpSpPr bwMode="auto">
                  <a:xfrm>
                    <a:off x="635" y="1820"/>
                    <a:ext cx="703" cy="816"/>
                    <a:chOff x="635" y="1821"/>
                    <a:chExt cx="703" cy="816"/>
                  </a:xfrm>
                </p:grpSpPr>
                <p:sp>
                  <p:nvSpPr>
                    <p:cNvPr id="104571" name="Oval 123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75" y="2228"/>
                      <a:ext cx="46" cy="46"/>
                    </a:xfrm>
                    <a:prstGeom prst="ellipse">
                      <a:avLst/>
                    </a:prstGeom>
                    <a:solidFill>
                      <a:schemeClr val="bg2"/>
                    </a:solidFill>
                    <a:ln w="9525" algn="ctr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104574" name="Line 126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635" y="1821"/>
                      <a:ext cx="703" cy="816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</p:grpSp>
            </p:grpSp>
            <p:grpSp>
              <p:nvGrpSpPr>
                <p:cNvPr id="104591" name="Group 143"/>
                <p:cNvGrpSpPr>
                  <a:grpSpLocks/>
                </p:cNvGrpSpPr>
                <p:nvPr/>
              </p:nvGrpSpPr>
              <p:grpSpPr bwMode="auto">
                <a:xfrm>
                  <a:off x="544" y="1073"/>
                  <a:ext cx="1338" cy="1134"/>
                  <a:chOff x="544" y="1071"/>
                  <a:chExt cx="1338" cy="1134"/>
                </a:xfrm>
              </p:grpSpPr>
              <p:sp>
                <p:nvSpPr>
                  <p:cNvPr id="104566" name="Line 118"/>
                  <p:cNvSpPr>
                    <a:spLocks noChangeShapeType="1"/>
                  </p:cNvSpPr>
                  <p:nvPr/>
                </p:nvSpPr>
                <p:spPr bwMode="auto">
                  <a:xfrm>
                    <a:off x="544" y="2159"/>
                    <a:ext cx="1338" cy="0"/>
                  </a:xfrm>
                  <a:prstGeom prst="line">
                    <a:avLst/>
                  </a:prstGeom>
                  <a:noFill/>
                  <a:ln w="3175">
                    <a:solidFill>
                      <a:schemeClr val="tx1"/>
                    </a:solidFill>
                    <a:prstDash val="lgDashDot"/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  <p:sp>
                <p:nvSpPr>
                  <p:cNvPr id="104565" name="Line 117"/>
                  <p:cNvSpPr>
                    <a:spLocks noChangeShapeType="1"/>
                  </p:cNvSpPr>
                  <p:nvPr/>
                </p:nvSpPr>
                <p:spPr bwMode="auto">
                  <a:xfrm>
                    <a:off x="635" y="1071"/>
                    <a:ext cx="0" cy="1134"/>
                  </a:xfrm>
                  <a:prstGeom prst="line">
                    <a:avLst/>
                  </a:prstGeom>
                  <a:noFill/>
                  <a:ln w="3175">
                    <a:solidFill>
                      <a:schemeClr val="tx1"/>
                    </a:solidFill>
                    <a:prstDash val="lgDashDot"/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</p:grpSp>
          </p:grpSp>
        </p:grpSp>
        <p:grpSp>
          <p:nvGrpSpPr>
            <p:cNvPr id="104604" name="Group 156"/>
            <p:cNvGrpSpPr>
              <a:grpSpLocks/>
            </p:cNvGrpSpPr>
            <p:nvPr/>
          </p:nvGrpSpPr>
          <p:grpSpPr bwMode="auto">
            <a:xfrm>
              <a:off x="408" y="799"/>
              <a:ext cx="1746" cy="1547"/>
              <a:chOff x="408" y="799"/>
              <a:chExt cx="1746" cy="1547"/>
            </a:xfrm>
          </p:grpSpPr>
          <p:sp>
            <p:nvSpPr>
              <p:cNvPr id="104594" name="Text Box 146"/>
              <p:cNvSpPr txBox="1">
                <a:spLocks noChangeArrowheads="1"/>
              </p:cNvSpPr>
              <p:nvPr/>
            </p:nvSpPr>
            <p:spPr bwMode="auto">
              <a:xfrm>
                <a:off x="1292" y="1974"/>
                <a:ext cx="295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800"/>
                  <a:t>B</a:t>
                </a:r>
                <a:endParaRPr lang="en-US" sz="1800"/>
              </a:p>
            </p:txBody>
          </p:sp>
          <p:sp>
            <p:nvSpPr>
              <p:cNvPr id="104595" name="Text Box 147"/>
              <p:cNvSpPr txBox="1">
                <a:spLocks noChangeArrowheads="1"/>
              </p:cNvSpPr>
              <p:nvPr/>
            </p:nvSpPr>
            <p:spPr bwMode="auto">
              <a:xfrm>
                <a:off x="612" y="1185"/>
                <a:ext cx="295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800"/>
                  <a:t>A</a:t>
                </a:r>
                <a:endParaRPr lang="en-US" sz="1800"/>
              </a:p>
            </p:txBody>
          </p:sp>
          <p:sp>
            <p:nvSpPr>
              <p:cNvPr id="104596" name="Text Box 148"/>
              <p:cNvSpPr txBox="1">
                <a:spLocks noChangeArrowheads="1"/>
              </p:cNvSpPr>
              <p:nvPr/>
            </p:nvSpPr>
            <p:spPr bwMode="auto">
              <a:xfrm>
                <a:off x="952" y="1593"/>
                <a:ext cx="295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800"/>
                  <a:t>G</a:t>
                </a:r>
                <a:endParaRPr lang="en-US" sz="1800"/>
              </a:p>
            </p:txBody>
          </p:sp>
          <p:sp>
            <p:nvSpPr>
              <p:cNvPr id="104597" name="Text Box 149"/>
              <p:cNvSpPr txBox="1">
                <a:spLocks noChangeArrowheads="1"/>
              </p:cNvSpPr>
              <p:nvPr/>
            </p:nvSpPr>
            <p:spPr bwMode="auto">
              <a:xfrm>
                <a:off x="408" y="1525"/>
                <a:ext cx="363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800"/>
                  <a:t>F</a:t>
                </a:r>
                <a:r>
                  <a:rPr lang="en-GB" sz="1800" baseline="-25000"/>
                  <a:t>A</a:t>
                </a:r>
                <a:endParaRPr lang="en-US" sz="1800" baseline="-25000"/>
              </a:p>
            </p:txBody>
          </p:sp>
          <p:sp>
            <p:nvSpPr>
              <p:cNvPr id="104598" name="Text Box 150"/>
              <p:cNvSpPr txBox="1">
                <a:spLocks noChangeArrowheads="1"/>
              </p:cNvSpPr>
              <p:nvPr/>
            </p:nvSpPr>
            <p:spPr bwMode="auto">
              <a:xfrm>
                <a:off x="589" y="1049"/>
                <a:ext cx="295" cy="192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400"/>
                  <a:t>2</a:t>
                </a:r>
                <a:endParaRPr lang="en-US" sz="1400"/>
              </a:p>
            </p:txBody>
          </p:sp>
          <p:sp>
            <p:nvSpPr>
              <p:cNvPr id="104599" name="Text Box 151"/>
              <p:cNvSpPr txBox="1">
                <a:spLocks noChangeArrowheads="1"/>
              </p:cNvSpPr>
              <p:nvPr/>
            </p:nvSpPr>
            <p:spPr bwMode="auto">
              <a:xfrm>
                <a:off x="771" y="1434"/>
                <a:ext cx="295" cy="192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400"/>
                  <a:t>3</a:t>
                </a:r>
                <a:endParaRPr lang="en-US" sz="1400"/>
              </a:p>
            </p:txBody>
          </p:sp>
          <p:sp>
            <p:nvSpPr>
              <p:cNvPr id="104600" name="Text Box 152"/>
              <p:cNvSpPr txBox="1">
                <a:spLocks noChangeArrowheads="1"/>
              </p:cNvSpPr>
              <p:nvPr/>
            </p:nvSpPr>
            <p:spPr bwMode="auto">
              <a:xfrm>
                <a:off x="1451" y="2001"/>
                <a:ext cx="295" cy="192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400"/>
                  <a:t>4</a:t>
                </a:r>
                <a:endParaRPr lang="en-US" sz="1400"/>
              </a:p>
            </p:txBody>
          </p:sp>
          <p:sp>
            <p:nvSpPr>
              <p:cNvPr id="104601" name="Text Box 153"/>
              <p:cNvSpPr txBox="1">
                <a:spLocks noChangeArrowheads="1"/>
              </p:cNvSpPr>
              <p:nvPr/>
            </p:nvSpPr>
            <p:spPr bwMode="auto">
              <a:xfrm>
                <a:off x="431" y="2115"/>
                <a:ext cx="295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800"/>
                  <a:t>O</a:t>
                </a:r>
                <a:endParaRPr lang="en-US" sz="1800"/>
              </a:p>
            </p:txBody>
          </p:sp>
          <p:sp>
            <p:nvSpPr>
              <p:cNvPr id="104602" name="Text Box 154"/>
              <p:cNvSpPr txBox="1">
                <a:spLocks noChangeArrowheads="1"/>
              </p:cNvSpPr>
              <p:nvPr/>
            </p:nvSpPr>
            <p:spPr bwMode="auto">
              <a:xfrm>
                <a:off x="1859" y="2047"/>
                <a:ext cx="295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800"/>
                  <a:t>x</a:t>
                </a:r>
                <a:endParaRPr lang="en-US" sz="1800"/>
              </a:p>
            </p:txBody>
          </p:sp>
          <p:sp>
            <p:nvSpPr>
              <p:cNvPr id="104603" name="Text Box 155"/>
              <p:cNvSpPr txBox="1">
                <a:spLocks noChangeArrowheads="1"/>
              </p:cNvSpPr>
              <p:nvPr/>
            </p:nvSpPr>
            <p:spPr bwMode="auto">
              <a:xfrm>
                <a:off x="544" y="799"/>
                <a:ext cx="295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800"/>
                  <a:t>y</a:t>
                </a:r>
                <a:endParaRPr lang="en-US" sz="1800"/>
              </a:p>
            </p:txBody>
          </p:sp>
        </p:grpSp>
      </p:grpSp>
      <p:grpSp>
        <p:nvGrpSpPr>
          <p:cNvPr id="104614" name="Group 166"/>
          <p:cNvGrpSpPr>
            <a:grpSpLocks/>
          </p:cNvGrpSpPr>
          <p:nvPr/>
        </p:nvGrpSpPr>
        <p:grpSpPr bwMode="auto">
          <a:xfrm>
            <a:off x="5003800" y="1125538"/>
            <a:ext cx="3384550" cy="1944687"/>
            <a:chOff x="1882" y="935"/>
            <a:chExt cx="2132" cy="1225"/>
          </a:xfrm>
        </p:grpSpPr>
        <p:grpSp>
          <p:nvGrpSpPr>
            <p:cNvPr id="104588" name="Group 140"/>
            <p:cNvGrpSpPr>
              <a:grpSpLocks/>
            </p:cNvGrpSpPr>
            <p:nvPr/>
          </p:nvGrpSpPr>
          <p:grpSpPr bwMode="auto">
            <a:xfrm>
              <a:off x="2177" y="1230"/>
              <a:ext cx="1470" cy="681"/>
              <a:chOff x="2200" y="1434"/>
              <a:chExt cx="1470" cy="681"/>
            </a:xfrm>
          </p:grpSpPr>
          <p:sp>
            <p:nvSpPr>
              <p:cNvPr id="104584" name="Line 136"/>
              <p:cNvSpPr>
                <a:spLocks noChangeShapeType="1"/>
              </p:cNvSpPr>
              <p:nvPr/>
            </p:nvSpPr>
            <p:spPr bwMode="auto">
              <a:xfrm>
                <a:off x="3084" y="1435"/>
                <a:ext cx="586" cy="68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 type="triangle" w="med" len="med"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  <p:sp>
            <p:nvSpPr>
              <p:cNvPr id="104585" name="Line 137"/>
              <p:cNvSpPr>
                <a:spLocks noChangeShapeType="1"/>
              </p:cNvSpPr>
              <p:nvPr/>
            </p:nvSpPr>
            <p:spPr bwMode="auto">
              <a:xfrm>
                <a:off x="2200" y="2115"/>
                <a:ext cx="725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 type="triangle" w="med" len="med"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  <p:sp>
            <p:nvSpPr>
              <p:cNvPr id="104586" name="Line 138"/>
              <p:cNvSpPr>
                <a:spLocks noChangeShapeType="1"/>
              </p:cNvSpPr>
              <p:nvPr/>
            </p:nvSpPr>
            <p:spPr bwMode="auto">
              <a:xfrm flipV="1">
                <a:off x="2200" y="1434"/>
                <a:ext cx="884" cy="68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 type="triangle" w="med" len="med"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  <p:sp>
            <p:nvSpPr>
              <p:cNvPr id="104587" name="Line 139"/>
              <p:cNvSpPr>
                <a:spLocks noChangeShapeType="1"/>
              </p:cNvSpPr>
              <p:nvPr/>
            </p:nvSpPr>
            <p:spPr bwMode="auto">
              <a:xfrm>
                <a:off x="2925" y="2115"/>
                <a:ext cx="725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 type="triangle" w="med" len="med"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AU"/>
              </a:p>
            </p:txBody>
          </p:sp>
        </p:grpSp>
        <p:grpSp>
          <p:nvGrpSpPr>
            <p:cNvPr id="104613" name="Group 165"/>
            <p:cNvGrpSpPr>
              <a:grpSpLocks/>
            </p:cNvGrpSpPr>
            <p:nvPr/>
          </p:nvGrpSpPr>
          <p:grpSpPr bwMode="auto">
            <a:xfrm>
              <a:off x="1882" y="935"/>
              <a:ext cx="1905" cy="1225"/>
              <a:chOff x="1882" y="935"/>
              <a:chExt cx="1905" cy="1225"/>
            </a:xfrm>
          </p:grpSpPr>
          <p:sp>
            <p:nvSpPr>
              <p:cNvPr id="104606" name="Text Box 158"/>
              <p:cNvSpPr txBox="1">
                <a:spLocks noChangeArrowheads="1"/>
              </p:cNvSpPr>
              <p:nvPr/>
            </p:nvSpPr>
            <p:spPr bwMode="auto">
              <a:xfrm rot="2899595">
                <a:off x="3064" y="1318"/>
                <a:ext cx="998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800"/>
                  <a:t>A</a:t>
                </a:r>
                <a:r>
                  <a:rPr lang="en-GB" sz="1800" baseline="30000"/>
                  <a:t>n</a:t>
                </a:r>
                <a:r>
                  <a:rPr lang="en-GB" sz="1800" baseline="-25000"/>
                  <a:t>BA</a:t>
                </a:r>
                <a:r>
                  <a:rPr lang="en-GB" sz="1800"/>
                  <a:t>=533ft/s</a:t>
                </a:r>
                <a:r>
                  <a:rPr lang="en-GB" sz="1800" baseline="30000"/>
                  <a:t>2</a:t>
                </a:r>
                <a:endParaRPr lang="en-US" sz="1800" baseline="30000"/>
              </a:p>
            </p:txBody>
          </p:sp>
          <p:sp>
            <p:nvSpPr>
              <p:cNvPr id="104607" name="Text Box 159"/>
              <p:cNvSpPr txBox="1">
                <a:spLocks noChangeArrowheads="1"/>
              </p:cNvSpPr>
              <p:nvPr/>
            </p:nvSpPr>
            <p:spPr bwMode="auto">
              <a:xfrm rot="-2365668">
                <a:off x="2018" y="1275"/>
                <a:ext cx="998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800"/>
                  <a:t>A</a:t>
                </a:r>
                <a:r>
                  <a:rPr lang="en-GB" sz="1800" baseline="30000"/>
                  <a:t>t</a:t>
                </a:r>
                <a:r>
                  <a:rPr lang="en-GB" sz="1800" baseline="-25000"/>
                  <a:t>BA</a:t>
                </a:r>
                <a:r>
                  <a:rPr lang="en-GB" sz="1800"/>
                  <a:t>=713ft/s</a:t>
                </a:r>
                <a:r>
                  <a:rPr lang="en-GB" sz="1800" baseline="30000"/>
                  <a:t>2</a:t>
                </a:r>
                <a:endParaRPr lang="en-US" sz="1800" baseline="30000"/>
              </a:p>
            </p:txBody>
          </p:sp>
          <p:sp>
            <p:nvSpPr>
              <p:cNvPr id="104608" name="Text Box 160"/>
              <p:cNvSpPr txBox="1">
                <a:spLocks noChangeArrowheads="1"/>
              </p:cNvSpPr>
              <p:nvPr/>
            </p:nvSpPr>
            <p:spPr bwMode="auto">
              <a:xfrm>
                <a:off x="1882" y="1929"/>
                <a:ext cx="998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800"/>
                  <a:t>A</a:t>
                </a:r>
                <a:r>
                  <a:rPr lang="en-GB" sz="1800" baseline="-25000"/>
                  <a:t>B</a:t>
                </a:r>
                <a:r>
                  <a:rPr lang="en-GB" sz="1800"/>
                  <a:t>=888ft/s</a:t>
                </a:r>
                <a:r>
                  <a:rPr lang="en-GB" sz="1800" baseline="30000"/>
                  <a:t>2</a:t>
                </a:r>
                <a:endParaRPr lang="en-US" sz="1800" baseline="30000"/>
              </a:p>
            </p:txBody>
          </p:sp>
          <p:sp>
            <p:nvSpPr>
              <p:cNvPr id="104609" name="Text Box 161"/>
              <p:cNvSpPr txBox="1">
                <a:spLocks noChangeArrowheads="1"/>
              </p:cNvSpPr>
              <p:nvPr/>
            </p:nvSpPr>
            <p:spPr bwMode="auto">
              <a:xfrm>
                <a:off x="2880" y="1911"/>
                <a:ext cx="907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800"/>
                  <a:t>A</a:t>
                </a:r>
                <a:r>
                  <a:rPr lang="en-GB" sz="1800" baseline="-25000"/>
                  <a:t>G</a:t>
                </a:r>
                <a:r>
                  <a:rPr lang="en-GB" sz="1800"/>
                  <a:t>=444ft/s</a:t>
                </a:r>
                <a:r>
                  <a:rPr lang="en-GB" sz="1800" baseline="30000"/>
                  <a:t>2</a:t>
                </a:r>
                <a:endParaRPr lang="en-US" sz="1800" baseline="30000"/>
              </a:p>
            </p:txBody>
          </p:sp>
        </p:grpSp>
        <p:sp>
          <p:nvSpPr>
            <p:cNvPr id="104610" name="Text Box 162"/>
            <p:cNvSpPr txBox="1">
              <a:spLocks noChangeArrowheads="1"/>
            </p:cNvSpPr>
            <p:nvPr/>
          </p:nvSpPr>
          <p:spPr bwMode="auto">
            <a:xfrm>
              <a:off x="3629" y="1797"/>
              <a:ext cx="385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 eaLnBrk="0" hangingPunct="0"/>
              <a:r>
                <a:rPr lang="en-GB" sz="1800"/>
                <a:t>O</a:t>
              </a:r>
              <a:r>
                <a:rPr lang="en-GB" sz="1800" baseline="-25000"/>
                <a:t>a</a:t>
              </a:r>
              <a:endParaRPr lang="en-US" sz="1800" baseline="-25000"/>
            </a:p>
          </p:txBody>
        </p:sp>
        <p:sp>
          <p:nvSpPr>
            <p:cNvPr id="104611" name="Text Box 163"/>
            <p:cNvSpPr txBox="1">
              <a:spLocks noChangeArrowheads="1"/>
            </p:cNvSpPr>
            <p:nvPr/>
          </p:nvSpPr>
          <p:spPr bwMode="auto">
            <a:xfrm>
              <a:off x="2041" y="1752"/>
              <a:ext cx="226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 eaLnBrk="0" hangingPunct="0"/>
              <a:r>
                <a:rPr lang="en-GB" sz="1800"/>
                <a:t>b</a:t>
              </a:r>
              <a:endParaRPr lang="en-US" sz="1800"/>
            </a:p>
          </p:txBody>
        </p:sp>
        <p:sp>
          <p:nvSpPr>
            <p:cNvPr id="104612" name="Text Box 164"/>
            <p:cNvSpPr txBox="1">
              <a:spLocks noChangeArrowheads="1"/>
            </p:cNvSpPr>
            <p:nvPr/>
          </p:nvSpPr>
          <p:spPr bwMode="auto">
            <a:xfrm>
              <a:off x="2790" y="1702"/>
              <a:ext cx="249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 eaLnBrk="0" hangingPunct="0"/>
              <a:r>
                <a:rPr lang="en-GB" sz="1800"/>
                <a:t>G</a:t>
              </a:r>
              <a:endParaRPr lang="en-US" sz="1800"/>
            </a:p>
          </p:txBody>
        </p:sp>
      </p:grpSp>
      <p:sp>
        <p:nvSpPr>
          <p:cNvPr id="104618" name="Line 170"/>
          <p:cNvSpPr>
            <a:spLocks noChangeShapeType="1"/>
          </p:cNvSpPr>
          <p:nvPr/>
        </p:nvSpPr>
        <p:spPr bwMode="auto">
          <a:xfrm>
            <a:off x="179388" y="4473575"/>
            <a:ext cx="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graphicFrame>
        <p:nvGraphicFramePr>
          <p:cNvPr id="104630" name="Object 182"/>
          <p:cNvGraphicFramePr>
            <a:graphicFrameLocks noGrp="1" noChangeAspect="1"/>
          </p:cNvGraphicFramePr>
          <p:nvPr>
            <p:ph sz="half" idx="2"/>
          </p:nvPr>
        </p:nvGraphicFramePr>
        <p:xfrm>
          <a:off x="3024188" y="5173663"/>
          <a:ext cx="2268537" cy="8477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682" name="Equation" r:id="rId7" imgW="1155600" imgH="431640" progId="Equation.3">
                  <p:embed/>
                </p:oleObj>
              </mc:Choice>
              <mc:Fallback>
                <p:oleObj name="Equation" r:id="rId7" imgW="1155600" imgH="431640" progId="Equation.3">
                  <p:embed/>
                  <p:pic>
                    <p:nvPicPr>
                      <p:cNvPr id="0" name="Object 18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24188" y="5173663"/>
                        <a:ext cx="2268537" cy="8477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4641" name="Text Box 193"/>
          <p:cNvSpPr txBox="1">
            <a:spLocks noChangeArrowheads="1"/>
          </p:cNvSpPr>
          <p:nvPr/>
        </p:nvSpPr>
        <p:spPr bwMode="auto">
          <a:xfrm>
            <a:off x="3203575" y="6237288"/>
            <a:ext cx="1871663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 eaLnBrk="0" hangingPunct="0"/>
            <a:r>
              <a:rPr lang="en-GB" sz="1800"/>
              <a:t>-m</a:t>
            </a:r>
            <a:r>
              <a:rPr lang="en-GB" sz="1800" baseline="-25000"/>
              <a:t>3</a:t>
            </a:r>
            <a:r>
              <a:rPr lang="en-GB" sz="1800"/>
              <a:t>A</a:t>
            </a:r>
            <a:r>
              <a:rPr lang="en-GB" sz="1800" baseline="-25000"/>
              <a:t>G</a:t>
            </a:r>
            <a:r>
              <a:rPr lang="en-GB" sz="1800"/>
              <a:t>=30.33lb</a:t>
            </a:r>
            <a:endParaRPr lang="en-US" sz="1800"/>
          </a:p>
        </p:txBody>
      </p:sp>
      <p:sp>
        <p:nvSpPr>
          <p:cNvPr id="104664" name="Text Box 216"/>
          <p:cNvSpPr txBox="1">
            <a:spLocks noChangeArrowheads="1"/>
          </p:cNvSpPr>
          <p:nvPr/>
        </p:nvSpPr>
        <p:spPr bwMode="auto">
          <a:xfrm>
            <a:off x="5795963" y="5553075"/>
            <a:ext cx="1408112" cy="2746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l" eaLnBrk="0" hangingPunct="0">
              <a:spcBef>
                <a:spcPct val="0"/>
              </a:spcBef>
            </a:pPr>
            <a:endParaRPr lang="en-US" sz="1800" baseline="-25000"/>
          </a:p>
        </p:txBody>
      </p:sp>
      <p:pic>
        <p:nvPicPr>
          <p:cNvPr id="2" name="BAE614 Machine Design Audio (33).mp3">
            <a:hlinkClick r:id="" action="ppaction://media"/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9"/>
          <a:stretch>
            <a:fillRect/>
          </a:stretch>
        </p:blipFill>
        <p:spPr>
          <a:xfrm>
            <a:off x="7511257" y="4725144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66986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D0EB706-26D6-476D-ABA0-0B9DE1B7B647}" type="slidenum">
              <a:rPr lang="en-US"/>
              <a:pPr/>
              <a:t>34</a:t>
            </a:fld>
            <a:endParaRPr lang="en-US"/>
          </a:p>
        </p:txBody>
      </p:sp>
      <p:sp>
        <p:nvSpPr>
          <p:cNvPr id="107522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130175"/>
            <a:ext cx="8229600" cy="850900"/>
          </a:xfrm>
        </p:spPr>
        <p:txBody>
          <a:bodyPr/>
          <a:lstStyle/>
          <a:p>
            <a:r>
              <a:rPr lang="en-GB"/>
              <a:t>Continued</a:t>
            </a:r>
            <a:endParaRPr lang="en-US"/>
          </a:p>
        </p:txBody>
      </p:sp>
      <p:sp>
        <p:nvSpPr>
          <p:cNvPr id="107584" name="Rectangle 64"/>
          <p:cNvSpPr>
            <a:spLocks noChangeArrowheads="1"/>
          </p:cNvSpPr>
          <p:nvPr/>
        </p:nvSpPr>
        <p:spPr bwMode="auto">
          <a:xfrm>
            <a:off x="1968500" y="2540000"/>
            <a:ext cx="285750" cy="2746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algn="l" eaLnBrk="0" hangingPunct="0">
              <a:spcBef>
                <a:spcPct val="0"/>
              </a:spcBef>
            </a:pPr>
            <a:r>
              <a:rPr lang="en-GB" sz="1800" baseline="-25000"/>
              <a:t>A</a:t>
            </a:r>
            <a:endParaRPr lang="en-US" sz="1800" baseline="-25000"/>
          </a:p>
        </p:txBody>
      </p:sp>
      <p:grpSp>
        <p:nvGrpSpPr>
          <p:cNvPr id="107588" name="Group 68"/>
          <p:cNvGrpSpPr>
            <a:grpSpLocks/>
          </p:cNvGrpSpPr>
          <p:nvPr/>
        </p:nvGrpSpPr>
        <p:grpSpPr bwMode="auto">
          <a:xfrm>
            <a:off x="647700" y="981075"/>
            <a:ext cx="7056438" cy="5443538"/>
            <a:chOff x="408" y="618"/>
            <a:chExt cx="4445" cy="3429"/>
          </a:xfrm>
        </p:grpSpPr>
        <p:grpSp>
          <p:nvGrpSpPr>
            <p:cNvPr id="107552" name="Group 32"/>
            <p:cNvGrpSpPr>
              <a:grpSpLocks/>
            </p:cNvGrpSpPr>
            <p:nvPr/>
          </p:nvGrpSpPr>
          <p:grpSpPr bwMode="auto">
            <a:xfrm>
              <a:off x="408" y="618"/>
              <a:ext cx="2291" cy="1769"/>
              <a:chOff x="453" y="663"/>
              <a:chExt cx="2291" cy="1769"/>
            </a:xfrm>
          </p:grpSpPr>
          <p:grpSp>
            <p:nvGrpSpPr>
              <p:cNvPr id="107524" name="Group 4"/>
              <p:cNvGrpSpPr>
                <a:grpSpLocks/>
              </p:cNvGrpSpPr>
              <p:nvPr/>
            </p:nvGrpSpPr>
            <p:grpSpPr bwMode="auto">
              <a:xfrm>
                <a:off x="453" y="663"/>
                <a:ext cx="2291" cy="1769"/>
                <a:chOff x="22" y="2273"/>
                <a:chExt cx="2291" cy="1769"/>
              </a:xfrm>
            </p:grpSpPr>
            <p:grpSp>
              <p:nvGrpSpPr>
                <p:cNvPr id="107525" name="Group 5"/>
                <p:cNvGrpSpPr>
                  <a:grpSpLocks/>
                </p:cNvGrpSpPr>
                <p:nvPr/>
              </p:nvGrpSpPr>
              <p:grpSpPr bwMode="auto">
                <a:xfrm>
                  <a:off x="22" y="2591"/>
                  <a:ext cx="771" cy="707"/>
                  <a:chOff x="22" y="2591"/>
                  <a:chExt cx="771" cy="707"/>
                </a:xfrm>
              </p:grpSpPr>
              <p:grpSp>
                <p:nvGrpSpPr>
                  <p:cNvPr id="107526" name="Group 6"/>
                  <p:cNvGrpSpPr>
                    <a:grpSpLocks/>
                  </p:cNvGrpSpPr>
                  <p:nvPr/>
                </p:nvGrpSpPr>
                <p:grpSpPr bwMode="auto">
                  <a:xfrm>
                    <a:off x="113" y="2682"/>
                    <a:ext cx="545" cy="544"/>
                    <a:chOff x="113" y="2682"/>
                    <a:chExt cx="545" cy="544"/>
                  </a:xfrm>
                </p:grpSpPr>
                <p:sp>
                  <p:nvSpPr>
                    <p:cNvPr id="107527" name="Rectangle 7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272" y="2682"/>
                      <a:ext cx="182" cy="272"/>
                    </a:xfrm>
                    <a:prstGeom prst="rect">
                      <a:avLst/>
                    </a:prstGeom>
                    <a:solidFill>
                      <a:schemeClr val="accent1"/>
                    </a:solidFill>
                    <a:ln w="9525" algn="ctr">
                      <a:solidFill>
                        <a:schemeClr val="tx1"/>
                      </a:solidFill>
                      <a:miter lim="800000"/>
                      <a:headEnd/>
                      <a:tailEnd/>
                    </a:ln>
                    <a:effectLst/>
                    <a:extLs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107528" name="Line 8"/>
                    <p:cNvSpPr>
                      <a:spLocks noChangeShapeType="1"/>
                    </p:cNvSpPr>
                    <p:nvPr/>
                  </p:nvSpPr>
                  <p:spPr bwMode="auto">
                    <a:xfrm flipV="1">
                      <a:off x="363" y="2818"/>
                      <a:ext cx="0" cy="408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 type="triangle" w="med" len="med"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107529" name="Line 9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113" y="2818"/>
                      <a:ext cx="545" cy="0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107530" name="Freeform 10"/>
                    <p:cNvSpPr>
                      <a:spLocks/>
                    </p:cNvSpPr>
                    <p:nvPr/>
                  </p:nvSpPr>
                  <p:spPr bwMode="auto">
                    <a:xfrm>
                      <a:off x="368" y="2816"/>
                      <a:ext cx="131" cy="160"/>
                    </a:xfrm>
                    <a:custGeom>
                      <a:avLst/>
                      <a:gdLst>
                        <a:gd name="T0" fmla="*/ 0 w 136"/>
                        <a:gd name="T1" fmla="*/ 0 h 160"/>
                        <a:gd name="T2" fmla="*/ 88 w 136"/>
                        <a:gd name="T3" fmla="*/ 64 h 160"/>
                        <a:gd name="T4" fmla="*/ 104 w 136"/>
                        <a:gd name="T5" fmla="*/ 88 h 160"/>
                        <a:gd name="T6" fmla="*/ 112 w 136"/>
                        <a:gd name="T7" fmla="*/ 144 h 160"/>
                        <a:gd name="T8" fmla="*/ 136 w 136"/>
                        <a:gd name="T9" fmla="*/ 160 h 160"/>
                      </a:gdLst>
                      <a:ahLst/>
                      <a:cxnLst>
                        <a:cxn ang="0">
                          <a:pos x="T0" y="T1"/>
                        </a:cxn>
                        <a:cxn ang="0">
                          <a:pos x="T2" y="T3"/>
                        </a:cxn>
                        <a:cxn ang="0">
                          <a:pos x="T4" y="T5"/>
                        </a:cxn>
                        <a:cxn ang="0">
                          <a:pos x="T6" y="T7"/>
                        </a:cxn>
                        <a:cxn ang="0">
                          <a:pos x="T8" y="T9"/>
                        </a:cxn>
                      </a:cxnLst>
                      <a:rect l="0" t="0" r="r" b="b"/>
                      <a:pathLst>
                        <a:path w="136" h="160">
                          <a:moveTo>
                            <a:pt x="0" y="0"/>
                          </a:moveTo>
                          <a:cubicBezTo>
                            <a:pt x="12" y="72"/>
                            <a:pt x="14" y="53"/>
                            <a:pt x="88" y="64"/>
                          </a:cubicBezTo>
                          <a:cubicBezTo>
                            <a:pt x="93" y="72"/>
                            <a:pt x="101" y="79"/>
                            <a:pt x="104" y="88"/>
                          </a:cubicBezTo>
                          <a:cubicBezTo>
                            <a:pt x="109" y="106"/>
                            <a:pt x="104" y="127"/>
                            <a:pt x="112" y="144"/>
                          </a:cubicBezTo>
                          <a:cubicBezTo>
                            <a:pt x="116" y="153"/>
                            <a:pt x="136" y="160"/>
                            <a:pt x="136" y="160"/>
                          </a:cubicBezTo>
                        </a:path>
                      </a:pathLst>
                    </a:custGeom>
                    <a:noFill/>
                    <a:ln w="12700" cap="flat" cmpd="sng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chemeClr val="accent1"/>
                          </a:solidFill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</p:grpSp>
              <p:sp>
                <p:nvSpPr>
                  <p:cNvPr id="107531" name="Text Box 11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136" y="3067"/>
                    <a:ext cx="340" cy="231"/>
                  </a:xfrm>
                  <a:prstGeom prst="rect">
                    <a:avLst/>
                  </a:prstGeom>
                  <a:noFill/>
                  <a:ln>
                    <a:noFill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 algn="ctr">
                        <a:solidFill>
                          <a:schemeClr val="tx1"/>
                        </a:solidFill>
                        <a:miter lim="800000"/>
                        <a:headEnd/>
                        <a:tailEnd/>
                      </a14:hiddenLine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>
                    <a:spAutoFit/>
                  </a:bodyPr>
                  <a:lstStyle/>
                  <a:p>
                    <a:pPr algn="l" eaLnBrk="0" hangingPunct="0"/>
                    <a:r>
                      <a:rPr lang="en-GB" sz="1800"/>
                      <a:t>F</a:t>
                    </a:r>
                    <a:r>
                      <a:rPr lang="en-GB" sz="1800" baseline="-25000"/>
                      <a:t>A</a:t>
                    </a:r>
                    <a:endParaRPr lang="en-US" sz="1800" baseline="-25000"/>
                  </a:p>
                </p:txBody>
              </p:sp>
              <p:sp>
                <p:nvSpPr>
                  <p:cNvPr id="107532" name="Text Box 12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22" y="2591"/>
                    <a:ext cx="340" cy="231"/>
                  </a:xfrm>
                  <a:prstGeom prst="rect">
                    <a:avLst/>
                  </a:prstGeom>
                  <a:noFill/>
                  <a:ln>
                    <a:noFill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 algn="ctr">
                        <a:solidFill>
                          <a:schemeClr val="tx1"/>
                        </a:solidFill>
                        <a:miter lim="800000"/>
                        <a:headEnd/>
                        <a:tailEnd/>
                      </a14:hiddenLine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>
                    <a:spAutoFit/>
                  </a:bodyPr>
                  <a:lstStyle/>
                  <a:p>
                    <a:pPr algn="l" eaLnBrk="0" hangingPunct="0"/>
                    <a:r>
                      <a:rPr lang="en-GB" sz="1800"/>
                      <a:t>F</a:t>
                    </a:r>
                    <a:r>
                      <a:rPr lang="en-GB" sz="1800" baseline="-25000"/>
                      <a:t>12</a:t>
                    </a:r>
                    <a:endParaRPr lang="en-US" sz="1800" baseline="-25000"/>
                  </a:p>
                </p:txBody>
              </p:sp>
              <p:sp>
                <p:nvSpPr>
                  <p:cNvPr id="107533" name="Text Box 13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453" y="2908"/>
                    <a:ext cx="340" cy="231"/>
                  </a:xfrm>
                  <a:prstGeom prst="rect">
                    <a:avLst/>
                  </a:prstGeom>
                  <a:noFill/>
                  <a:ln>
                    <a:noFill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 algn="ctr">
                        <a:solidFill>
                          <a:schemeClr val="tx1"/>
                        </a:solidFill>
                        <a:miter lim="800000"/>
                        <a:headEnd/>
                        <a:tailEnd/>
                      </a14:hiddenLine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>
                    <a:spAutoFit/>
                  </a:bodyPr>
                  <a:lstStyle/>
                  <a:p>
                    <a:pPr algn="l" eaLnBrk="0" hangingPunct="0"/>
                    <a:r>
                      <a:rPr lang="en-GB" sz="1800"/>
                      <a:t>F</a:t>
                    </a:r>
                    <a:r>
                      <a:rPr lang="en-GB" sz="1800" baseline="-25000"/>
                      <a:t>32</a:t>
                    </a:r>
                    <a:endParaRPr lang="en-US" sz="1800" baseline="-25000"/>
                  </a:p>
                </p:txBody>
              </p:sp>
            </p:grpSp>
            <p:grpSp>
              <p:nvGrpSpPr>
                <p:cNvPr id="107534" name="Group 14"/>
                <p:cNvGrpSpPr>
                  <a:grpSpLocks/>
                </p:cNvGrpSpPr>
                <p:nvPr/>
              </p:nvGrpSpPr>
              <p:grpSpPr bwMode="auto">
                <a:xfrm>
                  <a:off x="862" y="2273"/>
                  <a:ext cx="1451" cy="1479"/>
                  <a:chOff x="862" y="2273"/>
                  <a:chExt cx="1451" cy="1479"/>
                </a:xfrm>
              </p:grpSpPr>
              <p:sp>
                <p:nvSpPr>
                  <p:cNvPr id="107535" name="Text Box 15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862" y="2273"/>
                    <a:ext cx="340" cy="231"/>
                  </a:xfrm>
                  <a:prstGeom prst="rect">
                    <a:avLst/>
                  </a:prstGeom>
                  <a:noFill/>
                  <a:ln>
                    <a:noFill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 algn="ctr">
                        <a:solidFill>
                          <a:schemeClr val="tx1"/>
                        </a:solidFill>
                        <a:miter lim="800000"/>
                        <a:headEnd/>
                        <a:tailEnd/>
                      </a14:hiddenLine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>
                    <a:spAutoFit/>
                  </a:bodyPr>
                  <a:lstStyle/>
                  <a:p>
                    <a:pPr algn="l" eaLnBrk="0" hangingPunct="0"/>
                    <a:r>
                      <a:rPr lang="en-GB" sz="1800"/>
                      <a:t>F</a:t>
                    </a:r>
                    <a:r>
                      <a:rPr lang="en-GB" sz="1800" baseline="-25000"/>
                      <a:t>23</a:t>
                    </a:r>
                    <a:endParaRPr lang="en-US" sz="1800" baseline="-25000"/>
                  </a:p>
                </p:txBody>
              </p:sp>
              <p:grpSp>
                <p:nvGrpSpPr>
                  <p:cNvPr id="107536" name="Group 16"/>
                  <p:cNvGrpSpPr>
                    <a:grpSpLocks/>
                  </p:cNvGrpSpPr>
                  <p:nvPr/>
                </p:nvGrpSpPr>
                <p:grpSpPr bwMode="auto">
                  <a:xfrm>
                    <a:off x="862" y="2387"/>
                    <a:ext cx="975" cy="1156"/>
                    <a:chOff x="839" y="2387"/>
                    <a:chExt cx="975" cy="1156"/>
                  </a:xfrm>
                </p:grpSpPr>
                <p:grpSp>
                  <p:nvGrpSpPr>
                    <p:cNvPr id="107537" name="Group 17"/>
                    <p:cNvGrpSpPr>
                      <a:grpSpLocks/>
                    </p:cNvGrpSpPr>
                    <p:nvPr/>
                  </p:nvGrpSpPr>
                  <p:grpSpPr bwMode="auto">
                    <a:xfrm>
                      <a:off x="975" y="2546"/>
                      <a:ext cx="839" cy="907"/>
                      <a:chOff x="975" y="2251"/>
                      <a:chExt cx="839" cy="907"/>
                    </a:xfrm>
                  </p:grpSpPr>
                  <p:sp>
                    <p:nvSpPr>
                      <p:cNvPr id="107538" name="Rectangle 18"/>
                      <p:cNvSpPr>
                        <a:spLocks noChangeArrowheads="1"/>
                      </p:cNvSpPr>
                      <p:nvPr/>
                    </p:nvSpPr>
                    <p:spPr bwMode="auto">
                      <a:xfrm rot="-5400000">
                        <a:off x="1587" y="2931"/>
                        <a:ext cx="182" cy="272"/>
                      </a:xfrm>
                      <a:prstGeom prst="rect">
                        <a:avLst/>
                      </a:prstGeom>
                      <a:solidFill>
                        <a:schemeClr val="accent1"/>
                      </a:solidFill>
                      <a:ln w="9525" algn="ctr">
                        <a:solidFill>
                          <a:schemeClr val="tx1"/>
                        </a:solidFill>
                        <a:miter lim="800000"/>
                        <a:headEnd/>
                        <a:tailEnd/>
                      </a:ln>
                      <a:effectLst/>
                      <a:extLs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 wrap="none" anchor="ctr"/>
                      <a:lstStyle/>
                      <a:p>
                        <a:endParaRPr lang="en-AU"/>
                      </a:p>
                    </p:txBody>
                  </p:sp>
                  <p:sp>
                    <p:nvSpPr>
                      <p:cNvPr id="107539" name="Line 19"/>
                      <p:cNvSpPr>
                        <a:spLocks noChangeShapeType="1"/>
                      </p:cNvSpPr>
                      <p:nvPr/>
                    </p:nvSpPr>
                    <p:spPr bwMode="auto">
                      <a:xfrm>
                        <a:off x="975" y="2251"/>
                        <a:ext cx="703" cy="816"/>
                      </a:xfrm>
                      <a:prstGeom prst="line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round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noFill/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  <p:txBody>
                      <a:bodyPr wrap="none" anchor="ctr"/>
                      <a:lstStyle/>
                      <a:p>
                        <a:endParaRPr lang="en-AU"/>
                      </a:p>
                    </p:txBody>
                  </p:sp>
                </p:grpSp>
                <p:sp>
                  <p:nvSpPr>
                    <p:cNvPr id="107540" name="Freeform 20"/>
                    <p:cNvSpPr>
                      <a:spLocks/>
                    </p:cNvSpPr>
                    <p:nvPr/>
                  </p:nvSpPr>
                  <p:spPr bwMode="auto">
                    <a:xfrm>
                      <a:off x="839" y="2387"/>
                      <a:ext cx="131" cy="160"/>
                    </a:xfrm>
                    <a:custGeom>
                      <a:avLst/>
                      <a:gdLst>
                        <a:gd name="T0" fmla="*/ 0 w 136"/>
                        <a:gd name="T1" fmla="*/ 0 h 160"/>
                        <a:gd name="T2" fmla="*/ 88 w 136"/>
                        <a:gd name="T3" fmla="*/ 64 h 160"/>
                        <a:gd name="T4" fmla="*/ 104 w 136"/>
                        <a:gd name="T5" fmla="*/ 88 h 160"/>
                        <a:gd name="T6" fmla="*/ 112 w 136"/>
                        <a:gd name="T7" fmla="*/ 144 h 160"/>
                        <a:gd name="T8" fmla="*/ 136 w 136"/>
                        <a:gd name="T9" fmla="*/ 160 h 160"/>
                      </a:gdLst>
                      <a:ahLst/>
                      <a:cxnLst>
                        <a:cxn ang="0">
                          <a:pos x="T0" y="T1"/>
                        </a:cxn>
                        <a:cxn ang="0">
                          <a:pos x="T2" y="T3"/>
                        </a:cxn>
                        <a:cxn ang="0">
                          <a:pos x="T4" y="T5"/>
                        </a:cxn>
                        <a:cxn ang="0">
                          <a:pos x="T6" y="T7"/>
                        </a:cxn>
                        <a:cxn ang="0">
                          <a:pos x="T8" y="T9"/>
                        </a:cxn>
                      </a:cxnLst>
                      <a:rect l="0" t="0" r="r" b="b"/>
                      <a:pathLst>
                        <a:path w="136" h="160">
                          <a:moveTo>
                            <a:pt x="0" y="0"/>
                          </a:moveTo>
                          <a:cubicBezTo>
                            <a:pt x="12" y="72"/>
                            <a:pt x="14" y="53"/>
                            <a:pt x="88" y="64"/>
                          </a:cubicBezTo>
                          <a:cubicBezTo>
                            <a:pt x="93" y="72"/>
                            <a:pt x="101" y="79"/>
                            <a:pt x="104" y="88"/>
                          </a:cubicBezTo>
                          <a:cubicBezTo>
                            <a:pt x="109" y="106"/>
                            <a:pt x="104" y="127"/>
                            <a:pt x="112" y="144"/>
                          </a:cubicBezTo>
                          <a:cubicBezTo>
                            <a:pt x="116" y="153"/>
                            <a:pt x="136" y="160"/>
                            <a:pt x="136" y="160"/>
                          </a:cubicBezTo>
                        </a:path>
                      </a:pathLst>
                    </a:custGeom>
                    <a:noFill/>
                    <a:ln w="12700" cap="flat" cmpd="sng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solidFill>
                            <a:schemeClr val="accent1"/>
                          </a:solidFill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107541" name="Line 21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1678" y="3158"/>
                      <a:ext cx="0" cy="385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107542" name="Line 22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1156" y="3022"/>
                      <a:ext cx="499" cy="0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 type="triangle" w="med" len="med"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</p:grpSp>
              <p:sp>
                <p:nvSpPr>
                  <p:cNvPr id="107543" name="Text Box 23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1542" y="3521"/>
                    <a:ext cx="340" cy="231"/>
                  </a:xfrm>
                  <a:prstGeom prst="rect">
                    <a:avLst/>
                  </a:prstGeom>
                  <a:noFill/>
                  <a:ln>
                    <a:noFill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 algn="ctr">
                        <a:solidFill>
                          <a:schemeClr val="tx1"/>
                        </a:solidFill>
                        <a:miter lim="800000"/>
                        <a:headEnd/>
                        <a:tailEnd/>
                      </a14:hiddenLine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>
                    <a:spAutoFit/>
                  </a:bodyPr>
                  <a:lstStyle/>
                  <a:p>
                    <a:pPr algn="l" eaLnBrk="0" hangingPunct="0"/>
                    <a:r>
                      <a:rPr lang="en-GB" sz="1800"/>
                      <a:t>F</a:t>
                    </a:r>
                    <a:r>
                      <a:rPr lang="en-GB" sz="1800" baseline="-25000"/>
                      <a:t>14</a:t>
                    </a:r>
                    <a:endParaRPr lang="en-US" sz="1800" baseline="-25000"/>
                  </a:p>
                </p:txBody>
              </p:sp>
              <p:sp>
                <p:nvSpPr>
                  <p:cNvPr id="107544" name="Text Box 24"/>
                  <p:cNvSpPr txBox="1">
                    <a:spLocks noChangeArrowheads="1"/>
                  </p:cNvSpPr>
                  <p:nvPr/>
                </p:nvSpPr>
                <p:spPr bwMode="auto">
                  <a:xfrm>
                    <a:off x="1678" y="2886"/>
                    <a:ext cx="635" cy="231"/>
                  </a:xfrm>
                  <a:prstGeom prst="rect">
                    <a:avLst/>
                  </a:prstGeom>
                  <a:noFill/>
                  <a:ln>
                    <a:noFill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91240B29-F687-4F45-9708-019B960494DF}">
                      <a14:hiddenLine xmlns:a14="http://schemas.microsoft.com/office/drawing/2010/main" w="9525" algn="ctr">
                        <a:solidFill>
                          <a:schemeClr val="tx1"/>
                        </a:solidFill>
                        <a:miter lim="800000"/>
                        <a:headEnd/>
                        <a:tailEnd/>
                      </a14:hiddenLine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>
                    <a:spAutoFit/>
                  </a:bodyPr>
                  <a:lstStyle/>
                  <a:p>
                    <a:pPr algn="l" eaLnBrk="0" hangingPunct="0"/>
                    <a:r>
                      <a:rPr lang="en-GB" sz="1800"/>
                      <a:t>-m</a:t>
                    </a:r>
                    <a:r>
                      <a:rPr lang="en-GB" sz="1800" baseline="-25000"/>
                      <a:t>3</a:t>
                    </a:r>
                    <a:r>
                      <a:rPr lang="en-GB" sz="1800"/>
                      <a:t>A</a:t>
                    </a:r>
                    <a:r>
                      <a:rPr lang="en-GB" sz="1800" baseline="-25000"/>
                      <a:t>G</a:t>
                    </a:r>
                    <a:endParaRPr lang="en-US" sz="1800" baseline="-25000"/>
                  </a:p>
                </p:txBody>
              </p:sp>
            </p:grpSp>
            <p:sp>
              <p:nvSpPr>
                <p:cNvPr id="107545" name="Text Box 25"/>
                <p:cNvSpPr txBox="1">
                  <a:spLocks noChangeArrowheads="1"/>
                </p:cNvSpPr>
                <p:nvPr/>
              </p:nvSpPr>
              <p:spPr bwMode="auto">
                <a:xfrm>
                  <a:off x="113" y="3811"/>
                  <a:ext cx="1465" cy="231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 algn="ctr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>
                  <a:spAutoFit/>
                </a:bodyPr>
                <a:lstStyle/>
                <a:p>
                  <a:pPr algn="l" eaLnBrk="0" hangingPunct="0">
                    <a:spcBef>
                      <a:spcPct val="0"/>
                    </a:spcBef>
                  </a:pPr>
                  <a:r>
                    <a:rPr lang="en-GB" sz="1800" u="sng"/>
                    <a:t>Free body diagrams</a:t>
                  </a:r>
                  <a:endParaRPr lang="en-US" sz="1800" u="sng"/>
                </a:p>
              </p:txBody>
            </p:sp>
          </p:grpSp>
          <p:grpSp>
            <p:nvGrpSpPr>
              <p:cNvPr id="107550" name="Group 30"/>
              <p:cNvGrpSpPr>
                <a:grpSpLocks/>
              </p:cNvGrpSpPr>
              <p:nvPr/>
            </p:nvGrpSpPr>
            <p:grpSpPr bwMode="auto">
              <a:xfrm>
                <a:off x="1701" y="1253"/>
                <a:ext cx="45" cy="159"/>
                <a:chOff x="3923" y="935"/>
                <a:chExt cx="45" cy="159"/>
              </a:xfrm>
            </p:grpSpPr>
            <p:sp>
              <p:nvSpPr>
                <p:cNvPr id="107548" name="Line 28"/>
                <p:cNvSpPr>
                  <a:spLocks noChangeShapeType="1"/>
                </p:cNvSpPr>
                <p:nvPr/>
              </p:nvSpPr>
              <p:spPr bwMode="auto">
                <a:xfrm>
                  <a:off x="3946" y="958"/>
                  <a:ext cx="0" cy="136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sp>
              <p:nvSpPr>
                <p:cNvPr id="107547" name="Oval 27"/>
                <p:cNvSpPr>
                  <a:spLocks noChangeArrowheads="1"/>
                </p:cNvSpPr>
                <p:nvPr/>
              </p:nvSpPr>
              <p:spPr bwMode="auto">
                <a:xfrm>
                  <a:off x="3923" y="935"/>
                  <a:ext cx="45" cy="45"/>
                </a:xfrm>
                <a:prstGeom prst="ellipse">
                  <a:avLst/>
                </a:prstGeom>
                <a:solidFill>
                  <a:schemeClr val="bg2"/>
                </a:solidFill>
                <a:ln w="9525" algn="ctr">
                  <a:solidFill>
                    <a:schemeClr val="tx1"/>
                  </a:solidFill>
                  <a:round/>
                  <a:headEnd/>
                  <a:tailEnd/>
                </a:ln>
                <a:effectLst/>
                <a:extLs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</p:grpSp>
          <p:sp>
            <p:nvSpPr>
              <p:cNvPr id="107551" name="Text Box 31"/>
              <p:cNvSpPr txBox="1">
                <a:spLocks noChangeArrowheads="1"/>
              </p:cNvSpPr>
              <p:nvPr/>
            </p:nvSpPr>
            <p:spPr bwMode="auto">
              <a:xfrm>
                <a:off x="1565" y="1207"/>
                <a:ext cx="205" cy="173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800" baseline="-25000"/>
                  <a:t>h</a:t>
                </a:r>
                <a:endParaRPr lang="en-US" sz="1800" baseline="-25000"/>
              </a:p>
            </p:txBody>
          </p:sp>
        </p:grpSp>
        <p:grpSp>
          <p:nvGrpSpPr>
            <p:cNvPr id="107563" name="Group 43"/>
            <p:cNvGrpSpPr>
              <a:grpSpLocks/>
            </p:cNvGrpSpPr>
            <p:nvPr/>
          </p:nvGrpSpPr>
          <p:grpSpPr bwMode="auto">
            <a:xfrm>
              <a:off x="839" y="2772"/>
              <a:ext cx="1428" cy="872"/>
              <a:chOff x="3765" y="2455"/>
              <a:chExt cx="1428" cy="872"/>
            </a:xfrm>
          </p:grpSpPr>
          <p:grpSp>
            <p:nvGrpSpPr>
              <p:cNvPr id="107564" name="Group 44"/>
              <p:cNvGrpSpPr>
                <a:grpSpLocks/>
              </p:cNvGrpSpPr>
              <p:nvPr/>
            </p:nvGrpSpPr>
            <p:grpSpPr bwMode="auto">
              <a:xfrm>
                <a:off x="3809" y="2455"/>
                <a:ext cx="1384" cy="694"/>
                <a:chOff x="3809" y="2455"/>
                <a:chExt cx="1384" cy="694"/>
              </a:xfrm>
            </p:grpSpPr>
            <p:grpSp>
              <p:nvGrpSpPr>
                <p:cNvPr id="107565" name="Group 45"/>
                <p:cNvGrpSpPr>
                  <a:grpSpLocks/>
                </p:cNvGrpSpPr>
                <p:nvPr/>
              </p:nvGrpSpPr>
              <p:grpSpPr bwMode="auto">
                <a:xfrm>
                  <a:off x="4060" y="2546"/>
                  <a:ext cx="657" cy="515"/>
                  <a:chOff x="3833" y="2620"/>
                  <a:chExt cx="657" cy="515"/>
                </a:xfrm>
              </p:grpSpPr>
              <p:sp>
                <p:nvSpPr>
                  <p:cNvPr id="107566" name="Line 46"/>
                  <p:cNvSpPr>
                    <a:spLocks noChangeShapeType="1"/>
                  </p:cNvSpPr>
                  <p:nvPr/>
                </p:nvSpPr>
                <p:spPr bwMode="auto">
                  <a:xfrm>
                    <a:off x="3833" y="3135"/>
                    <a:ext cx="657" cy="0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 type="triangle" w="med" len="med"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  <p:sp>
                <p:nvSpPr>
                  <p:cNvPr id="107567" name="Line 47"/>
                  <p:cNvSpPr>
                    <a:spLocks noChangeShapeType="1"/>
                  </p:cNvSpPr>
                  <p:nvPr/>
                </p:nvSpPr>
                <p:spPr bwMode="auto">
                  <a:xfrm>
                    <a:off x="3833" y="2636"/>
                    <a:ext cx="0" cy="499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 type="triangle" w="med" len="med"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  <p:sp>
                <p:nvSpPr>
                  <p:cNvPr id="107568" name="Line 48"/>
                  <p:cNvSpPr>
                    <a:spLocks noChangeShapeType="1"/>
                  </p:cNvSpPr>
                  <p:nvPr/>
                </p:nvSpPr>
                <p:spPr bwMode="auto">
                  <a:xfrm>
                    <a:off x="3833" y="2620"/>
                    <a:ext cx="657" cy="515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 type="triangle" w="med" len="med"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</p:grpSp>
            <p:sp>
              <p:nvSpPr>
                <p:cNvPr id="107569" name="Text Box 49"/>
                <p:cNvSpPr txBox="1">
                  <a:spLocks noChangeArrowheads="1"/>
                </p:cNvSpPr>
                <p:nvPr/>
              </p:nvSpPr>
              <p:spPr bwMode="auto">
                <a:xfrm>
                  <a:off x="4694" y="2954"/>
                  <a:ext cx="499" cy="192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 algn="ctr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>
                  <a:spAutoFit/>
                </a:bodyPr>
                <a:lstStyle/>
                <a:p>
                  <a:pPr algn="l" eaLnBrk="0" hangingPunct="0"/>
                  <a:r>
                    <a:rPr lang="en-GB" sz="1400"/>
                    <a:t>-mA</a:t>
                  </a:r>
                  <a:r>
                    <a:rPr lang="en-GB" sz="1400" baseline="-25000"/>
                    <a:t>G</a:t>
                  </a:r>
                  <a:endParaRPr lang="en-US" sz="1400" baseline="-25000"/>
                </a:p>
              </p:txBody>
            </p:sp>
            <p:sp>
              <p:nvSpPr>
                <p:cNvPr id="107570" name="Text Box 50"/>
                <p:cNvSpPr txBox="1">
                  <a:spLocks noChangeArrowheads="1"/>
                </p:cNvSpPr>
                <p:nvPr/>
              </p:nvSpPr>
              <p:spPr bwMode="auto">
                <a:xfrm>
                  <a:off x="3809" y="2818"/>
                  <a:ext cx="318" cy="192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 algn="ctr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>
                  <a:spAutoFit/>
                </a:bodyPr>
                <a:lstStyle/>
                <a:p>
                  <a:pPr algn="l" eaLnBrk="0" hangingPunct="0"/>
                  <a:r>
                    <a:rPr lang="en-GB" sz="1400"/>
                    <a:t>F</a:t>
                  </a:r>
                  <a:r>
                    <a:rPr lang="en-GB" sz="1400" baseline="-25000"/>
                    <a:t>14</a:t>
                  </a:r>
                  <a:endParaRPr lang="en-US" sz="1400" baseline="-25000"/>
                </a:p>
              </p:txBody>
            </p:sp>
            <p:sp>
              <p:nvSpPr>
                <p:cNvPr id="107571" name="Text Box 51"/>
                <p:cNvSpPr txBox="1">
                  <a:spLocks noChangeArrowheads="1"/>
                </p:cNvSpPr>
                <p:nvPr/>
              </p:nvSpPr>
              <p:spPr bwMode="auto">
                <a:xfrm>
                  <a:off x="4105" y="2455"/>
                  <a:ext cx="318" cy="192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 algn="ctr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>
                  <a:spAutoFit/>
                </a:bodyPr>
                <a:lstStyle/>
                <a:p>
                  <a:pPr algn="l" eaLnBrk="0" hangingPunct="0"/>
                  <a:r>
                    <a:rPr lang="en-GB" sz="1400"/>
                    <a:t>F</a:t>
                  </a:r>
                  <a:r>
                    <a:rPr lang="en-GB" sz="1400" baseline="-25000"/>
                    <a:t>23</a:t>
                  </a:r>
                  <a:endParaRPr lang="en-US" sz="1400" baseline="-25000"/>
                </a:p>
              </p:txBody>
            </p:sp>
            <p:sp>
              <p:nvSpPr>
                <p:cNvPr id="107572" name="Text Box 52"/>
                <p:cNvSpPr txBox="1">
                  <a:spLocks noChangeArrowheads="1"/>
                </p:cNvSpPr>
                <p:nvPr/>
              </p:nvSpPr>
              <p:spPr bwMode="auto">
                <a:xfrm>
                  <a:off x="3946" y="2976"/>
                  <a:ext cx="272" cy="173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 algn="ctr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>
                  <a:spAutoFit/>
                </a:bodyPr>
                <a:lstStyle/>
                <a:p>
                  <a:pPr algn="l" eaLnBrk="0" hangingPunct="0"/>
                  <a:r>
                    <a:rPr lang="en-GB" sz="1800" baseline="-25000"/>
                    <a:t>O</a:t>
                  </a:r>
                  <a:endParaRPr lang="en-US" sz="1800" baseline="-25000"/>
                </a:p>
              </p:txBody>
            </p:sp>
          </p:grpSp>
          <p:sp>
            <p:nvSpPr>
              <p:cNvPr id="107573" name="Text Box 53"/>
              <p:cNvSpPr txBox="1">
                <a:spLocks noChangeArrowheads="1"/>
              </p:cNvSpPr>
              <p:nvPr/>
            </p:nvSpPr>
            <p:spPr bwMode="auto">
              <a:xfrm>
                <a:off x="3765" y="3135"/>
                <a:ext cx="1338" cy="192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400"/>
                  <a:t>Force polygon of 3 &amp; 4</a:t>
                </a:r>
                <a:endParaRPr lang="en-US" sz="1400"/>
              </a:p>
            </p:txBody>
          </p:sp>
        </p:grpSp>
        <p:grpSp>
          <p:nvGrpSpPr>
            <p:cNvPr id="107574" name="Group 54"/>
            <p:cNvGrpSpPr>
              <a:grpSpLocks/>
            </p:cNvGrpSpPr>
            <p:nvPr/>
          </p:nvGrpSpPr>
          <p:grpSpPr bwMode="auto">
            <a:xfrm>
              <a:off x="3016" y="2591"/>
              <a:ext cx="1134" cy="850"/>
              <a:chOff x="3696" y="3362"/>
              <a:chExt cx="1134" cy="850"/>
            </a:xfrm>
          </p:grpSpPr>
          <p:grpSp>
            <p:nvGrpSpPr>
              <p:cNvPr id="107575" name="Group 55"/>
              <p:cNvGrpSpPr>
                <a:grpSpLocks/>
              </p:cNvGrpSpPr>
              <p:nvPr/>
            </p:nvGrpSpPr>
            <p:grpSpPr bwMode="auto">
              <a:xfrm>
                <a:off x="3946" y="3385"/>
                <a:ext cx="658" cy="537"/>
                <a:chOff x="4195" y="3385"/>
                <a:chExt cx="658" cy="537"/>
              </a:xfrm>
            </p:grpSpPr>
            <p:sp>
              <p:nvSpPr>
                <p:cNvPr id="107576" name="Line 56"/>
                <p:cNvSpPr>
                  <a:spLocks noChangeShapeType="1"/>
                </p:cNvSpPr>
                <p:nvPr/>
              </p:nvSpPr>
              <p:spPr bwMode="auto">
                <a:xfrm>
                  <a:off x="4195" y="3407"/>
                  <a:ext cx="657" cy="515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 type="triangle" w="med" len="med"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sp>
              <p:nvSpPr>
                <p:cNvPr id="107577" name="Line 57"/>
                <p:cNvSpPr>
                  <a:spLocks noChangeShapeType="1"/>
                </p:cNvSpPr>
                <p:nvPr/>
              </p:nvSpPr>
              <p:spPr bwMode="auto">
                <a:xfrm flipV="1">
                  <a:off x="4195" y="3385"/>
                  <a:ext cx="0" cy="521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 type="triangle" w="med" len="med"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  <p:sp>
              <p:nvSpPr>
                <p:cNvPr id="107578" name="Line 58"/>
                <p:cNvSpPr>
                  <a:spLocks noChangeShapeType="1"/>
                </p:cNvSpPr>
                <p:nvPr/>
              </p:nvSpPr>
              <p:spPr bwMode="auto">
                <a:xfrm flipH="1">
                  <a:off x="4195" y="3906"/>
                  <a:ext cx="658" cy="0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 type="triangle" w="med" len="med"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wrap="none" anchor="ctr"/>
                <a:lstStyle/>
                <a:p>
                  <a:endParaRPr lang="en-AU"/>
                </a:p>
              </p:txBody>
            </p:sp>
          </p:grpSp>
          <p:sp>
            <p:nvSpPr>
              <p:cNvPr id="107579" name="Text Box 59"/>
              <p:cNvSpPr txBox="1">
                <a:spLocks noChangeArrowheads="1"/>
              </p:cNvSpPr>
              <p:nvPr/>
            </p:nvSpPr>
            <p:spPr bwMode="auto">
              <a:xfrm>
                <a:off x="3946" y="3884"/>
                <a:ext cx="318" cy="192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400"/>
                  <a:t>F</a:t>
                </a:r>
                <a:r>
                  <a:rPr lang="en-GB" sz="1400" baseline="-25000"/>
                  <a:t>12</a:t>
                </a:r>
                <a:endParaRPr lang="en-US" sz="1400" baseline="-25000"/>
              </a:p>
            </p:txBody>
          </p:sp>
          <p:sp>
            <p:nvSpPr>
              <p:cNvPr id="107580" name="Text Box 60"/>
              <p:cNvSpPr txBox="1">
                <a:spLocks noChangeArrowheads="1"/>
              </p:cNvSpPr>
              <p:nvPr/>
            </p:nvSpPr>
            <p:spPr bwMode="auto">
              <a:xfrm>
                <a:off x="4490" y="3680"/>
                <a:ext cx="318" cy="192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400"/>
                  <a:t>F</a:t>
                </a:r>
                <a:r>
                  <a:rPr lang="en-GB" sz="1400" baseline="-25000"/>
                  <a:t>32</a:t>
                </a:r>
                <a:endParaRPr lang="en-US" sz="1400" baseline="-25000"/>
              </a:p>
            </p:txBody>
          </p:sp>
          <p:sp>
            <p:nvSpPr>
              <p:cNvPr id="107581" name="Text Box 61"/>
              <p:cNvSpPr txBox="1">
                <a:spLocks noChangeArrowheads="1"/>
              </p:cNvSpPr>
              <p:nvPr/>
            </p:nvSpPr>
            <p:spPr bwMode="auto">
              <a:xfrm>
                <a:off x="3719" y="3362"/>
                <a:ext cx="318" cy="192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400"/>
                  <a:t>F</a:t>
                </a:r>
                <a:r>
                  <a:rPr lang="en-GB" sz="1400" baseline="-25000"/>
                  <a:t>A</a:t>
                </a:r>
                <a:endParaRPr lang="en-US" sz="1400" baseline="-25000"/>
              </a:p>
            </p:txBody>
          </p:sp>
          <p:sp>
            <p:nvSpPr>
              <p:cNvPr id="107582" name="Text Box 62"/>
              <p:cNvSpPr txBox="1">
                <a:spLocks noChangeArrowheads="1"/>
              </p:cNvSpPr>
              <p:nvPr/>
            </p:nvSpPr>
            <p:spPr bwMode="auto">
              <a:xfrm>
                <a:off x="3696" y="4020"/>
                <a:ext cx="1134" cy="192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 eaLnBrk="0" hangingPunct="0"/>
                <a:r>
                  <a:rPr lang="en-GB" sz="1400"/>
                  <a:t>Force polygon of 2</a:t>
                </a:r>
                <a:endParaRPr lang="en-US" sz="1400" baseline="-25000"/>
              </a:p>
            </p:txBody>
          </p:sp>
        </p:grpSp>
        <p:sp>
          <p:nvSpPr>
            <p:cNvPr id="107583" name="Text Box 63"/>
            <p:cNvSpPr txBox="1">
              <a:spLocks noChangeArrowheads="1"/>
            </p:cNvSpPr>
            <p:nvPr/>
          </p:nvSpPr>
          <p:spPr bwMode="auto">
            <a:xfrm>
              <a:off x="3651" y="3816"/>
              <a:ext cx="1202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 eaLnBrk="0" hangingPunct="0"/>
              <a:r>
                <a:rPr lang="en-GB" sz="1800"/>
                <a:t>Ans, F</a:t>
              </a:r>
              <a:r>
                <a:rPr lang="en-GB" sz="1800" baseline="-25000"/>
                <a:t>A</a:t>
              </a:r>
              <a:r>
                <a:rPr lang="en-GB" sz="1800"/>
                <a:t>=27 lb</a:t>
              </a:r>
              <a:endParaRPr lang="en-US" sz="1800"/>
            </a:p>
          </p:txBody>
        </p:sp>
        <p:grpSp>
          <p:nvGrpSpPr>
            <p:cNvPr id="107587" name="Group 67"/>
            <p:cNvGrpSpPr>
              <a:grpSpLocks/>
            </p:cNvGrpSpPr>
            <p:nvPr/>
          </p:nvGrpSpPr>
          <p:grpSpPr bwMode="auto">
            <a:xfrm>
              <a:off x="3015" y="799"/>
              <a:ext cx="1634" cy="1338"/>
              <a:chOff x="3015" y="799"/>
              <a:chExt cx="1634" cy="1338"/>
            </a:xfrm>
          </p:grpSpPr>
          <p:grpSp>
            <p:nvGrpSpPr>
              <p:cNvPr id="107553" name="Group 33"/>
              <p:cNvGrpSpPr>
                <a:grpSpLocks/>
              </p:cNvGrpSpPr>
              <p:nvPr/>
            </p:nvGrpSpPr>
            <p:grpSpPr bwMode="auto">
              <a:xfrm>
                <a:off x="3015" y="799"/>
                <a:ext cx="1543" cy="1338"/>
                <a:chOff x="1927" y="2500"/>
                <a:chExt cx="1543" cy="1338"/>
              </a:xfrm>
            </p:grpSpPr>
            <p:grpSp>
              <p:nvGrpSpPr>
                <p:cNvPr id="107554" name="Group 34"/>
                <p:cNvGrpSpPr>
                  <a:grpSpLocks/>
                </p:cNvGrpSpPr>
                <p:nvPr/>
              </p:nvGrpSpPr>
              <p:grpSpPr bwMode="auto">
                <a:xfrm>
                  <a:off x="2404" y="2764"/>
                  <a:ext cx="1066" cy="1074"/>
                  <a:chOff x="2789" y="2560"/>
                  <a:chExt cx="1066" cy="1074"/>
                </a:xfrm>
              </p:grpSpPr>
              <p:grpSp>
                <p:nvGrpSpPr>
                  <p:cNvPr id="107555" name="Group 35"/>
                  <p:cNvGrpSpPr>
                    <a:grpSpLocks/>
                  </p:cNvGrpSpPr>
                  <p:nvPr/>
                </p:nvGrpSpPr>
                <p:grpSpPr bwMode="auto">
                  <a:xfrm>
                    <a:off x="2971" y="2704"/>
                    <a:ext cx="703" cy="816"/>
                    <a:chOff x="2880" y="3158"/>
                    <a:chExt cx="703" cy="816"/>
                  </a:xfrm>
                </p:grpSpPr>
                <p:sp>
                  <p:nvSpPr>
                    <p:cNvPr id="107556" name="Oval 36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3220" y="3543"/>
                      <a:ext cx="46" cy="46"/>
                    </a:xfrm>
                    <a:prstGeom prst="ellipse">
                      <a:avLst/>
                    </a:prstGeom>
                    <a:solidFill>
                      <a:schemeClr val="bg2"/>
                    </a:solidFill>
                    <a:ln w="9525" algn="ctr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  <p:sp>
                  <p:nvSpPr>
                    <p:cNvPr id="107557" name="Line 37"/>
                    <p:cNvSpPr>
                      <a:spLocks noChangeShapeType="1"/>
                    </p:cNvSpPr>
                    <p:nvPr/>
                  </p:nvSpPr>
                  <p:spPr bwMode="auto">
                    <a:xfrm>
                      <a:off x="2880" y="3158"/>
                      <a:ext cx="703" cy="816"/>
                    </a:xfrm>
                    <a:prstGeom prst="line">
                      <a:avLst/>
                    </a:prstGeom>
                    <a:noFill/>
                    <a:ln w="9525">
                      <a:solidFill>
                        <a:schemeClr val="tx1"/>
                      </a:solidFill>
                      <a:round/>
                      <a:headEnd/>
                      <a:tailEnd/>
                    </a:ln>
                    <a:effectLst/>
                    <a:extLst>
                      <a:ext uri="{909E8E84-426E-40DD-AFC4-6F175D3DCCD1}">
                        <a14:hiddenFill xmlns:a14="http://schemas.microsoft.com/office/drawing/2010/main">
                          <a:noFill/>
                        </a14:hiddenFill>
                      </a:ext>
                      <a:ext uri="{AF507438-7753-43E0-B8FC-AC1667EBCBE1}">
                        <a14:hiddenEffects xmlns:a14="http://schemas.microsoft.com/office/drawing/2010/main">
                          <a:effectLst>
                            <a:outerShdw dist="35921" dir="2700000" algn="ctr" rotWithShape="0">
                              <a:schemeClr val="bg2"/>
                            </a:outerShdw>
                          </a:effectLst>
                        </a14:hiddenEffects>
                      </a:ext>
                    </a:extLst>
                  </p:spPr>
                  <p:txBody>
                    <a:bodyPr wrap="none" anchor="ctr"/>
                    <a:lstStyle/>
                    <a:p>
                      <a:endParaRPr lang="en-AU"/>
                    </a:p>
                  </p:txBody>
                </p:sp>
              </p:grpSp>
              <p:sp>
                <p:nvSpPr>
                  <p:cNvPr id="107558" name="Line 38"/>
                  <p:cNvSpPr>
                    <a:spLocks noChangeShapeType="1"/>
                  </p:cNvSpPr>
                  <p:nvPr/>
                </p:nvSpPr>
                <p:spPr bwMode="auto">
                  <a:xfrm>
                    <a:off x="3198" y="3249"/>
                    <a:ext cx="567" cy="0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 type="triangle" w="med" len="med"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  <p:sp>
                <p:nvSpPr>
                  <p:cNvPr id="107559" name="Line 39"/>
                  <p:cNvSpPr>
                    <a:spLocks noChangeShapeType="1"/>
                  </p:cNvSpPr>
                  <p:nvPr/>
                </p:nvSpPr>
                <p:spPr bwMode="auto">
                  <a:xfrm>
                    <a:off x="3674" y="2863"/>
                    <a:ext cx="0" cy="771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  <p:sp>
                <p:nvSpPr>
                  <p:cNvPr id="107560" name="Line 40"/>
                  <p:cNvSpPr>
                    <a:spLocks noChangeShapeType="1"/>
                  </p:cNvSpPr>
                  <p:nvPr/>
                </p:nvSpPr>
                <p:spPr bwMode="auto">
                  <a:xfrm>
                    <a:off x="2789" y="2568"/>
                    <a:ext cx="1066" cy="839"/>
                  </a:xfrm>
                  <a:prstGeom prst="line">
                    <a:avLst/>
                  </a:prstGeom>
                  <a:noFill/>
                  <a:ln w="9525">
                    <a:solidFill>
                      <a:schemeClr val="tx1"/>
                    </a:solidFill>
                    <a:prstDash val="dash"/>
                    <a:round/>
                    <a:headEnd/>
                    <a:tailEnd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noFill/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  <p:sp>
                <p:nvSpPr>
                  <p:cNvPr id="107561" name="Freeform 41"/>
                  <p:cNvSpPr>
                    <a:spLocks/>
                  </p:cNvSpPr>
                  <p:nvPr/>
                </p:nvSpPr>
                <p:spPr bwMode="auto">
                  <a:xfrm rot="3519376">
                    <a:off x="2938" y="2546"/>
                    <a:ext cx="131" cy="160"/>
                  </a:xfrm>
                  <a:custGeom>
                    <a:avLst/>
                    <a:gdLst>
                      <a:gd name="T0" fmla="*/ 0 w 136"/>
                      <a:gd name="T1" fmla="*/ 0 h 160"/>
                      <a:gd name="T2" fmla="*/ 88 w 136"/>
                      <a:gd name="T3" fmla="*/ 64 h 160"/>
                      <a:gd name="T4" fmla="*/ 104 w 136"/>
                      <a:gd name="T5" fmla="*/ 88 h 160"/>
                      <a:gd name="T6" fmla="*/ 112 w 136"/>
                      <a:gd name="T7" fmla="*/ 144 h 160"/>
                      <a:gd name="T8" fmla="*/ 136 w 136"/>
                      <a:gd name="T9" fmla="*/ 160 h 160"/>
                    </a:gdLst>
                    <a:ahLst/>
                    <a:cxnLst>
                      <a:cxn ang="0">
                        <a:pos x="T0" y="T1"/>
                      </a:cxn>
                      <a:cxn ang="0">
                        <a:pos x="T2" y="T3"/>
                      </a:cxn>
                      <a:cxn ang="0">
                        <a:pos x="T4" y="T5"/>
                      </a:cxn>
                      <a:cxn ang="0">
                        <a:pos x="T6" y="T7"/>
                      </a:cxn>
                      <a:cxn ang="0">
                        <a:pos x="T8" y="T9"/>
                      </a:cxn>
                    </a:cxnLst>
                    <a:rect l="0" t="0" r="r" b="b"/>
                    <a:pathLst>
                      <a:path w="136" h="160">
                        <a:moveTo>
                          <a:pt x="0" y="0"/>
                        </a:moveTo>
                        <a:cubicBezTo>
                          <a:pt x="12" y="72"/>
                          <a:pt x="14" y="53"/>
                          <a:pt x="88" y="64"/>
                        </a:cubicBezTo>
                        <a:cubicBezTo>
                          <a:pt x="93" y="72"/>
                          <a:pt x="101" y="79"/>
                          <a:pt x="104" y="88"/>
                        </a:cubicBezTo>
                        <a:cubicBezTo>
                          <a:pt x="109" y="106"/>
                          <a:pt x="104" y="127"/>
                          <a:pt x="112" y="144"/>
                        </a:cubicBezTo>
                        <a:cubicBezTo>
                          <a:pt x="116" y="153"/>
                          <a:pt x="136" y="160"/>
                          <a:pt x="136" y="160"/>
                        </a:cubicBezTo>
                      </a:path>
                    </a:pathLst>
                  </a:custGeom>
                  <a:noFill/>
                  <a:ln w="12700" cap="flat" cmpd="sng">
                    <a:solidFill>
                      <a:schemeClr val="tx1"/>
                    </a:solidFill>
                    <a:prstDash val="solid"/>
                    <a:round/>
                    <a:headEnd type="none" w="med" len="med"/>
                    <a:tailEnd type="none" w="med" len="med"/>
                  </a:ln>
                  <a:effectLst/>
                  <a:extLst>
                    <a:ext uri="{909E8E84-426E-40DD-AFC4-6F175D3DCCD1}">
                      <a14:hiddenFill xmlns:a14="http://schemas.microsoft.com/office/drawing/2010/main">
                        <a:solidFill>
                          <a:schemeClr val="accent1"/>
                        </a:solidFill>
                      </a14:hiddenFill>
                    </a:ext>
                    <a:ext uri="{AF507438-7753-43E0-B8FC-AC1667EBCBE1}">
                      <a14:hiddenEffects xmlns:a14="http://schemas.microsoft.com/office/drawing/2010/main">
                        <a:effectLst>
                          <a:outerShdw dist="35921" dir="2700000" algn="ctr" rotWithShape="0">
                            <a:schemeClr val="bg2"/>
                          </a:outerShdw>
                        </a:effectLst>
                      </a14:hiddenEffects>
                    </a:ext>
                  </a:extLst>
                </p:spPr>
                <p:txBody>
                  <a:bodyPr wrap="none" anchor="ctr"/>
                  <a:lstStyle/>
                  <a:p>
                    <a:endParaRPr lang="en-AU"/>
                  </a:p>
                </p:txBody>
              </p:sp>
            </p:grpSp>
            <p:sp>
              <p:nvSpPr>
                <p:cNvPr id="107562" name="Text Box 42"/>
                <p:cNvSpPr txBox="1">
                  <a:spLocks noChangeArrowheads="1"/>
                </p:cNvSpPr>
                <p:nvPr/>
              </p:nvSpPr>
              <p:spPr bwMode="auto">
                <a:xfrm>
                  <a:off x="1927" y="2500"/>
                  <a:ext cx="1520" cy="231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 algn="ctr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>
                  <a:spAutoFit/>
                </a:bodyPr>
                <a:lstStyle/>
                <a:p>
                  <a:pPr algn="l" eaLnBrk="0" hangingPunct="0"/>
                  <a:r>
                    <a:rPr lang="en-GB" sz="1800"/>
                    <a:t>Line of action of F</a:t>
                  </a:r>
                  <a:r>
                    <a:rPr lang="en-GB" sz="1800" baseline="-25000"/>
                    <a:t>23</a:t>
                  </a:r>
                  <a:endParaRPr lang="en-US" sz="1800" baseline="-25000"/>
                </a:p>
              </p:txBody>
            </p:sp>
          </p:grpSp>
          <p:sp>
            <p:nvSpPr>
              <p:cNvPr id="107585" name="Text Box 65"/>
              <p:cNvSpPr txBox="1">
                <a:spLocks noChangeArrowheads="1"/>
              </p:cNvSpPr>
              <p:nvPr/>
            </p:nvSpPr>
            <p:spPr bwMode="auto">
              <a:xfrm>
                <a:off x="3380" y="1638"/>
                <a:ext cx="589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/>
                <a:r>
                  <a:rPr lang="en-GB" sz="1800"/>
                  <a:t>-m</a:t>
                </a:r>
                <a:r>
                  <a:rPr lang="en-GB" sz="1800" baseline="-25000"/>
                  <a:t>3</a:t>
                </a:r>
                <a:r>
                  <a:rPr lang="en-GB" sz="1800"/>
                  <a:t>A</a:t>
                </a:r>
                <a:r>
                  <a:rPr lang="en-GB" sz="1800" baseline="-25000"/>
                  <a:t>G</a:t>
                </a:r>
                <a:endParaRPr lang="en-US" sz="1800" baseline="-25000"/>
              </a:p>
            </p:txBody>
          </p:sp>
          <p:sp>
            <p:nvSpPr>
              <p:cNvPr id="107586" name="Text Box 66"/>
              <p:cNvSpPr txBox="1">
                <a:spLocks noChangeArrowheads="1"/>
              </p:cNvSpPr>
              <p:nvPr/>
            </p:nvSpPr>
            <p:spPr bwMode="auto">
              <a:xfrm>
                <a:off x="4309" y="1139"/>
                <a:ext cx="340" cy="231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l"/>
                <a:r>
                  <a:rPr lang="en-GB" sz="1800"/>
                  <a:t>F</a:t>
                </a:r>
                <a:r>
                  <a:rPr lang="en-GB" sz="1800" baseline="-25000"/>
                  <a:t>14</a:t>
                </a:r>
                <a:endParaRPr lang="en-US" sz="1800" baseline="-25000"/>
              </a:p>
            </p:txBody>
          </p:sp>
        </p:grpSp>
      </p:grpSp>
      <p:pic>
        <p:nvPicPr>
          <p:cNvPr id="2" name="BAE614 Machine Design Audio (34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529013" y="5768181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65194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0916FB-3230-44DD-BE05-AB3395DE49E7}" type="slidenum">
              <a:rPr lang="en-US"/>
              <a:pPr/>
              <a:t>35</a:t>
            </a:fld>
            <a:endParaRPr lang="en-US"/>
          </a:p>
        </p:txBody>
      </p:sp>
      <p:sp>
        <p:nvSpPr>
          <p:cNvPr id="1095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95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9574" name="WordArt 6"/>
          <p:cNvSpPr>
            <a:spLocks noChangeArrowheads="1" noChangeShapeType="1" noTextEdit="1"/>
          </p:cNvSpPr>
          <p:nvPr/>
        </p:nvSpPr>
        <p:spPr bwMode="auto">
          <a:xfrm>
            <a:off x="935038" y="2312988"/>
            <a:ext cx="6985000" cy="284480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r>
              <a:rPr lang="en-AU" sz="3600" i="1" kern="10">
                <a:ln w="9525">
                  <a:solidFill>
                    <a:srgbClr val="000000"/>
                  </a:solidFill>
                  <a:round/>
                  <a:headEnd/>
                  <a:tailEnd/>
                </a:ln>
                <a:solidFill>
                  <a:srgbClr val="FFFFFF"/>
                </a:solidFill>
                <a:effectLst>
                  <a:outerShdw dist="35921" dir="2700000" algn="ctr" rotWithShape="0">
                    <a:srgbClr val="808080">
                      <a:alpha val="80000"/>
                    </a:srgbClr>
                  </a:outerShdw>
                </a:effectLst>
                <a:latin typeface="Arial Black"/>
              </a:rPr>
              <a:t>THANK YOU</a:t>
            </a:r>
          </a:p>
        </p:txBody>
      </p:sp>
    </p:spTree>
  </p:cSld>
  <p:clrMapOvr>
    <a:masterClrMapping/>
  </p:clrMapOvr>
  <p:transition spd="slow"/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Default Design">
  <a:themeElements>
    <a:clrScheme name="Default Design 4">
      <a:dk1>
        <a:srgbClr val="000000"/>
      </a:dk1>
      <a:lt1>
        <a:srgbClr val="DEF6F1"/>
      </a:lt1>
      <a:dk2>
        <a:srgbClr val="000000"/>
      </a:dk2>
      <a:lt2>
        <a:srgbClr val="969696"/>
      </a:lt2>
      <a:accent1>
        <a:srgbClr val="FFFFFF"/>
      </a:accent1>
      <a:accent2>
        <a:srgbClr val="8DC6FF"/>
      </a:accent2>
      <a:accent3>
        <a:srgbClr val="ECFAF7"/>
      </a:accent3>
      <a:accent4>
        <a:srgbClr val="000000"/>
      </a:accent4>
      <a:accent5>
        <a:srgbClr val="FFFFFF"/>
      </a:accent5>
      <a:accent6>
        <a:srgbClr val="7FB3E7"/>
      </a:accent6>
      <a:hlink>
        <a:srgbClr val="0066CC"/>
      </a:hlink>
      <a:folHlink>
        <a:srgbClr val="00A800"/>
      </a:folHlink>
    </a:clrScheme>
    <a:fontScheme name="Default Design">
      <a:majorFont>
        <a:latin typeface="Arial"/>
        <a:ea typeface=""/>
        <a:cs typeface="Arial"/>
      </a:majorFont>
      <a:minorFont>
        <a:latin typeface="Arial"/>
        <a:ea typeface=""/>
        <a:cs typeface="Arial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1" fontAlgn="base" latinLnBrk="0" hangingPunct="1">
          <a:lnSpc>
            <a:spcPct val="100000"/>
          </a:lnSpc>
          <a:spcBef>
            <a:spcPct val="50000"/>
          </a:spcBef>
          <a:spcAft>
            <a:spcPct val="0"/>
          </a:spcAft>
          <a:buClrTx/>
          <a:buSzTx/>
          <a:buFontTx/>
          <a:buNone/>
          <a:tabLst/>
          <a:defRPr kumimoji="0" lang="en-US" sz="12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  <a:cs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1" fontAlgn="base" latinLnBrk="0" hangingPunct="1">
          <a:lnSpc>
            <a:spcPct val="100000"/>
          </a:lnSpc>
          <a:spcBef>
            <a:spcPct val="50000"/>
          </a:spcBef>
          <a:spcAft>
            <a:spcPct val="0"/>
          </a:spcAft>
          <a:buClrTx/>
          <a:buSzTx/>
          <a:buFontTx/>
          <a:buNone/>
          <a:tabLst/>
          <a:defRPr kumimoji="0" lang="en-US" sz="12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  <a:cs typeface="Arial" charset="0"/>
          </a:defRPr>
        </a:defPPr>
      </a:lst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1157</TotalTime>
  <Words>1299</Words>
  <Application>Microsoft Office PowerPoint</Application>
  <PresentationFormat>On-screen Show (4:3)</PresentationFormat>
  <Paragraphs>490</Paragraphs>
  <Slides>35</Slides>
  <Notes>1</Notes>
  <HiddenSlides>0</HiddenSlides>
  <MMClips>34</MMClips>
  <ScaleCrop>false</ScaleCrop>
  <HeadingPairs>
    <vt:vector size="6" baseType="variant"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35</vt:i4>
      </vt:variant>
    </vt:vector>
  </HeadingPairs>
  <TitlesOfParts>
    <vt:vector size="37" baseType="lpstr">
      <vt:lpstr>Default Design</vt:lpstr>
      <vt:lpstr>Equation</vt:lpstr>
      <vt:lpstr>Dynamics of Machinery II ME 3015 B.Tech (First Year) Second Semester</vt:lpstr>
      <vt:lpstr>CHAPTERS</vt:lpstr>
      <vt:lpstr>BALANCING</vt:lpstr>
      <vt:lpstr>Resultant Effects of Engine</vt:lpstr>
      <vt:lpstr>Continued</vt:lpstr>
      <vt:lpstr>Balancing of Multi-cylinder In-line Engines (Analytical Method)</vt:lpstr>
      <vt:lpstr>Continued</vt:lpstr>
      <vt:lpstr>Continued</vt:lpstr>
      <vt:lpstr>Continued</vt:lpstr>
      <vt:lpstr>Example (1)</vt:lpstr>
      <vt:lpstr>Continued</vt:lpstr>
      <vt:lpstr>Continued</vt:lpstr>
      <vt:lpstr>Arrangement to balance the secondary force (Upwards)</vt:lpstr>
      <vt:lpstr>Arrangement to balance the primary moment (C.W)</vt:lpstr>
      <vt:lpstr>Arrangement to balance the secondary moment (C.C.W)</vt:lpstr>
      <vt:lpstr>Balancing of multi-cylinder V-Engine</vt:lpstr>
      <vt:lpstr>Continued</vt:lpstr>
      <vt:lpstr>Continued</vt:lpstr>
      <vt:lpstr>Assumptions</vt:lpstr>
      <vt:lpstr>Example-4</vt:lpstr>
      <vt:lpstr>Continued</vt:lpstr>
      <vt:lpstr>Continued</vt:lpstr>
      <vt:lpstr>Continued</vt:lpstr>
      <vt:lpstr>FORCES</vt:lpstr>
      <vt:lpstr>Static Force Analysis</vt:lpstr>
      <vt:lpstr>Continued</vt:lpstr>
      <vt:lpstr>Continued</vt:lpstr>
      <vt:lpstr>Dynamics Force Analysis</vt:lpstr>
      <vt:lpstr>Inertia Forces and D’Alembert’s Principle</vt:lpstr>
      <vt:lpstr>Continued</vt:lpstr>
      <vt:lpstr>Conitued</vt:lpstr>
      <vt:lpstr>Continued</vt:lpstr>
      <vt:lpstr>Example - 1</vt:lpstr>
      <vt:lpstr>Continued</vt:lpstr>
      <vt:lpstr>PowerPoint Presentation</vt:lpstr>
    </vt:vector>
  </TitlesOfParts>
  <Company>YTU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Dynamics of Machinery II ME 3015 B.Tech (First Year) Second Semester</dc:title>
  <dc:creator>Mech</dc:creator>
  <cp:lastModifiedBy>ukyawnaing</cp:lastModifiedBy>
  <cp:revision>70</cp:revision>
  <dcterms:created xsi:type="dcterms:W3CDTF">2008-08-07T18:22:45Z</dcterms:created>
  <dcterms:modified xsi:type="dcterms:W3CDTF">2014-03-03T09:44:41Z</dcterms:modified>
</cp:coreProperties>
</file>