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custDataLst>
    <p:tags r:id="rId15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FF00"/>
    <a:srgbClr val="BE4D00"/>
    <a:srgbClr val="D85700"/>
    <a:srgbClr val="FF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356" autoAdjust="0"/>
    <p:restoredTop sz="90929"/>
  </p:normalViewPr>
  <p:slideViewPr>
    <p:cSldViewPr>
      <p:cViewPr>
        <p:scale>
          <a:sx n="74" d="100"/>
          <a:sy n="74" d="100"/>
        </p:scale>
        <p:origin x="-1506" y="-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D3E8301-AD31-4A71-A761-DCF6E0B6CB7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47881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7D7F292-A1BB-4538-9D81-62693AC45934}" type="slidenum">
              <a:rPr lang="de-DE" sz="1200"/>
              <a:pPr eaLnBrk="1" hangingPunct="1"/>
              <a:t>4</a:t>
            </a:fld>
            <a:endParaRPr lang="de-DE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Freeform 3" descr="D:\FRONTPAGE THEMES\CITRUS\CITTEXT.PNG"/>
            <p:cNvSpPr>
              <a:spLocks/>
            </p:cNvSpPr>
            <p:nvPr/>
          </p:nvSpPr>
          <p:spPr bwMode="auto">
            <a:xfrm>
              <a:off x="0" y="0"/>
              <a:ext cx="1824" cy="4320"/>
            </a:xfrm>
            <a:custGeom>
              <a:avLst/>
              <a:gdLst>
                <a:gd name="T0" fmla="*/ 0 w 1824"/>
                <a:gd name="T1" fmla="*/ 4320 h 3840"/>
                <a:gd name="T2" fmla="*/ 0 w 1824"/>
                <a:gd name="T3" fmla="*/ 0 h 3840"/>
                <a:gd name="T4" fmla="*/ 1824 w 1824"/>
                <a:gd name="T5" fmla="*/ 0 h 3840"/>
                <a:gd name="T6" fmla="*/ 583 w 1824"/>
                <a:gd name="T7" fmla="*/ 4320 h 3840"/>
                <a:gd name="T8" fmla="*/ 0 w 1824"/>
                <a:gd name="T9" fmla="*/ 4320 h 38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24" h="3840">
                  <a:moveTo>
                    <a:pt x="0" y="3840"/>
                  </a:moveTo>
                  <a:lnTo>
                    <a:pt x="0" y="0"/>
                  </a:lnTo>
                  <a:lnTo>
                    <a:pt x="1824" y="0"/>
                  </a:lnTo>
                  <a:cubicBezTo>
                    <a:pt x="74" y="1204"/>
                    <a:pt x="465" y="3655"/>
                    <a:pt x="583" y="3840"/>
                  </a:cubicBezTo>
                  <a:cubicBezTo>
                    <a:pt x="291" y="3840"/>
                    <a:pt x="0" y="3840"/>
                    <a:pt x="0" y="3840"/>
                  </a:cubicBez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ltGray">
            <a:xfrm>
              <a:off x="1008" y="0"/>
              <a:ext cx="4752" cy="2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pic>
          <p:nvPicPr>
            <p:cNvPr id="7" name="Picture 5" descr="D:\FRONTPAGE THEMES\CITRUS\CITBANN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66" r="5334" b="86667"/>
            <a:stretch>
              <a:fillRect/>
            </a:stretch>
          </p:blipFill>
          <p:spPr bwMode="auto">
            <a:xfrm>
              <a:off x="1584" y="0"/>
              <a:ext cx="4176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008" y="240"/>
              <a:ext cx="4752" cy="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grpSp>
          <p:nvGrpSpPr>
            <p:cNvPr id="9" name="Group 7"/>
            <p:cNvGrpSpPr>
              <a:grpSpLocks/>
            </p:cNvGrpSpPr>
            <p:nvPr userDrawn="1"/>
          </p:nvGrpSpPr>
          <p:grpSpPr bwMode="auto">
            <a:xfrm>
              <a:off x="0" y="2256"/>
              <a:ext cx="3642" cy="94"/>
              <a:chOff x="0" y="2256"/>
              <a:chExt cx="3642" cy="94"/>
            </a:xfrm>
          </p:grpSpPr>
          <p:sp>
            <p:nvSpPr>
              <p:cNvPr id="10" name="Freeform 8"/>
              <p:cNvSpPr>
                <a:spLocks/>
              </p:cNvSpPr>
              <p:nvPr/>
            </p:nvSpPr>
            <p:spPr bwMode="auto">
              <a:xfrm>
                <a:off x="0" y="2310"/>
                <a:ext cx="3642" cy="1"/>
              </a:xfrm>
              <a:custGeom>
                <a:avLst/>
                <a:gdLst>
                  <a:gd name="T0" fmla="*/ 0 w 3642"/>
                  <a:gd name="T1" fmla="*/ 0 h 1"/>
                  <a:gd name="T2" fmla="*/ 3642 w 3642"/>
                  <a:gd name="T3" fmla="*/ 0 h 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642" h="1">
                    <a:moveTo>
                      <a:pt x="0" y="0"/>
                    </a:moveTo>
                    <a:lnTo>
                      <a:pt x="3642" y="0"/>
                    </a:ln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AU"/>
              </a:p>
            </p:txBody>
          </p:sp>
          <p:grpSp>
            <p:nvGrpSpPr>
              <p:cNvPr id="11" name="Group 9"/>
              <p:cNvGrpSpPr>
                <a:grpSpLocks/>
              </p:cNvGrpSpPr>
              <p:nvPr/>
            </p:nvGrpSpPr>
            <p:grpSpPr bwMode="auto">
              <a:xfrm>
                <a:off x="960" y="2256"/>
                <a:ext cx="1678" cy="94"/>
                <a:chOff x="419" y="1193"/>
                <a:chExt cx="1678" cy="94"/>
              </a:xfrm>
            </p:grpSpPr>
            <p:sp>
              <p:nvSpPr>
                <p:cNvPr id="12" name="Oval 10"/>
                <p:cNvSpPr>
                  <a:spLocks noChangeArrowheads="1"/>
                </p:cNvSpPr>
                <p:nvPr userDrawn="1"/>
              </p:nvSpPr>
              <p:spPr bwMode="auto">
                <a:xfrm>
                  <a:off x="419" y="1193"/>
                  <a:ext cx="94" cy="9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60784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CC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13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947" y="1193"/>
                  <a:ext cx="94" cy="9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60784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CC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14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1475" y="1193"/>
                  <a:ext cx="94" cy="9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60784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CC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15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2003" y="1193"/>
                  <a:ext cx="94" cy="9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60784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CC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</p:grpSp>
      </p:grpSp>
      <p:sp>
        <p:nvSpPr>
          <p:cNvPr id="8206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de-DE" noProof="0" smtClean="0"/>
              <a:t>Klicken Sie, um das Titelformat zu bearbeiten</a:t>
            </a:r>
          </a:p>
        </p:txBody>
      </p:sp>
      <p:sp>
        <p:nvSpPr>
          <p:cNvPr id="8207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40386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de-DE" noProof="0" smtClean="0"/>
              <a:t>Klicken Sie, um das Format des Untertitelmasters zu bearbeiten</a:t>
            </a: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822B96-B3AA-49A8-95C3-6CF38FBA217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0485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75429-71EC-49E3-B4AF-9A67362B756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3562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6096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6096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DDE55-D215-4BD8-80C0-C430AB9CA59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8042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EE64A-0ED4-45DF-88D2-B039CD3CE3C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3962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78788-23FA-476D-BEF9-CCED463023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1953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133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2133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F6A7B-A994-4F30-90DB-07BE77CE7E9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1504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AB1BB-61F7-4202-B27A-6083DFECDA3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8438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9BCAB-4735-4AA2-B8B5-849A81C9B5F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7015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529DC-3705-450B-8CA4-B3BA81983F5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5848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84C4A-4623-458D-8DE8-662BEC0F8C3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4981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27001-1540-487F-A2EE-8186C60DB48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9292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52400" y="0"/>
            <a:ext cx="8991600" cy="6858000"/>
            <a:chOff x="96" y="0"/>
            <a:chExt cx="5664" cy="4320"/>
          </a:xfrm>
        </p:grpSpPr>
        <p:sp>
          <p:nvSpPr>
            <p:cNvPr id="1032" name="Rectangle 3"/>
            <p:cNvSpPr>
              <a:spLocks noChangeArrowheads="1"/>
            </p:cNvSpPr>
            <p:nvPr userDrawn="1"/>
          </p:nvSpPr>
          <p:spPr bwMode="ltGray">
            <a:xfrm>
              <a:off x="1008" y="0"/>
              <a:ext cx="4752" cy="2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pic>
          <p:nvPicPr>
            <p:cNvPr id="1033" name="Picture 4" descr="D:\FRONTPAGE THEMES\CITRUS\CITBANND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66" r="5334" b="86667"/>
            <a:stretch>
              <a:fillRect/>
            </a:stretch>
          </p:blipFill>
          <p:spPr bwMode="auto">
            <a:xfrm>
              <a:off x="1584" y="0"/>
              <a:ext cx="4176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" name="Rectangle 5"/>
            <p:cNvSpPr>
              <a:spLocks noChangeArrowheads="1"/>
            </p:cNvSpPr>
            <p:nvPr userDrawn="1"/>
          </p:nvSpPr>
          <p:spPr bwMode="auto">
            <a:xfrm>
              <a:off x="1008" y="240"/>
              <a:ext cx="4752" cy="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035" name="Freeform 6"/>
            <p:cNvSpPr>
              <a:spLocks/>
            </p:cNvSpPr>
            <p:nvPr userDrawn="1"/>
          </p:nvSpPr>
          <p:spPr bwMode="auto">
            <a:xfrm>
              <a:off x="96" y="1248"/>
              <a:ext cx="4320" cy="3072"/>
            </a:xfrm>
            <a:custGeom>
              <a:avLst/>
              <a:gdLst>
                <a:gd name="T0" fmla="*/ 0 w 4320"/>
                <a:gd name="T1" fmla="*/ 3072 h 3264"/>
                <a:gd name="T2" fmla="*/ 0 w 4320"/>
                <a:gd name="T3" fmla="*/ 0 h 3264"/>
                <a:gd name="T4" fmla="*/ 4320 w 4320"/>
                <a:gd name="T5" fmla="*/ 0 h 32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" h="3264">
                  <a:moveTo>
                    <a:pt x="0" y="3264"/>
                  </a:moveTo>
                  <a:lnTo>
                    <a:pt x="0" y="0"/>
                  </a:lnTo>
                  <a:lnTo>
                    <a:pt x="4320" y="0"/>
                  </a:lnTo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7175" name="Oval 7"/>
            <p:cNvSpPr>
              <a:spLocks noChangeArrowheads="1"/>
            </p:cNvSpPr>
            <p:nvPr userDrawn="1"/>
          </p:nvSpPr>
          <p:spPr bwMode="auto">
            <a:xfrm>
              <a:off x="419" y="1193"/>
              <a:ext cx="94" cy="9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60784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CC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7176" name="Oval 8"/>
            <p:cNvSpPr>
              <a:spLocks noChangeArrowheads="1"/>
            </p:cNvSpPr>
            <p:nvPr userDrawn="1"/>
          </p:nvSpPr>
          <p:spPr bwMode="auto">
            <a:xfrm>
              <a:off x="947" y="1193"/>
              <a:ext cx="94" cy="9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60784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CC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7177" name="Oval 9"/>
            <p:cNvSpPr>
              <a:spLocks noChangeArrowheads="1"/>
            </p:cNvSpPr>
            <p:nvPr userDrawn="1"/>
          </p:nvSpPr>
          <p:spPr bwMode="auto">
            <a:xfrm>
              <a:off x="1475" y="1193"/>
              <a:ext cx="94" cy="9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60784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CC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7178" name="Oval 10"/>
            <p:cNvSpPr>
              <a:spLocks noChangeArrowheads="1"/>
            </p:cNvSpPr>
            <p:nvPr userDrawn="1"/>
          </p:nvSpPr>
          <p:spPr bwMode="auto">
            <a:xfrm>
              <a:off x="2003" y="1193"/>
              <a:ext cx="94" cy="9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60784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CC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AU"/>
            </a:p>
          </p:txBody>
        </p:sp>
      </p:grpSp>
      <p:sp>
        <p:nvSpPr>
          <p:cNvPr id="102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02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21336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7181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8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00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3CEAC492-75CD-49D7-92FE-A18BD392471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A4E723-6967-4EFD-AEC0-B2A02674A998}" type="slidenum">
              <a:rPr lang="de-DE"/>
              <a:pPr>
                <a:defRPr/>
              </a:pPr>
              <a:t>1</a:t>
            </a:fld>
            <a:endParaRPr lang="de-DE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3600" smtClean="0"/>
              <a:t>Chapter One</a:t>
            </a:r>
            <a:br>
              <a:rPr lang="de-DE" sz="3600" smtClean="0"/>
            </a:br>
            <a:r>
              <a:rPr lang="de-DE" sz="3600" smtClean="0"/>
              <a:t>Introduction to Computers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smtClean="0"/>
              <a:t>Problem-solving Methodology</a:t>
            </a:r>
          </a:p>
          <a:p>
            <a:pPr lvl="1" eaLnBrk="1" hangingPunct="1"/>
            <a:r>
              <a:rPr lang="de-DE" smtClean="0"/>
              <a:t>State the problem clearly</a:t>
            </a:r>
          </a:p>
          <a:p>
            <a:pPr lvl="1" eaLnBrk="1" hangingPunct="1"/>
            <a:r>
              <a:rPr lang="de-DE" smtClean="0"/>
              <a:t>Describe the input and output information</a:t>
            </a:r>
          </a:p>
          <a:p>
            <a:pPr lvl="1" eaLnBrk="1" hangingPunct="1"/>
            <a:r>
              <a:rPr lang="de-DE" smtClean="0"/>
              <a:t>Work the problem by hand for simple data set</a:t>
            </a:r>
          </a:p>
          <a:p>
            <a:pPr lvl="1" eaLnBrk="1" hangingPunct="1"/>
            <a:r>
              <a:rPr lang="de-DE" smtClean="0"/>
              <a:t>Develop a Matlab solution</a:t>
            </a:r>
          </a:p>
          <a:p>
            <a:pPr lvl="1" eaLnBrk="1" hangingPunct="1"/>
            <a:r>
              <a:rPr lang="de-DE" smtClean="0"/>
              <a:t>Test the solution with a variety of data</a:t>
            </a:r>
          </a:p>
          <a:p>
            <a:pPr lvl="1" eaLnBrk="1" hangingPunct="1"/>
            <a:endParaRPr lang="de-DE" smtClean="0"/>
          </a:p>
        </p:txBody>
      </p:sp>
      <p:pic>
        <p:nvPicPr>
          <p:cNvPr id="3" name="BAE613 Mechanical Instrumentation Process Audio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D076-D82D-4C48-9DFD-833F73B8456F}" type="slidenum">
              <a:rPr lang="de-DE"/>
              <a:pPr>
                <a:defRPr/>
              </a:pPr>
              <a:t>10</a:t>
            </a:fld>
            <a:endParaRPr lang="de-DE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de-DE" sz="2800" smtClean="0"/>
              <a:t>Continued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534400" cy="5029200"/>
          </a:xfrm>
        </p:spPr>
        <p:txBody>
          <a:bodyPr/>
          <a:lstStyle/>
          <a:p>
            <a:pPr eaLnBrk="1" hangingPunct="1"/>
            <a:r>
              <a:rPr lang="de-DE" sz="2000" smtClean="0"/>
              <a:t>Example 4.6</a:t>
            </a:r>
          </a:p>
          <a:p>
            <a:pPr lvl="1" eaLnBrk="1" hangingPunct="1"/>
            <a:r>
              <a:rPr lang="de-DE" sz="1800" smtClean="0"/>
              <a:t>Step 1 </a:t>
            </a:r>
            <a:r>
              <a:rPr lang="de-DE" sz="1800" smtClean="0">
                <a:sym typeface="Wingdings" pitchFamily="2" charset="2"/>
              </a:rPr>
              <a:t> to find the center of gravity of the system</a:t>
            </a:r>
          </a:p>
          <a:p>
            <a:pPr lvl="1" eaLnBrk="1" hangingPunct="1"/>
            <a:r>
              <a:rPr lang="de-DE" sz="1800" smtClean="0">
                <a:sym typeface="Wingdings" pitchFamily="2" charset="2"/>
              </a:rPr>
              <a:t>Step 2  input : masses, distances, output: center of gravity</a:t>
            </a:r>
          </a:p>
          <a:p>
            <a:pPr lvl="1" eaLnBrk="1" hangingPunct="1"/>
            <a:r>
              <a:rPr lang="de-DE" sz="1800" smtClean="0">
                <a:sym typeface="Wingdings" pitchFamily="2" charset="2"/>
              </a:rPr>
              <a:t>Step 3  hand calculation:  c.g = </a:t>
            </a:r>
            <a:r>
              <a:rPr lang="de-DE" sz="1800" smtClean="0">
                <a:sym typeface="Symbol" pitchFamily="18" charset="2"/>
              </a:rPr>
              <a:t>(m  d)/ m = 739.5455 mm</a:t>
            </a:r>
            <a:endParaRPr lang="de-DE" sz="1800" smtClean="0">
              <a:sym typeface="Wingdings" pitchFamily="2" charset="2"/>
            </a:endParaRPr>
          </a:p>
          <a:p>
            <a:pPr lvl="1" eaLnBrk="1" hangingPunct="1"/>
            <a:r>
              <a:rPr lang="de-DE" sz="1800" smtClean="0">
                <a:sym typeface="Wingdings" pitchFamily="2" charset="2"/>
              </a:rPr>
              <a:t>Step 4  Matlab Soln. (for simple)</a:t>
            </a:r>
          </a:p>
          <a:p>
            <a:pPr lvl="3" eaLnBrk="1" hangingPunct="1"/>
            <a:r>
              <a:rPr lang="de-DE" sz="1400" smtClean="0">
                <a:sym typeface="Wingdings" pitchFamily="2" charset="2"/>
              </a:rPr>
              <a:t>mass = [35, 65, 45, 75];</a:t>
            </a:r>
          </a:p>
          <a:p>
            <a:pPr lvl="3" eaLnBrk="1" hangingPunct="1"/>
            <a:r>
              <a:rPr lang="de-DE" sz="1400" smtClean="0">
                <a:sym typeface="Wingdings" pitchFamily="2" charset="2"/>
              </a:rPr>
              <a:t>dist = [400, 580, 800, 1000];</a:t>
            </a:r>
          </a:p>
          <a:p>
            <a:pPr lvl="3" eaLnBrk="1" hangingPunct="1"/>
            <a:r>
              <a:rPr lang="de-DE" sz="1400" smtClean="0">
                <a:sym typeface="Wingdings" pitchFamily="2" charset="2"/>
              </a:rPr>
              <a:t>moments = mass .* dist;</a:t>
            </a:r>
          </a:p>
          <a:p>
            <a:pPr lvl="3" eaLnBrk="1" hangingPunct="1"/>
            <a:r>
              <a:rPr lang="de-DE" sz="1400" smtClean="0">
                <a:sym typeface="Wingdings" pitchFamily="2" charset="2"/>
              </a:rPr>
              <a:t>total_moment = mass * dist‘;</a:t>
            </a:r>
          </a:p>
          <a:p>
            <a:pPr lvl="3" eaLnBrk="1" hangingPunct="1"/>
            <a:r>
              <a:rPr lang="de-DE" sz="1400" smtClean="0">
                <a:sym typeface="Wingdings" pitchFamily="2" charset="2"/>
              </a:rPr>
              <a:t>M = sum(mass);</a:t>
            </a:r>
          </a:p>
          <a:p>
            <a:pPr lvl="3" eaLnBrk="1" hangingPunct="1"/>
            <a:r>
              <a:rPr lang="de-DE" sz="1400" smtClean="0">
                <a:sym typeface="Wingdings" pitchFamily="2" charset="2"/>
              </a:rPr>
              <a:t>Cg = total_moment/M;</a:t>
            </a:r>
          </a:p>
          <a:p>
            <a:pPr lvl="3" eaLnBrk="1" hangingPunct="1"/>
            <a:r>
              <a:rPr lang="de-DE" sz="1400" smtClean="0">
                <a:sym typeface="Wingdings" pitchFamily="2" charset="2"/>
              </a:rPr>
              <a:t>(OR)</a:t>
            </a:r>
          </a:p>
          <a:p>
            <a:pPr lvl="3" eaLnBrk="1" hangingPunct="1"/>
            <a:r>
              <a:rPr lang="de-DE" sz="1400" smtClean="0">
                <a:sym typeface="Wingdings" pitchFamily="2" charset="2"/>
              </a:rPr>
              <a:t>Cg = (mass * dist‘)/sum(mass); </a:t>
            </a:r>
          </a:p>
          <a:p>
            <a:pPr lvl="1" eaLnBrk="1" hangingPunct="1"/>
            <a:r>
              <a:rPr lang="de-DE" sz="1800" smtClean="0">
                <a:sym typeface="Wingdings" pitchFamily="2" charset="2"/>
              </a:rPr>
              <a:t>Step 5  testing the solution, and checking the results by comparing with 		hand calculation results. If the Matlab soln. is correct, data are 			replaced with the data given in question.</a:t>
            </a:r>
          </a:p>
          <a:p>
            <a:pPr lvl="1" eaLnBrk="1" hangingPunct="1"/>
            <a:endParaRPr lang="de-DE" sz="1800" smtClean="0"/>
          </a:p>
          <a:p>
            <a:pPr lvl="1" eaLnBrk="1" hangingPunct="1"/>
            <a:endParaRPr lang="de-DE" sz="1800" smtClean="0"/>
          </a:p>
        </p:txBody>
      </p:sp>
      <p:pic>
        <p:nvPicPr>
          <p:cNvPr id="3" name="BAE613 Mechanical Instrumentation Process Audio(1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61653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1A5F2-8454-4276-B29E-B98E11B7B108}" type="slidenum">
              <a:rPr lang="de-DE"/>
              <a:pPr>
                <a:defRPr/>
              </a:pPr>
              <a:t>11</a:t>
            </a:fld>
            <a:endParaRPr lang="de-DE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914400"/>
          </a:xfrm>
        </p:spPr>
        <p:txBody>
          <a:bodyPr/>
          <a:lstStyle/>
          <a:p>
            <a:pPr eaLnBrk="1" hangingPunct="1"/>
            <a:r>
              <a:rPr lang="de-DE" sz="2800" smtClean="0"/>
              <a:t>Sample Workout Example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77724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z="1800" smtClean="0"/>
              <a:t>Chapter 5, Prob. 3</a:t>
            </a:r>
          </a:p>
          <a:p>
            <a:pPr eaLnBrk="1" hangingPunct="1">
              <a:lnSpc>
                <a:spcPct val="90000"/>
              </a:lnSpc>
            </a:pPr>
            <a:r>
              <a:rPr lang="de-DE" sz="1800" smtClean="0"/>
              <a:t>Step 5 </a:t>
            </a:r>
            <a:r>
              <a:rPr lang="de-DE" sz="1800" smtClean="0">
                <a:sym typeface="Wingdings" pitchFamily="2" charset="2"/>
              </a:rPr>
              <a:t></a:t>
            </a:r>
            <a:r>
              <a:rPr lang="de-DE" sz="1800" smtClean="0"/>
              <a:t>Matlab Soln.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600" smtClean="0"/>
              <a:t> w = [195, 90, 25, 0.8];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600" smtClean="0"/>
              <a:t>cg = [3.0, 1.4, 1.5; 2.3, 1.4, 1.7; 0.7, 1.4, 1.4; 3.1, 2.1, 1.5];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600" smtClean="0"/>
              <a:t>wt = sum(w);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600" smtClean="0"/>
              <a:t>CG = w * cg /wt;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600" smtClean="0"/>
              <a:t>dw = CG(2); dc = CG(3);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600" smtClean="0"/>
              <a:t>Fc = wt * dw/dc;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600" smtClean="0"/>
              <a:t>r = 8; g = 9.81;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600" smtClean="0"/>
              <a:t>V = sqrt((Fc * r * g/wt)*(3600/1000)^2);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600" smtClean="0"/>
              <a:t>Vel = input(`Enter velocity of truck in km/hr´);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600" smtClean="0"/>
              <a:t>FC = (wt/g) * (Vel * 1000/3600)^2/r;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600" smtClean="0"/>
              <a:t>S = FC * dc /(wt*dw);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600" smtClean="0"/>
              <a:t>If S &gt; 1</a:t>
            </a:r>
          </a:p>
          <a:p>
            <a:pPr lvl="2" eaLnBrk="1" hangingPunct="1">
              <a:lnSpc>
                <a:spcPct val="90000"/>
              </a:lnSpc>
            </a:pPr>
            <a:r>
              <a:rPr lang="de-DE" sz="1400" smtClean="0"/>
              <a:t>Disp(´the truck would overturn in this operation´);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600" smtClean="0"/>
              <a:t>Elseif S &lt; 1</a:t>
            </a:r>
          </a:p>
          <a:p>
            <a:pPr lvl="2" eaLnBrk="1" hangingPunct="1">
              <a:lnSpc>
                <a:spcPct val="90000"/>
              </a:lnSpc>
            </a:pPr>
            <a:r>
              <a:rPr lang="de-DE" sz="1400" smtClean="0"/>
              <a:t>Disp(´the truck would not overturn in this operation´);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600" smtClean="0"/>
              <a:t>Else </a:t>
            </a:r>
          </a:p>
          <a:p>
            <a:pPr lvl="2" eaLnBrk="1" hangingPunct="1">
              <a:lnSpc>
                <a:spcPct val="90000"/>
              </a:lnSpc>
            </a:pPr>
            <a:r>
              <a:rPr lang="de-DE" sz="1400" smtClean="0"/>
              <a:t>Disp(´this operation is in the critical point´);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600" smtClean="0"/>
              <a:t>end</a:t>
            </a:r>
          </a:p>
        </p:txBody>
      </p:sp>
      <p:pic>
        <p:nvPicPr>
          <p:cNvPr id="3" name="BAE613 Mechanical Instrumentation Process Audio(1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43651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46FDAC-5937-455C-859F-A4A9E0E02C51}" type="slidenum">
              <a:rPr lang="de-DE"/>
              <a:pPr>
                <a:defRPr/>
              </a:pPr>
              <a:t>12</a:t>
            </a:fld>
            <a:endParaRPr lang="de-DE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Thank You Very Much!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5D3C72-3386-432C-8E9A-1FA18FA9804C}" type="slidenum">
              <a:rPr lang="de-DE"/>
              <a:pPr>
                <a:defRPr/>
              </a:pPr>
              <a:t>2</a:t>
            </a:fld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sz="2800" smtClean="0"/>
              <a:t>Matlab Windows</a:t>
            </a:r>
          </a:p>
          <a:p>
            <a:pPr lvl="1" eaLnBrk="1" hangingPunct="1"/>
            <a:r>
              <a:rPr lang="de-DE" sz="2400" smtClean="0"/>
              <a:t>Command Window</a:t>
            </a:r>
          </a:p>
          <a:p>
            <a:pPr lvl="1" eaLnBrk="1" hangingPunct="1"/>
            <a:r>
              <a:rPr lang="de-DE" sz="2400" smtClean="0"/>
              <a:t>Edit Window</a:t>
            </a:r>
          </a:p>
          <a:p>
            <a:pPr lvl="1" eaLnBrk="1" hangingPunct="1"/>
            <a:r>
              <a:rPr lang="de-DE" sz="2400" smtClean="0"/>
              <a:t>Graphic Window</a:t>
            </a:r>
          </a:p>
          <a:p>
            <a:pPr eaLnBrk="1" hangingPunct="1"/>
            <a:r>
              <a:rPr lang="de-DE" sz="2800" smtClean="0"/>
              <a:t>Scalars, Vectors and Matrices</a:t>
            </a:r>
          </a:p>
          <a:p>
            <a:pPr lvl="1" eaLnBrk="1" hangingPunct="1"/>
            <a:r>
              <a:rPr lang="de-DE" sz="2400" smtClean="0"/>
              <a:t>Case sensitive, X </a:t>
            </a:r>
            <a:r>
              <a:rPr lang="de-DE" sz="2400" smtClean="0">
                <a:sym typeface="Symbol" pitchFamily="18" charset="2"/>
              </a:rPr>
              <a:t> x</a:t>
            </a:r>
            <a:endParaRPr lang="de-DE" sz="2400" smtClean="0"/>
          </a:p>
          <a:p>
            <a:pPr lvl="1" eaLnBrk="1" hangingPunct="1"/>
            <a:r>
              <a:rPr lang="de-DE" sz="2400" smtClean="0"/>
              <a:t>Scalar , X = 5;</a:t>
            </a:r>
          </a:p>
          <a:p>
            <a:pPr lvl="1" eaLnBrk="1" hangingPunct="1"/>
            <a:r>
              <a:rPr lang="de-DE" sz="2400" smtClean="0"/>
              <a:t>Vector, Y = [4, 5];</a:t>
            </a:r>
          </a:p>
          <a:p>
            <a:pPr lvl="1" eaLnBrk="1" hangingPunct="1"/>
            <a:r>
              <a:rPr lang="de-DE" sz="2400" smtClean="0"/>
              <a:t>Matrix,   Z = [-1, 0, 2; -2, 1, 3; -3, 4, -4];</a:t>
            </a: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3600" smtClean="0"/>
              <a:t>Chapter Two</a:t>
            </a:r>
            <a:br>
              <a:rPr lang="de-DE" sz="3600" smtClean="0"/>
            </a:br>
            <a:r>
              <a:rPr lang="de-DE" sz="3600" smtClean="0"/>
              <a:t>Matlab Environment</a:t>
            </a:r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3276600" y="5791200"/>
            <a:ext cx="990600" cy="457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5126" name="Line 5"/>
          <p:cNvSpPr>
            <a:spLocks noChangeShapeType="1"/>
          </p:cNvSpPr>
          <p:nvPr/>
        </p:nvSpPr>
        <p:spPr bwMode="auto">
          <a:xfrm flipV="1">
            <a:off x="4038600" y="5334000"/>
            <a:ext cx="762000" cy="4572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AU"/>
          </a:p>
        </p:txBody>
      </p:sp>
      <p:sp>
        <p:nvSpPr>
          <p:cNvPr id="5127" name="Rectangle 6"/>
          <p:cNvSpPr>
            <a:spLocks noChangeArrowheads="1"/>
          </p:cNvSpPr>
          <p:nvPr/>
        </p:nvSpPr>
        <p:spPr bwMode="auto">
          <a:xfrm>
            <a:off x="4419600" y="5715000"/>
            <a:ext cx="1066800" cy="457200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5128" name="Line 7"/>
          <p:cNvSpPr>
            <a:spLocks noChangeShapeType="1"/>
          </p:cNvSpPr>
          <p:nvPr/>
        </p:nvSpPr>
        <p:spPr bwMode="auto">
          <a:xfrm flipV="1">
            <a:off x="5029200" y="5257800"/>
            <a:ext cx="762000" cy="457200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AU"/>
          </a:p>
        </p:txBody>
      </p:sp>
      <p:sp>
        <p:nvSpPr>
          <p:cNvPr id="5129" name="Rectangle 8"/>
          <p:cNvSpPr>
            <a:spLocks noChangeArrowheads="1"/>
          </p:cNvSpPr>
          <p:nvPr/>
        </p:nvSpPr>
        <p:spPr bwMode="auto">
          <a:xfrm>
            <a:off x="5638800" y="5715000"/>
            <a:ext cx="1143000" cy="457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5130" name="Line 9"/>
          <p:cNvSpPr>
            <a:spLocks noChangeShapeType="1"/>
          </p:cNvSpPr>
          <p:nvPr/>
        </p:nvSpPr>
        <p:spPr bwMode="auto">
          <a:xfrm flipV="1">
            <a:off x="6477000" y="5257800"/>
            <a:ext cx="86360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AU"/>
          </a:p>
        </p:txBody>
      </p:sp>
      <p:sp>
        <p:nvSpPr>
          <p:cNvPr id="5131" name="Text Box 10"/>
          <p:cNvSpPr txBox="1">
            <a:spLocks noChangeArrowheads="1"/>
          </p:cNvSpPr>
          <p:nvPr/>
        </p:nvSpPr>
        <p:spPr bwMode="auto">
          <a:xfrm>
            <a:off x="4267200" y="49530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>
                <a:solidFill>
                  <a:schemeClr val="accent1"/>
                </a:solidFill>
              </a:rPr>
              <a:t>1st row</a:t>
            </a:r>
          </a:p>
        </p:txBody>
      </p:sp>
      <p:sp>
        <p:nvSpPr>
          <p:cNvPr id="5132" name="Text Box 11"/>
          <p:cNvSpPr txBox="1">
            <a:spLocks noChangeArrowheads="1"/>
          </p:cNvSpPr>
          <p:nvPr/>
        </p:nvSpPr>
        <p:spPr bwMode="auto">
          <a:xfrm>
            <a:off x="5486400" y="49530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>
                <a:solidFill>
                  <a:srgbClr val="000099"/>
                </a:solidFill>
              </a:rPr>
              <a:t>2nd row</a:t>
            </a:r>
          </a:p>
        </p:txBody>
      </p:sp>
      <p:sp>
        <p:nvSpPr>
          <p:cNvPr id="5133" name="Text Box 12"/>
          <p:cNvSpPr txBox="1">
            <a:spLocks noChangeArrowheads="1"/>
          </p:cNvSpPr>
          <p:nvPr/>
        </p:nvSpPr>
        <p:spPr bwMode="auto">
          <a:xfrm>
            <a:off x="7162800" y="49530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>
                <a:solidFill>
                  <a:srgbClr val="FF0000"/>
                </a:solidFill>
              </a:rPr>
              <a:t>3rd row</a:t>
            </a:r>
          </a:p>
        </p:txBody>
      </p:sp>
      <p:sp>
        <p:nvSpPr>
          <p:cNvPr id="5134" name="Line 13"/>
          <p:cNvSpPr>
            <a:spLocks noChangeShapeType="1"/>
          </p:cNvSpPr>
          <p:nvPr/>
        </p:nvSpPr>
        <p:spPr bwMode="auto">
          <a:xfrm>
            <a:off x="4343400" y="61722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AU"/>
          </a:p>
        </p:txBody>
      </p:sp>
      <p:sp>
        <p:nvSpPr>
          <p:cNvPr id="5135" name="Text Box 14"/>
          <p:cNvSpPr txBox="1">
            <a:spLocks noChangeArrowheads="1"/>
          </p:cNvSpPr>
          <p:nvPr/>
        </p:nvSpPr>
        <p:spPr bwMode="auto">
          <a:xfrm>
            <a:off x="4572000" y="62484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/>
              <a:t>Row break</a:t>
            </a:r>
          </a:p>
        </p:txBody>
      </p:sp>
      <p:sp>
        <p:nvSpPr>
          <p:cNvPr id="5136" name="Line 15"/>
          <p:cNvSpPr>
            <a:spLocks noChangeShapeType="1"/>
          </p:cNvSpPr>
          <p:nvPr/>
        </p:nvSpPr>
        <p:spPr bwMode="auto">
          <a:xfrm>
            <a:off x="7010400" y="61722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AU"/>
          </a:p>
        </p:txBody>
      </p:sp>
      <p:sp>
        <p:nvSpPr>
          <p:cNvPr id="5137" name="Text Box 16"/>
          <p:cNvSpPr txBox="1">
            <a:spLocks noChangeArrowheads="1"/>
          </p:cNvSpPr>
          <p:nvPr/>
        </p:nvSpPr>
        <p:spPr bwMode="auto">
          <a:xfrm>
            <a:off x="6705600" y="63246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/>
              <a:t>Suppress printing</a:t>
            </a:r>
          </a:p>
        </p:txBody>
      </p:sp>
      <p:pic>
        <p:nvPicPr>
          <p:cNvPr id="3" name="BAE613 Mechanical Instrumentation Process Audio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9969" y="35010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8136C-A005-4879-A5E7-7560F07F5BE5}" type="slidenum">
              <a:rPr lang="de-DE"/>
              <a:pPr>
                <a:defRPr/>
              </a:pPr>
              <a:t>3</a:t>
            </a:fld>
            <a:endParaRPr lang="de-DE"/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2895600" y="3581400"/>
            <a:ext cx="2286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2590800" y="4343400"/>
            <a:ext cx="228600" cy="381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sz="2000" smtClean="0"/>
              <a:t>Variable name must be start with a letter</a:t>
            </a:r>
          </a:p>
          <a:p>
            <a:pPr eaLnBrk="1" hangingPunct="1"/>
            <a:r>
              <a:rPr lang="de-DE" sz="2000" smtClean="0"/>
              <a:t>Variable name can contain letters, and the underscore ( _ )</a:t>
            </a:r>
          </a:p>
          <a:p>
            <a:pPr eaLnBrk="1" hangingPunct="1"/>
            <a:r>
              <a:rPr lang="de-DE" sz="2000" smtClean="0"/>
              <a:t>Variabel name must be unique within 19 characters</a:t>
            </a:r>
          </a:p>
          <a:p>
            <a:pPr lvl="1" eaLnBrk="1" hangingPunct="1"/>
            <a:r>
              <a:rPr lang="de-DE" sz="2000" smtClean="0"/>
              <a:t>my_database1 = [32, 50, 80];</a:t>
            </a:r>
          </a:p>
          <a:p>
            <a:pPr lvl="1" eaLnBrk="1" hangingPunct="1"/>
            <a:r>
              <a:rPr lang="de-DE" sz="2000" smtClean="0"/>
              <a:t>z = [-1, 0, 2, -2, 1, 3, -3, 4, -4];</a:t>
            </a:r>
          </a:p>
          <a:p>
            <a:pPr lvl="1" eaLnBrk="1" hangingPunct="1"/>
            <a:r>
              <a:rPr lang="de-DE" sz="2000" smtClean="0"/>
              <a:t>Z = [-1, 0, 2;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de-DE" sz="2000" smtClean="0"/>
              <a:t>		     -2, 1, 3;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de-DE" sz="2000" smtClean="0"/>
              <a:t>          -3, 4, -4];</a:t>
            </a:r>
          </a:p>
          <a:p>
            <a:pPr lvl="1" eaLnBrk="1" hangingPunct="1"/>
            <a:r>
              <a:rPr lang="de-DE" sz="2000" smtClean="0"/>
              <a:t>Zpartial_a = Z(:,2:3); Zpartial_b = Z(2:3, 1:2);</a:t>
            </a:r>
          </a:p>
          <a:p>
            <a:pPr lvl="1" eaLnBrk="1" hangingPunct="1"/>
            <a:r>
              <a:rPr lang="de-DE" sz="2000" smtClean="0"/>
              <a:t>User input: a = input(`enter values for z in brackets´);</a:t>
            </a:r>
          </a:p>
          <a:p>
            <a:pPr lvl="1" eaLnBrk="1" hangingPunct="1"/>
            <a:r>
              <a:rPr lang="de-DE" sz="2000" smtClean="0"/>
              <a:t>Load data file                save &lt;filename&gt; &lt;vlist&gt; -ascii</a:t>
            </a:r>
          </a:p>
          <a:p>
            <a:pPr lvl="1" eaLnBrk="1" hangingPunct="1"/>
            <a:endParaRPr lang="de-DE" sz="2000" smtClean="0"/>
          </a:p>
        </p:txBody>
      </p:sp>
      <p:sp>
        <p:nvSpPr>
          <p:cNvPr id="61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sz="2400" smtClean="0"/>
              <a:t>Initializing Variables</a:t>
            </a:r>
          </a:p>
        </p:txBody>
      </p:sp>
      <p:sp>
        <p:nvSpPr>
          <p:cNvPr id="6151" name="Line 6"/>
          <p:cNvSpPr>
            <a:spLocks noChangeShapeType="1"/>
          </p:cNvSpPr>
          <p:nvPr/>
        </p:nvSpPr>
        <p:spPr bwMode="auto">
          <a:xfrm flipV="1">
            <a:off x="3124200" y="3581400"/>
            <a:ext cx="28194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AU"/>
          </a:p>
        </p:txBody>
      </p:sp>
      <p:sp>
        <p:nvSpPr>
          <p:cNvPr id="6152" name="Line 7"/>
          <p:cNvSpPr>
            <a:spLocks noChangeShapeType="1"/>
          </p:cNvSpPr>
          <p:nvPr/>
        </p:nvSpPr>
        <p:spPr bwMode="auto">
          <a:xfrm>
            <a:off x="2819400" y="4495800"/>
            <a:ext cx="2057400" cy="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AU"/>
          </a:p>
        </p:txBody>
      </p:sp>
      <p:sp>
        <p:nvSpPr>
          <p:cNvPr id="6153" name="Text Box 8"/>
          <p:cNvSpPr txBox="1">
            <a:spLocks noChangeArrowheads="1"/>
          </p:cNvSpPr>
          <p:nvPr/>
        </p:nvSpPr>
        <p:spPr bwMode="auto">
          <a:xfrm>
            <a:off x="5943600" y="33528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>
                <a:solidFill>
                  <a:schemeClr val="accent1"/>
                </a:solidFill>
              </a:rPr>
              <a:t>z(4)</a:t>
            </a:r>
          </a:p>
        </p:txBody>
      </p:sp>
      <p:sp>
        <p:nvSpPr>
          <p:cNvPr id="6154" name="Text Box 9"/>
          <p:cNvSpPr txBox="1">
            <a:spLocks noChangeArrowheads="1"/>
          </p:cNvSpPr>
          <p:nvPr/>
        </p:nvSpPr>
        <p:spPr bwMode="auto">
          <a:xfrm>
            <a:off x="4876800" y="42672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>
                <a:solidFill>
                  <a:srgbClr val="BE4D00"/>
                </a:solidFill>
              </a:rPr>
              <a:t>Z(2,3)</a:t>
            </a: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2209800" y="4038600"/>
            <a:ext cx="838200" cy="1066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3505200" y="46482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>
                <a:solidFill>
                  <a:srgbClr val="000099"/>
                </a:solidFill>
                <a:latin typeface="Tahoma" pitchFamily="34" charset="0"/>
              </a:rPr>
              <a:t>Zpartial_a</a:t>
            </a:r>
            <a:endParaRPr lang="de-DE" sz="1800">
              <a:solidFill>
                <a:srgbClr val="000099"/>
              </a:solidFill>
            </a:endParaRPr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 flipH="1">
            <a:off x="3048000" y="4876800"/>
            <a:ext cx="533400" cy="0"/>
          </a:xfrm>
          <a:prstGeom prst="line">
            <a:avLst/>
          </a:prstGeom>
          <a:noFill/>
          <a:ln w="9525">
            <a:solidFill>
              <a:srgbClr val="000099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AU"/>
          </a:p>
        </p:txBody>
      </p:sp>
      <p:sp>
        <p:nvSpPr>
          <p:cNvPr id="6158" name="Rectangle 14"/>
          <p:cNvSpPr>
            <a:spLocks noChangeArrowheads="1"/>
          </p:cNvSpPr>
          <p:nvPr/>
        </p:nvSpPr>
        <p:spPr bwMode="auto">
          <a:xfrm>
            <a:off x="1828800" y="4343400"/>
            <a:ext cx="685800" cy="762000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152400" y="47244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>
                <a:solidFill>
                  <a:srgbClr val="00FF00"/>
                </a:solidFill>
                <a:latin typeface="Tahoma" pitchFamily="34" charset="0"/>
              </a:rPr>
              <a:t>Zpartial_b</a:t>
            </a:r>
            <a:endParaRPr lang="de-DE" sz="1800">
              <a:solidFill>
                <a:srgbClr val="00FF00"/>
              </a:solidFill>
            </a:endParaRPr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 flipH="1">
            <a:off x="1295400" y="4953000"/>
            <a:ext cx="533400" cy="1588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sysDot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AU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>
            <a:off x="3048000" y="6019800"/>
            <a:ext cx="9906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AU"/>
          </a:p>
        </p:txBody>
      </p:sp>
      <p:pic>
        <p:nvPicPr>
          <p:cNvPr id="3" name="BAE613 Mechanical Instrumentation Process Audio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336" y="416094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78112-3DA3-40F2-ACFA-A3531AB2FC01}" type="slidenum">
              <a:rPr lang="de-DE"/>
              <a:pPr>
                <a:defRPr/>
              </a:pPr>
              <a:t>4</a:t>
            </a:fld>
            <a:endParaRPr lang="de-DE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2800" smtClean="0"/>
              <a:t>Data Format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de-DE" sz="2000" smtClean="0"/>
              <a:t>Formatted Output: fprintf(format string, variables)</a:t>
            </a:r>
          </a:p>
          <a:p>
            <a:pPr lvl="1" eaLnBrk="1" hangingPunct="1"/>
            <a:r>
              <a:rPr lang="de-DE" sz="2000" smtClean="0"/>
              <a:t>Display format: %e (exponential notation)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de-DE" sz="2000" smtClean="0"/>
              <a:t>			        %f  (decimal notation)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de-DE" sz="2000" smtClean="0"/>
              <a:t>                         %g (exponential or decimal, which is shorter)</a:t>
            </a:r>
          </a:p>
          <a:p>
            <a:pPr lvl="1" eaLnBrk="1" hangingPunct="1"/>
            <a:r>
              <a:rPr lang="de-DE" sz="2000" smtClean="0"/>
              <a:t>short (default) </a:t>
            </a:r>
            <a:r>
              <a:rPr lang="de-DE" sz="2000" smtClean="0">
                <a:sym typeface="Wingdings" pitchFamily="2" charset="2"/>
              </a:rPr>
              <a:t>15.2345</a:t>
            </a:r>
          </a:p>
          <a:p>
            <a:pPr lvl="1" eaLnBrk="1" hangingPunct="1"/>
            <a:r>
              <a:rPr lang="de-DE" sz="2000" smtClean="0"/>
              <a:t>long (14 decimal) </a:t>
            </a:r>
            <a:r>
              <a:rPr lang="de-DE" sz="2000" smtClean="0">
                <a:sym typeface="Wingdings" pitchFamily="2" charset="2"/>
              </a:rPr>
              <a:t>15.23453333333333</a:t>
            </a:r>
          </a:p>
          <a:p>
            <a:pPr lvl="1" eaLnBrk="1" hangingPunct="1"/>
            <a:r>
              <a:rPr lang="de-DE" sz="2000" smtClean="0">
                <a:sym typeface="Wingdings" pitchFamily="2" charset="2"/>
              </a:rPr>
              <a:t>short e (4 decimal) 1.5235e+01</a:t>
            </a:r>
          </a:p>
          <a:p>
            <a:pPr lvl="1" eaLnBrk="1" hangingPunct="1"/>
            <a:r>
              <a:rPr lang="de-DE" sz="2000" smtClean="0">
                <a:sym typeface="Wingdings" pitchFamily="2" charset="2"/>
              </a:rPr>
              <a:t>long e (15 decimal) 1.523453333333333e+01</a:t>
            </a:r>
          </a:p>
          <a:p>
            <a:pPr lvl="1" eaLnBrk="1" hangingPunct="1"/>
            <a:r>
              <a:rPr lang="de-DE" sz="2000" smtClean="0">
                <a:sym typeface="Wingdings" pitchFamily="2" charset="2"/>
              </a:rPr>
              <a:t>bank (2 decimal) 15.23</a:t>
            </a:r>
          </a:p>
          <a:p>
            <a:pPr lvl="1" eaLnBrk="1" hangingPunct="1"/>
            <a:r>
              <a:rPr lang="de-DE" sz="2000" smtClean="0">
                <a:sym typeface="Wingdings" pitchFamily="2" charset="2"/>
              </a:rPr>
              <a:t>+ (+, - or blank) +</a:t>
            </a:r>
          </a:p>
          <a:p>
            <a:pPr lvl="1" eaLnBrk="1" hangingPunct="1"/>
            <a:r>
              <a:rPr lang="de-DE" sz="2000" smtClean="0">
                <a:sym typeface="Wingdings" pitchFamily="2" charset="2"/>
              </a:rPr>
              <a:t>%8.1f _ _ _ _ 15.2</a:t>
            </a:r>
            <a:endParaRPr lang="de-DE" sz="2000" smtClean="0"/>
          </a:p>
          <a:p>
            <a:pPr lvl="1" eaLnBrk="1" hangingPunct="1">
              <a:buFont typeface="Wingdings" pitchFamily="2" charset="2"/>
              <a:buNone/>
            </a:pPr>
            <a:endParaRPr lang="de-DE" sz="2000" smtClean="0"/>
          </a:p>
          <a:p>
            <a:pPr lvl="1" eaLnBrk="1" hangingPunct="1"/>
            <a:endParaRPr lang="de-DE" sz="2000" smtClean="0"/>
          </a:p>
        </p:txBody>
      </p:sp>
      <p:pic>
        <p:nvPicPr>
          <p:cNvPr id="3" name="BAE613 Mechanical Instrumentation Process Audio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50851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45918B-EEA3-47CA-9DBB-F3067E5FF37A}" type="slidenum">
              <a:rPr lang="de-DE"/>
              <a:pPr>
                <a:defRPr/>
              </a:pPr>
              <a:t>5</a:t>
            </a:fld>
            <a:endParaRPr lang="de-DE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914400"/>
          </a:xfrm>
        </p:spPr>
        <p:txBody>
          <a:bodyPr/>
          <a:lstStyle/>
          <a:p>
            <a:pPr eaLnBrk="1" hangingPunct="1"/>
            <a:r>
              <a:rPr lang="de-DE" sz="2800" smtClean="0"/>
              <a:t>Printing Matrices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295400"/>
            <a:ext cx="41148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1800" smtClean="0"/>
              <a:t>x = 0: 0.2: 2;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1800" smtClean="0"/>
              <a:t>fprintf(`%3.1f * 5 = %4.1f \n´, x, x);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1800" smtClean="0"/>
              <a:t>Display followings: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1800" smtClean="0"/>
              <a:t>0.0 * 5 =  0.2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1800" smtClean="0"/>
              <a:t>0.4 * 5 =  0.6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1800" smtClean="0"/>
              <a:t>0.8 * 5 =  1.0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1800" smtClean="0"/>
              <a:t>1.2 * 5 =  1.4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1800" smtClean="0"/>
              <a:t>1.6 * 5 =  1.8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1800" smtClean="0"/>
              <a:t>2.0 * 5 =  0.0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1800" smtClean="0"/>
              <a:t>0.2 * 5 =  0.4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1800" smtClean="0"/>
              <a:t>0.6 * 5 =  0.8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1800" smtClean="0"/>
              <a:t>1.0 * 5 =  1.2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1800" smtClean="0"/>
              <a:t>1.4 * 5 =  1.6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1800" smtClean="0"/>
              <a:t>1.8 * 5 =  2.0 </a:t>
            </a:r>
          </a:p>
        </p:txBody>
      </p:sp>
      <p:sp>
        <p:nvSpPr>
          <p:cNvPr id="819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191000" y="1143000"/>
            <a:ext cx="4724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1800" smtClean="0"/>
              <a:t>x = 0: 0.2: 2;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1800" smtClean="0"/>
              <a:t>n = size(x);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1800" smtClean="0"/>
              <a:t>for i = 1: n(2)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1800" smtClean="0"/>
              <a:t>fprintf(`%3.1f * 5 = %4.1f \n´,x(i), x(i)*5);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1800" smtClean="0"/>
              <a:t>end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1800" smtClean="0"/>
              <a:t>Display followings: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1800" smtClean="0"/>
              <a:t>0.0 * 5 =  0.0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1800" smtClean="0"/>
              <a:t>0.2 * 5 =  1.0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1800" smtClean="0"/>
              <a:t>0.4 * 5 =  2.0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1800" smtClean="0"/>
              <a:t>0.6 * 5 =  3.0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1800" smtClean="0"/>
              <a:t>0.8 * 5 =  4.0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1800" smtClean="0"/>
              <a:t>1.0 * 5 =  5.0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1800" smtClean="0"/>
              <a:t>1.2 * 5 =  6.0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1800" smtClean="0"/>
              <a:t>1.4 * 5 =  7.0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1800" smtClean="0"/>
              <a:t>1.6 * 5 =  8.0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1800" smtClean="0"/>
              <a:t>1.8 * 5 =  9.0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1800" smtClean="0"/>
              <a:t>2.0 * 5 = 10.0</a:t>
            </a:r>
            <a:r>
              <a:rPr lang="de-DE" sz="1600" smtClean="0"/>
              <a:t> </a:t>
            </a:r>
          </a:p>
        </p:txBody>
      </p:sp>
      <p:sp>
        <p:nvSpPr>
          <p:cNvPr id="8198" name="Line 5"/>
          <p:cNvSpPr>
            <a:spLocks noChangeShapeType="1"/>
          </p:cNvSpPr>
          <p:nvPr/>
        </p:nvSpPr>
        <p:spPr bwMode="auto">
          <a:xfrm>
            <a:off x="4191000" y="12192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AU"/>
          </a:p>
        </p:txBody>
      </p:sp>
      <p:pic>
        <p:nvPicPr>
          <p:cNvPr id="3" name="BAE613 Mechanical Instrumentation Process Audio(6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79182" y="56229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4D6AE7-13E3-45B5-AE18-B60EBB170486}" type="slidenum">
              <a:rPr lang="de-DE"/>
              <a:pPr>
                <a:defRPr/>
              </a:pPr>
              <a:t>6</a:t>
            </a:fld>
            <a:endParaRPr lang="de-DE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914400"/>
          </a:xfrm>
        </p:spPr>
        <p:txBody>
          <a:bodyPr/>
          <a:lstStyle/>
          <a:p>
            <a:pPr eaLnBrk="1" hangingPunct="1"/>
            <a:r>
              <a:rPr lang="de-DE" sz="2800" smtClean="0"/>
              <a:t>Useful Commands and Functions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66800"/>
            <a:ext cx="3048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z="2400" smtClean="0"/>
              <a:t>clc, clg</a:t>
            </a:r>
          </a:p>
          <a:p>
            <a:pPr eaLnBrk="1" hangingPunct="1">
              <a:lnSpc>
                <a:spcPct val="90000"/>
              </a:lnSpc>
            </a:pPr>
            <a:r>
              <a:rPr lang="de-DE" sz="2400" smtClean="0"/>
              <a:t>clear, clear all,</a:t>
            </a:r>
          </a:p>
          <a:p>
            <a:pPr eaLnBrk="1" hangingPunct="1">
              <a:lnSpc>
                <a:spcPct val="90000"/>
              </a:lnSpc>
            </a:pPr>
            <a:r>
              <a:rPr lang="de-DE" sz="2400" smtClean="0"/>
              <a:t>disp, fprintf</a:t>
            </a:r>
          </a:p>
          <a:p>
            <a:pPr eaLnBrk="1" hangingPunct="1">
              <a:lnSpc>
                <a:spcPct val="90000"/>
              </a:lnSpc>
            </a:pPr>
            <a:r>
              <a:rPr lang="de-DE" sz="2400" smtClean="0"/>
              <a:t>grid on, grid off</a:t>
            </a:r>
          </a:p>
          <a:p>
            <a:pPr eaLnBrk="1" hangingPunct="1">
              <a:lnSpc>
                <a:spcPct val="90000"/>
              </a:lnSpc>
            </a:pPr>
            <a:r>
              <a:rPr lang="de-DE" sz="2400" smtClean="0"/>
              <a:t>hold on, hold off</a:t>
            </a:r>
          </a:p>
          <a:p>
            <a:pPr eaLnBrk="1" hangingPunct="1">
              <a:lnSpc>
                <a:spcPct val="90000"/>
              </a:lnSpc>
            </a:pPr>
            <a:r>
              <a:rPr lang="de-DE" sz="2400" smtClean="0"/>
              <a:t>input, load,</a:t>
            </a:r>
          </a:p>
          <a:p>
            <a:pPr eaLnBrk="1" hangingPunct="1">
              <a:lnSpc>
                <a:spcPct val="90000"/>
              </a:lnSpc>
            </a:pPr>
            <a:r>
              <a:rPr lang="de-DE" sz="2400" smtClean="0"/>
              <a:t>plot</a:t>
            </a:r>
          </a:p>
          <a:p>
            <a:pPr eaLnBrk="1" hangingPunct="1">
              <a:lnSpc>
                <a:spcPct val="90000"/>
              </a:lnSpc>
            </a:pPr>
            <a:r>
              <a:rPr lang="de-DE" sz="2400" smtClean="0"/>
              <a:t>save, size</a:t>
            </a:r>
          </a:p>
          <a:p>
            <a:pPr eaLnBrk="1" hangingPunct="1">
              <a:lnSpc>
                <a:spcPct val="90000"/>
              </a:lnSpc>
            </a:pPr>
            <a:r>
              <a:rPr lang="de-DE" sz="2400" smtClean="0"/>
              <a:t>title, xlabel, ylabel</a:t>
            </a:r>
          </a:p>
          <a:p>
            <a:pPr eaLnBrk="1" hangingPunct="1">
              <a:lnSpc>
                <a:spcPct val="90000"/>
              </a:lnSpc>
            </a:pPr>
            <a:r>
              <a:rPr lang="de-DE" sz="2400" smtClean="0"/>
              <a:t>figure</a:t>
            </a:r>
          </a:p>
          <a:p>
            <a:pPr eaLnBrk="1" hangingPunct="1">
              <a:lnSpc>
                <a:spcPct val="90000"/>
              </a:lnSpc>
            </a:pPr>
            <a:r>
              <a:rPr lang="de-DE" sz="2400" smtClean="0"/>
              <a:t>sum, min, max, mean</a:t>
            </a:r>
          </a:p>
        </p:txBody>
      </p:sp>
      <p:sp>
        <p:nvSpPr>
          <p:cNvPr id="922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276600" y="1143000"/>
            <a:ext cx="52578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2400" smtClean="0"/>
              <a:t>transpose: A´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2400" smtClean="0"/>
              <a:t>new line: \n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2400" smtClean="0"/>
              <a:t>power: A^4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2400" smtClean="0"/>
              <a:t>square root: sqrt(A)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2400" smtClean="0"/>
              <a:t>absolute value: abs(A)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2400" smtClean="0"/>
              <a:t>Round nearest integer: round(A)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2400" smtClean="0"/>
              <a:t>Round nearest integer (-</a:t>
            </a:r>
            <a:r>
              <a:rPr lang="de-DE" sz="2400" smtClean="0">
                <a:sym typeface="Symbol" pitchFamily="18" charset="2"/>
              </a:rPr>
              <a:t>): </a:t>
            </a:r>
            <a:r>
              <a:rPr lang="de-DE" sz="2400" smtClean="0"/>
              <a:t>floor(A)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2400" smtClean="0"/>
              <a:t>Round nearest integer (+</a:t>
            </a:r>
            <a:r>
              <a:rPr lang="de-DE" sz="2400" smtClean="0">
                <a:sym typeface="Symbol" pitchFamily="18" charset="2"/>
              </a:rPr>
              <a:t>): ceil</a:t>
            </a:r>
            <a:r>
              <a:rPr lang="de-DE" sz="2400" smtClean="0"/>
              <a:t>(A)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2400" smtClean="0"/>
              <a:t>Remainder of A/B: rem(A,B)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2400" smtClean="0"/>
              <a:t>Exponential of A: exp(A)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2400" smtClean="0"/>
              <a:t>Trigo functions(A in radians): cos(A), sin(A), tan(A), asin(A), acos(A), atan(A), atan2(y,x)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2400" smtClean="0">
                <a:sym typeface="Symbol" pitchFamily="18" charset="2"/>
              </a:rPr>
              <a:t>: p</a:t>
            </a:r>
            <a:r>
              <a:rPr lang="de-DE" sz="2400" smtClean="0"/>
              <a:t>i (3.14159265358979)</a:t>
            </a:r>
          </a:p>
        </p:txBody>
      </p:sp>
      <p:sp>
        <p:nvSpPr>
          <p:cNvPr id="9222" name="Line 5"/>
          <p:cNvSpPr>
            <a:spLocks noChangeShapeType="1"/>
          </p:cNvSpPr>
          <p:nvPr/>
        </p:nvSpPr>
        <p:spPr bwMode="auto">
          <a:xfrm>
            <a:off x="3276600" y="1524000"/>
            <a:ext cx="0" cy="487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AU"/>
          </a:p>
        </p:txBody>
      </p:sp>
      <p:pic>
        <p:nvPicPr>
          <p:cNvPr id="2" name="BAE613 Mechanical Instrumentation Process Audio(7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C5321-1821-40D4-959F-F3131CDE36AB}" type="slidenum">
              <a:rPr lang="de-DE"/>
              <a:pPr>
                <a:defRPr/>
              </a:pPr>
              <a:t>7</a:t>
            </a:fld>
            <a:endParaRPr lang="de-DE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838200"/>
          </a:xfrm>
        </p:spPr>
        <p:txBody>
          <a:bodyPr/>
          <a:lstStyle/>
          <a:p>
            <a:pPr eaLnBrk="1" hangingPunct="1"/>
            <a:r>
              <a:rPr lang="de-DE" sz="2800" smtClean="0"/>
              <a:t>Chapter 3</a:t>
            </a:r>
            <a:br>
              <a:rPr lang="de-DE" sz="2800" smtClean="0"/>
            </a:br>
            <a:r>
              <a:rPr lang="de-DE" sz="2800" smtClean="0"/>
              <a:t>Fundamental Engineering Computations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209800"/>
            <a:ext cx="3810000" cy="4114800"/>
          </a:xfrm>
        </p:spPr>
        <p:txBody>
          <a:bodyPr/>
          <a:lstStyle/>
          <a:p>
            <a:pPr eaLnBrk="1" hangingPunct="1"/>
            <a:r>
              <a:rPr lang="de-DE" sz="2000" smtClean="0"/>
              <a:t>Matrices and Matrices Operations</a:t>
            </a:r>
          </a:p>
          <a:p>
            <a:pPr lvl="1" eaLnBrk="1" hangingPunct="1"/>
            <a:r>
              <a:rPr lang="de-DE" sz="2000" smtClean="0"/>
              <a:t>A = zeros(3);</a:t>
            </a:r>
          </a:p>
          <a:p>
            <a:pPr lvl="1" eaLnBrk="1" hangingPunct="1"/>
            <a:r>
              <a:rPr lang="de-DE" sz="2000" smtClean="0"/>
              <a:t>B = ones(3,2);</a:t>
            </a:r>
          </a:p>
          <a:p>
            <a:pPr lvl="1" eaLnBrk="1" hangingPunct="1"/>
            <a:r>
              <a:rPr lang="de-DE" sz="2000" smtClean="0"/>
              <a:t>C = [1 2 3; 3 4 5];</a:t>
            </a:r>
          </a:p>
          <a:p>
            <a:pPr lvl="1" eaLnBrk="1" hangingPunct="1"/>
            <a:r>
              <a:rPr lang="de-DE" sz="2000" smtClean="0"/>
              <a:t>D = zeros(size(C));</a:t>
            </a:r>
          </a:p>
          <a:p>
            <a:pPr lvl="1" eaLnBrk="1" hangingPunct="1"/>
            <a:r>
              <a:rPr lang="de-DE" sz="2000" smtClean="0"/>
              <a:t>E = eye(6);</a:t>
            </a:r>
          </a:p>
          <a:p>
            <a:pPr lvl="1" eaLnBrk="1" hangingPunct="1"/>
            <a:r>
              <a:rPr lang="de-DE" sz="2000" smtClean="0"/>
              <a:t>F = eye(3,2);</a:t>
            </a:r>
          </a:p>
          <a:p>
            <a:pPr lvl="1" eaLnBrk="1" hangingPunct="1"/>
            <a:r>
              <a:rPr lang="de-DE" sz="2000" smtClean="0"/>
              <a:t>Diag(E);</a:t>
            </a:r>
          </a:p>
          <a:p>
            <a:pPr lvl="1" eaLnBrk="1" hangingPunct="1"/>
            <a:r>
              <a:rPr lang="de-DE" sz="2000" smtClean="0"/>
              <a:t>V = [2, 4, 6, 8];</a:t>
            </a:r>
          </a:p>
          <a:p>
            <a:pPr lvl="1" eaLnBrk="1" hangingPunct="1"/>
            <a:r>
              <a:rPr lang="de-DE" sz="2000" smtClean="0"/>
              <a:t>diag(V,0);</a:t>
            </a:r>
          </a:p>
          <a:p>
            <a:pPr eaLnBrk="1" hangingPunct="1"/>
            <a:endParaRPr lang="de-DE" sz="2400" smtClean="0"/>
          </a:p>
          <a:p>
            <a:pPr eaLnBrk="1" hangingPunct="1"/>
            <a:endParaRPr lang="de-DE" sz="2400" smtClean="0"/>
          </a:p>
        </p:txBody>
      </p:sp>
      <p:sp>
        <p:nvSpPr>
          <p:cNvPr id="10245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de-DE" sz="2000" smtClean="0"/>
              <a:t>Scalar and Array Operation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de-DE" sz="1800" smtClean="0"/>
              <a:t>A+B </a:t>
            </a:r>
            <a:r>
              <a:rPr lang="de-DE" sz="1800" smtClean="0">
                <a:sym typeface="Wingdings" pitchFamily="2" charset="2"/>
              </a:rPr>
              <a:t> </a:t>
            </a:r>
            <a:r>
              <a:rPr lang="de-DE" sz="1800" smtClean="0"/>
              <a:t>A+B,	</a:t>
            </a:r>
            <a:r>
              <a:rPr lang="de-DE" sz="1800" smtClean="0">
                <a:sym typeface="Wingdings" pitchFamily="2" charset="2"/>
              </a:rPr>
              <a:t> 	</a:t>
            </a:r>
            <a:r>
              <a:rPr lang="de-DE" sz="1800" smtClean="0"/>
              <a:t>A.+ B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de-DE" sz="1800" smtClean="0"/>
              <a:t>A – B </a:t>
            </a:r>
            <a:r>
              <a:rPr lang="de-DE" sz="1800" smtClean="0">
                <a:sym typeface="Wingdings" pitchFamily="2" charset="2"/>
              </a:rPr>
              <a:t>A-B,		A.– B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de-DE" sz="1800" smtClean="0">
                <a:sym typeface="Wingdings" pitchFamily="2" charset="2"/>
              </a:rPr>
              <a:t>A </a:t>
            </a:r>
            <a:r>
              <a:rPr lang="de-DE" sz="1800" smtClean="0">
                <a:sym typeface="Symbol" pitchFamily="18" charset="2"/>
              </a:rPr>
              <a:t> </a:t>
            </a:r>
            <a:r>
              <a:rPr lang="de-DE" sz="1800" smtClean="0">
                <a:sym typeface="Wingdings" pitchFamily="2" charset="2"/>
              </a:rPr>
              <a:t>B A*B,		A.* B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de-DE" sz="1800" smtClean="0">
                <a:sym typeface="Wingdings" pitchFamily="2" charset="2"/>
              </a:rPr>
              <a:t>A </a:t>
            </a:r>
            <a:r>
              <a:rPr lang="de-DE" sz="1800" smtClean="0">
                <a:sym typeface="Symbol" pitchFamily="18" charset="2"/>
              </a:rPr>
              <a:t> B </a:t>
            </a:r>
            <a:r>
              <a:rPr lang="de-DE" sz="1800" smtClean="0">
                <a:sym typeface="Wingdings" pitchFamily="2" charset="2"/>
              </a:rPr>
              <a:t> A/B,		A ./ B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de-DE" sz="1800" smtClean="0">
                <a:sym typeface="Wingdings" pitchFamily="2" charset="2"/>
              </a:rPr>
              <a:t>B </a:t>
            </a:r>
            <a:r>
              <a:rPr lang="de-DE" sz="1800" smtClean="0">
                <a:sym typeface="Symbol" pitchFamily="18" charset="2"/>
              </a:rPr>
              <a:t> A </a:t>
            </a:r>
            <a:r>
              <a:rPr lang="de-DE" sz="1800" smtClean="0">
                <a:sym typeface="Wingdings" pitchFamily="2" charset="2"/>
              </a:rPr>
              <a:t> A\B,		A.\B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de-DE" sz="1800" smtClean="0">
                <a:sym typeface="Wingdings" pitchFamily="2" charset="2"/>
              </a:rPr>
              <a:t>A</a:t>
            </a:r>
            <a:r>
              <a:rPr lang="de-DE" sz="1800" baseline="30000" smtClean="0">
                <a:sym typeface="Wingdings" pitchFamily="2" charset="2"/>
              </a:rPr>
              <a:t>B </a:t>
            </a:r>
            <a:r>
              <a:rPr lang="de-DE" sz="1800" smtClean="0">
                <a:sym typeface="Wingdings" pitchFamily="2" charset="2"/>
              </a:rPr>
              <a:t>     A^B,		A.^B</a:t>
            </a:r>
          </a:p>
        </p:txBody>
      </p:sp>
      <p:pic>
        <p:nvPicPr>
          <p:cNvPr id="2" name="BAE613 Mechanical Instrumentation Process Audio(8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88224" y="50851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527337-C909-491F-8B1C-6C4ED3BE90C9}" type="slidenum">
              <a:rPr lang="de-DE"/>
              <a:pPr>
                <a:defRPr/>
              </a:pPr>
              <a:t>8</a:t>
            </a:fld>
            <a:endParaRPr lang="de-DE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pPr eaLnBrk="1" hangingPunct="1"/>
            <a:r>
              <a:rPr lang="de-DE" sz="2800" smtClean="0"/>
              <a:t>Chapter 4</a:t>
            </a:r>
            <a:br>
              <a:rPr lang="de-DE" sz="2800" smtClean="0"/>
            </a:br>
            <a:r>
              <a:rPr lang="de-DE" sz="2800" smtClean="0"/>
              <a:t>Two-Dimensional Arrays and Matrices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133600"/>
            <a:ext cx="4191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z="2000" smtClean="0"/>
              <a:t>Building a Matrix out of Vectors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smtClean="0"/>
              <a:t>price = [3, 1.99 10.99, 9.15, 1.29];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smtClean="0"/>
              <a:t>Jan = [3, 2, 1, 5, 2];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smtClean="0"/>
              <a:t>Feb = [2, 3, 1, 3, 3];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smtClean="0"/>
              <a:t>Mar = [1, 0, 3, 3, 3];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smtClean="0"/>
              <a:t>tot_Jan = price * Jan´;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smtClean="0"/>
              <a:t>tot_Feb = price * Feb´;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smtClean="0"/>
              <a:t>tot_Mar = price * Mar´;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smtClean="0"/>
              <a:t>quantity = [Jan´, Feb´, Mar´];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smtClean="0"/>
              <a:t>quant = [Jan; Feb; Mar]´;</a:t>
            </a:r>
          </a:p>
          <a:p>
            <a:pPr lvl="1" eaLnBrk="1" hangingPunct="1">
              <a:lnSpc>
                <a:spcPct val="90000"/>
              </a:lnSpc>
            </a:pPr>
            <a:endParaRPr lang="de-DE" sz="2000" smtClean="0"/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2051050"/>
            <a:ext cx="4267200" cy="4114800"/>
          </a:xfrm>
        </p:spPr>
        <p:txBody>
          <a:bodyPr/>
          <a:lstStyle/>
          <a:p>
            <a:pPr eaLnBrk="1" hangingPunct="1"/>
            <a:r>
              <a:rPr lang="de-DE" sz="2000" smtClean="0"/>
              <a:t>Vector by Matrix Multiplication</a:t>
            </a:r>
          </a:p>
          <a:p>
            <a:pPr lvl="1" eaLnBrk="1" hangingPunct="1"/>
            <a:r>
              <a:rPr lang="de-DE" sz="1800" smtClean="0"/>
              <a:t>[1 </a:t>
            </a:r>
            <a:r>
              <a:rPr lang="de-DE" sz="1800" smtClean="0">
                <a:sym typeface="Symbol" pitchFamily="18" charset="2"/>
              </a:rPr>
              <a:t> m] * [m  n] = [1  n]</a:t>
            </a:r>
          </a:p>
          <a:p>
            <a:pPr lvl="1" eaLnBrk="1" hangingPunct="1"/>
            <a:endParaRPr lang="de-DE" sz="1800" smtClean="0"/>
          </a:p>
          <a:p>
            <a:pPr eaLnBrk="1" hangingPunct="1"/>
            <a:r>
              <a:rPr lang="de-DE" sz="2000" smtClean="0"/>
              <a:t>Matrix by Matrix Multiplication</a:t>
            </a:r>
          </a:p>
          <a:p>
            <a:pPr lvl="1" eaLnBrk="1" hangingPunct="1"/>
            <a:r>
              <a:rPr lang="de-DE" sz="1800" smtClean="0"/>
              <a:t>[l </a:t>
            </a:r>
            <a:r>
              <a:rPr lang="de-DE" sz="1800" smtClean="0">
                <a:sym typeface="Symbol" pitchFamily="18" charset="2"/>
              </a:rPr>
              <a:t> m] * [m  n] = [l  n]</a:t>
            </a:r>
            <a:endParaRPr lang="de-DE" sz="1800" smtClean="0"/>
          </a:p>
          <a:p>
            <a:pPr lvl="1" eaLnBrk="1" hangingPunct="1"/>
            <a:endParaRPr lang="de-DE" sz="1800" smtClean="0"/>
          </a:p>
        </p:txBody>
      </p:sp>
      <p:pic>
        <p:nvPicPr>
          <p:cNvPr id="3" name="BAE613 Mechanical Instrumentation Process Audio(9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2280" y="50131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05B1B4-8985-4DD1-B068-8652291CA35F}" type="slidenum">
              <a:rPr lang="de-DE"/>
              <a:pPr>
                <a:defRPr/>
              </a:pPr>
              <a:t>9</a:t>
            </a:fld>
            <a:endParaRPr lang="de-DE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838200"/>
          </a:xfrm>
        </p:spPr>
        <p:txBody>
          <a:bodyPr/>
          <a:lstStyle/>
          <a:p>
            <a:pPr eaLnBrk="1" hangingPunct="1"/>
            <a:r>
              <a:rPr lang="de-DE" sz="2800" smtClean="0"/>
              <a:t>Examples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915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z="2000" smtClean="0"/>
              <a:t>Example 3.1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 smtClean="0"/>
              <a:t>Step 1 </a:t>
            </a:r>
            <a:r>
              <a:rPr lang="de-DE" sz="1800" smtClean="0">
                <a:sym typeface="Wingdings" pitchFamily="2" charset="2"/>
              </a:rPr>
              <a:t> compute the avg. of a set of temp., and plot time vs. temp.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 smtClean="0">
                <a:sym typeface="Wingdings" pitchFamily="2" charset="2"/>
              </a:rPr>
              <a:t>Step 2  input : temp, output : avg. temp and plot time vs. temp.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 smtClean="0">
                <a:sym typeface="Wingdings" pitchFamily="2" charset="2"/>
              </a:rPr>
              <a:t>Step 3  hand calculation:  avg. temp. = </a:t>
            </a:r>
            <a:r>
              <a:rPr lang="de-DE" sz="1800" smtClean="0">
                <a:sym typeface="Symbol" pitchFamily="18" charset="2"/>
              </a:rPr>
              <a:t>temps/count = 116.66667 deg. F</a:t>
            </a:r>
            <a:endParaRPr lang="de-DE" sz="1800" smtClean="0">
              <a:sym typeface="Wingdings" pitchFamily="2" charset="2"/>
            </a:endParaRPr>
          </a:p>
          <a:p>
            <a:pPr lvl="1" eaLnBrk="1" hangingPunct="1">
              <a:lnSpc>
                <a:spcPct val="90000"/>
              </a:lnSpc>
            </a:pPr>
            <a:r>
              <a:rPr lang="de-DE" sz="1800" smtClean="0">
                <a:sym typeface="Wingdings" pitchFamily="2" charset="2"/>
              </a:rPr>
              <a:t>Step 4  Matlab Soln. (for simple)</a:t>
            </a:r>
          </a:p>
          <a:p>
            <a:pPr lvl="3" eaLnBrk="1" hangingPunct="1">
              <a:lnSpc>
                <a:spcPct val="90000"/>
              </a:lnSpc>
            </a:pPr>
            <a:r>
              <a:rPr lang="de-DE" sz="1400" smtClean="0">
                <a:sym typeface="Wingdings" pitchFamily="2" charset="2"/>
              </a:rPr>
              <a:t>time = [0.0, 0.5, 1.0];</a:t>
            </a:r>
          </a:p>
          <a:p>
            <a:pPr lvl="3" eaLnBrk="1" hangingPunct="1">
              <a:lnSpc>
                <a:spcPct val="90000"/>
              </a:lnSpc>
            </a:pPr>
            <a:r>
              <a:rPr lang="de-DE" sz="1400" smtClean="0">
                <a:sym typeface="Wingdings" pitchFamily="2" charset="2"/>
              </a:rPr>
              <a:t>temps = [105, 126, 119];</a:t>
            </a:r>
          </a:p>
          <a:p>
            <a:pPr lvl="3" eaLnBrk="1" hangingPunct="1">
              <a:lnSpc>
                <a:spcPct val="90000"/>
              </a:lnSpc>
            </a:pPr>
            <a:r>
              <a:rPr lang="de-DE" sz="1400" smtClean="0">
                <a:sym typeface="Wingdings" pitchFamily="2" charset="2"/>
              </a:rPr>
              <a:t>average = mean(temps);</a:t>
            </a:r>
          </a:p>
          <a:p>
            <a:pPr lvl="3" eaLnBrk="1" hangingPunct="1">
              <a:lnSpc>
                <a:spcPct val="90000"/>
              </a:lnSpc>
            </a:pPr>
            <a:r>
              <a:rPr lang="de-DE" sz="1400" smtClean="0">
                <a:sym typeface="Wingdings" pitchFamily="2" charset="2"/>
              </a:rPr>
              <a:t>plot(time, temps); title(`temperature Measurements´);</a:t>
            </a:r>
          </a:p>
          <a:p>
            <a:pPr lvl="3" eaLnBrk="1" hangingPunct="1">
              <a:lnSpc>
                <a:spcPct val="90000"/>
              </a:lnSpc>
            </a:pPr>
            <a:r>
              <a:rPr lang="de-DE" sz="1400" smtClean="0">
                <a:sym typeface="Wingdings" pitchFamily="2" charset="2"/>
              </a:rPr>
              <a:t>xlabel(`time, minute‘);</a:t>
            </a:r>
          </a:p>
          <a:p>
            <a:pPr lvl="3" eaLnBrk="1" hangingPunct="1">
              <a:lnSpc>
                <a:spcPct val="90000"/>
              </a:lnSpc>
            </a:pPr>
            <a:r>
              <a:rPr lang="de-DE" sz="1400" smtClean="0">
                <a:sym typeface="Wingdings" pitchFamily="2" charset="2"/>
              </a:rPr>
              <a:t>ylabel(`temperature, deg. F´);</a:t>
            </a:r>
          </a:p>
          <a:p>
            <a:pPr lvl="3" eaLnBrk="1" hangingPunct="1">
              <a:lnSpc>
                <a:spcPct val="90000"/>
              </a:lnSpc>
            </a:pPr>
            <a:r>
              <a:rPr lang="de-DE" sz="1400" smtClean="0">
                <a:sym typeface="Wingdings" pitchFamily="2" charset="2"/>
              </a:rPr>
              <a:t>grid on;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 smtClean="0">
                <a:sym typeface="Wingdings" pitchFamily="2" charset="2"/>
              </a:rPr>
              <a:t>Step 5  testing the solution, and checking the results by comparing with 		hand calculation results. If the Matlab soln. is correct, data are 			replaced with the data given in question.</a:t>
            </a:r>
          </a:p>
          <a:p>
            <a:pPr lvl="1" eaLnBrk="1" hangingPunct="1">
              <a:lnSpc>
                <a:spcPct val="90000"/>
              </a:lnSpc>
            </a:pPr>
            <a:endParaRPr lang="de-DE" sz="1800" smtClean="0">
              <a:sym typeface="Wingdings" pitchFamily="2" charset="2"/>
            </a:endParaRPr>
          </a:p>
          <a:p>
            <a:pPr lvl="1" eaLnBrk="1" hangingPunct="1">
              <a:lnSpc>
                <a:spcPct val="90000"/>
              </a:lnSpc>
            </a:pPr>
            <a:endParaRPr lang="de-DE" sz="1800" smtClean="0"/>
          </a:p>
        </p:txBody>
      </p:sp>
      <p:pic>
        <p:nvPicPr>
          <p:cNvPr id="3" name="BAE613 Mechanical Instrumentation Process Audio(10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51571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Chapter One&amp;#x0D;&amp;#x0A;Introduction to Computers&amp;quot;&quot;/&gt;&lt;property id=&quot;20307&quot; value=&quot;257&quot;/&gt;&lt;/object&gt;&lt;object type=&quot;3&quot; unique_id=&quot;10005&quot;&gt;&lt;property id=&quot;20148&quot; value=&quot;5&quot;/&gt;&lt;property id=&quot;20300&quot; value=&quot;Slide 2 - &amp;quot;Chapter Two&amp;#x0D;&amp;#x0A;Matlab Environment&amp;quot;&quot;/&gt;&lt;property id=&quot;20307&quot; value=&quot;258&quot;/&gt;&lt;/object&gt;&lt;object type=&quot;3&quot; unique_id=&quot;10006&quot;&gt;&lt;property id=&quot;20148&quot; value=&quot;5&quot;/&gt;&lt;property id=&quot;20300&quot; value=&quot;Slide 3 - &amp;quot;Initializing Variables&amp;quot;&quot;/&gt;&lt;property id=&quot;20307&quot; value=&quot;259&quot;/&gt;&lt;/object&gt;&lt;object type=&quot;3&quot; unique_id=&quot;10007&quot;&gt;&lt;property id=&quot;20148&quot; value=&quot;5&quot;/&gt;&lt;property id=&quot;20300&quot; value=&quot;Slide 4 - &amp;quot;Data Format&amp;quot;&quot;/&gt;&lt;property id=&quot;20307&quot; value=&quot;260&quot;/&gt;&lt;/object&gt;&lt;object type=&quot;3&quot; unique_id=&quot;10008&quot;&gt;&lt;property id=&quot;20148&quot; value=&quot;5&quot;/&gt;&lt;property id=&quot;20300&quot; value=&quot;Slide 5 - &amp;quot;Printing Matrices&amp;quot;&quot;/&gt;&lt;property id=&quot;20307&quot; value=&quot;261&quot;/&gt;&lt;/object&gt;&lt;object type=&quot;3&quot; unique_id=&quot;10009&quot;&gt;&lt;property id=&quot;20148&quot; value=&quot;5&quot;/&gt;&lt;property id=&quot;20300&quot; value=&quot;Slide 6 - &amp;quot;Useful Commands and Functions&amp;quot;&quot;/&gt;&lt;property id=&quot;20307&quot; value=&quot;262&quot;/&gt;&lt;/object&gt;&lt;object type=&quot;3&quot; unique_id=&quot;10010&quot;&gt;&lt;property id=&quot;20148&quot; value=&quot;5&quot;/&gt;&lt;property id=&quot;20300&quot; value=&quot;Slide 7 - &amp;quot;Chapter 3&amp;#x0D;&amp;#x0A;Fundamental Engineering Computations&amp;quot;&quot;/&gt;&lt;property id=&quot;20307&quot; value=&quot;263&quot;/&gt;&lt;/object&gt;&lt;object type=&quot;3&quot; unique_id=&quot;10011&quot;&gt;&lt;property id=&quot;20148&quot; value=&quot;5&quot;/&gt;&lt;property id=&quot;20300&quot; value=&quot;Slide 8 - &amp;quot;Chapter 4&amp;#x0D;&amp;#x0A;Two-Dimensional Arrays and Matrices&amp;quot;&quot;/&gt;&lt;property id=&quot;20307&quot; value=&quot;264&quot;/&gt;&lt;/object&gt;&lt;object type=&quot;3&quot; unique_id=&quot;10012&quot;&gt;&lt;property id=&quot;20148&quot; value=&quot;5&quot;/&gt;&lt;property id=&quot;20300&quot; value=&quot;Slide 9 - &amp;quot;Examples&amp;quot;&quot;/&gt;&lt;property id=&quot;20307&quot; value=&quot;265&quot;/&gt;&lt;/object&gt;&lt;object type=&quot;3&quot; unique_id=&quot;10013&quot;&gt;&lt;property id=&quot;20148&quot; value=&quot;5&quot;/&gt;&lt;property id=&quot;20300&quot; value=&quot;Slide 10 - &amp;quot;Continued&amp;quot;&quot;/&gt;&lt;property id=&quot;20307&quot; value=&quot;266&quot;/&gt;&lt;/object&gt;&lt;object type=&quot;3&quot; unique_id=&quot;10014&quot;&gt;&lt;property id=&quot;20148&quot; value=&quot;5&quot;/&gt;&lt;property id=&quot;20300&quot; value=&quot;Slide 11 - &amp;quot;Sample Workout Example&amp;quot;&quot;/&gt;&lt;property id=&quot;20307&quot; value=&quot;267&quot;/&gt;&lt;/object&gt;&lt;object type=&quot;3&quot; unique_id=&quot;10015&quot;&gt;&lt;property id=&quot;20148&quot; value=&quot;5&quot;/&gt;&lt;property id=&quot;20300&quot; value=&quot;Slide 12 - &amp;quot;Thank You Very Much!&amp;quot;&quot;/&gt;&lt;property id=&quot;20307&quot; value=&quot;26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Zitronenmix">
  <a:themeElements>
    <a:clrScheme name="Zitronenmix 2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CC00"/>
      </a:accent1>
      <a:accent2>
        <a:srgbClr val="FF822D"/>
      </a:accent2>
      <a:accent3>
        <a:srgbClr val="FFFFFF"/>
      </a:accent3>
      <a:accent4>
        <a:srgbClr val="000000"/>
      </a:accent4>
      <a:accent5>
        <a:srgbClr val="AAE2AA"/>
      </a:accent5>
      <a:accent6>
        <a:srgbClr val="E77528"/>
      </a:accent6>
      <a:hlink>
        <a:srgbClr val="FF63B1"/>
      </a:hlink>
      <a:folHlink>
        <a:srgbClr val="B2B2B2"/>
      </a:folHlink>
    </a:clrScheme>
    <a:fontScheme name="Zitronenmix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Zitronenmix 1">
        <a:dk1>
          <a:srgbClr val="FC6600"/>
        </a:dk1>
        <a:lt1>
          <a:srgbClr val="C6FE82"/>
        </a:lt1>
        <a:dk2>
          <a:srgbClr val="FFFFFF"/>
        </a:dk2>
        <a:lt2>
          <a:srgbClr val="000000"/>
        </a:lt2>
        <a:accent1>
          <a:srgbClr val="00CC00"/>
        </a:accent1>
        <a:accent2>
          <a:srgbClr val="FF822D"/>
        </a:accent2>
        <a:accent3>
          <a:srgbClr val="DFFEC1"/>
        </a:accent3>
        <a:accent4>
          <a:srgbClr val="D75600"/>
        </a:accent4>
        <a:accent5>
          <a:srgbClr val="AAE2AA"/>
        </a:accent5>
        <a:accent6>
          <a:srgbClr val="E77528"/>
        </a:accent6>
        <a:hlink>
          <a:srgbClr val="FF63B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itronenmix 2">
        <a:dk1>
          <a:srgbClr val="000000"/>
        </a:dk1>
        <a:lt1>
          <a:srgbClr val="FFFFFF"/>
        </a:lt1>
        <a:dk2>
          <a:srgbClr val="000000"/>
        </a:dk2>
        <a:lt2>
          <a:srgbClr val="777777"/>
        </a:lt2>
        <a:accent1>
          <a:srgbClr val="00CC00"/>
        </a:accent1>
        <a:accent2>
          <a:srgbClr val="FF822D"/>
        </a:accent2>
        <a:accent3>
          <a:srgbClr val="FFFFFF"/>
        </a:accent3>
        <a:accent4>
          <a:srgbClr val="000000"/>
        </a:accent4>
        <a:accent5>
          <a:srgbClr val="AAE2AA"/>
        </a:accent5>
        <a:accent6>
          <a:srgbClr val="E77528"/>
        </a:accent6>
        <a:hlink>
          <a:srgbClr val="FF63B1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itronenmix 3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itronenmix 4">
        <a:dk1>
          <a:srgbClr val="000000"/>
        </a:dk1>
        <a:lt1>
          <a:srgbClr val="FFFFFF"/>
        </a:lt1>
        <a:dk2>
          <a:srgbClr val="000000"/>
        </a:dk2>
        <a:lt2>
          <a:srgbClr val="777777"/>
        </a:lt2>
        <a:accent1>
          <a:srgbClr val="72CE86"/>
        </a:accent1>
        <a:accent2>
          <a:srgbClr val="F6B070"/>
        </a:accent2>
        <a:accent3>
          <a:srgbClr val="FFFFFF"/>
        </a:accent3>
        <a:accent4>
          <a:srgbClr val="000000"/>
        </a:accent4>
        <a:accent5>
          <a:srgbClr val="BCE3C3"/>
        </a:accent5>
        <a:accent6>
          <a:srgbClr val="DF9F65"/>
        </a:accent6>
        <a:hlink>
          <a:srgbClr val="EB9DC4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itronenmix 5">
        <a:dk1>
          <a:srgbClr val="000000"/>
        </a:dk1>
        <a:lt1>
          <a:srgbClr val="FFFFFF"/>
        </a:lt1>
        <a:dk2>
          <a:srgbClr val="000000"/>
        </a:dk2>
        <a:lt2>
          <a:srgbClr val="777777"/>
        </a:lt2>
        <a:accent1>
          <a:srgbClr val="F58F91"/>
        </a:accent1>
        <a:accent2>
          <a:srgbClr val="CE7162"/>
        </a:accent2>
        <a:accent3>
          <a:srgbClr val="FFFFFF"/>
        </a:accent3>
        <a:accent4>
          <a:srgbClr val="000000"/>
        </a:accent4>
        <a:accent5>
          <a:srgbClr val="F9C6C7"/>
        </a:accent5>
        <a:accent6>
          <a:srgbClr val="BA6658"/>
        </a:accent6>
        <a:hlink>
          <a:srgbClr val="F6CA7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itronenmix 6">
        <a:dk1>
          <a:srgbClr val="000000"/>
        </a:dk1>
        <a:lt1>
          <a:srgbClr val="FFFFFF"/>
        </a:lt1>
        <a:dk2>
          <a:srgbClr val="000000"/>
        </a:dk2>
        <a:lt2>
          <a:srgbClr val="777777"/>
        </a:lt2>
        <a:accent1>
          <a:srgbClr val="FAB774"/>
        </a:accent1>
        <a:accent2>
          <a:srgbClr val="CBACD4"/>
        </a:accent2>
        <a:accent3>
          <a:srgbClr val="FFFFFF"/>
        </a:accent3>
        <a:accent4>
          <a:srgbClr val="000000"/>
        </a:accent4>
        <a:accent5>
          <a:srgbClr val="FCD8BC"/>
        </a:accent5>
        <a:accent6>
          <a:srgbClr val="B89BC0"/>
        </a:accent6>
        <a:hlink>
          <a:srgbClr val="C2EB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itronenmix 7">
        <a:dk1>
          <a:srgbClr val="3B6147"/>
        </a:dk1>
        <a:lt1>
          <a:srgbClr val="CED5E8"/>
        </a:lt1>
        <a:dk2>
          <a:srgbClr val="FFFFFF"/>
        </a:dk2>
        <a:lt2>
          <a:srgbClr val="777777"/>
        </a:lt2>
        <a:accent1>
          <a:srgbClr val="FEA868"/>
        </a:accent1>
        <a:accent2>
          <a:srgbClr val="9AA8D0"/>
        </a:accent2>
        <a:accent3>
          <a:srgbClr val="E3E7F2"/>
        </a:accent3>
        <a:accent4>
          <a:srgbClr val="31523B"/>
        </a:accent4>
        <a:accent5>
          <a:srgbClr val="FED1B9"/>
        </a:accent5>
        <a:accent6>
          <a:srgbClr val="8B98BC"/>
        </a:accent6>
        <a:hlink>
          <a:srgbClr val="9CE15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itronenmix 8">
        <a:dk1>
          <a:srgbClr val="2C395E"/>
        </a:dk1>
        <a:lt1>
          <a:srgbClr val="8798C7"/>
        </a:lt1>
        <a:dk2>
          <a:srgbClr val="FFFFFF"/>
        </a:dk2>
        <a:lt2>
          <a:srgbClr val="000000"/>
        </a:lt2>
        <a:accent1>
          <a:srgbClr val="FEE168"/>
        </a:accent1>
        <a:accent2>
          <a:srgbClr val="BAE482"/>
        </a:accent2>
        <a:accent3>
          <a:srgbClr val="C3CAE0"/>
        </a:accent3>
        <a:accent4>
          <a:srgbClr val="242F4F"/>
        </a:accent4>
        <a:accent5>
          <a:srgbClr val="FEEEB9"/>
        </a:accent5>
        <a:accent6>
          <a:srgbClr val="A8CF75"/>
        </a:accent6>
        <a:hlink>
          <a:srgbClr val="EFAD6B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C:\Programme\Microsoft Office\Templates\Presentation Designs\Zitronenmix.pot</Template>
  <TotalTime>29</TotalTime>
  <Words>1157</Words>
  <Application>Microsoft Office PowerPoint</Application>
  <PresentationFormat>On-screen Show (4:3)</PresentationFormat>
  <Paragraphs>204</Paragraphs>
  <Slides>12</Slides>
  <Notes>1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Zitronenmix</vt:lpstr>
      <vt:lpstr>Chapter One Introduction to Computers</vt:lpstr>
      <vt:lpstr>Chapter Two Matlab Environment</vt:lpstr>
      <vt:lpstr>Initializing Variables</vt:lpstr>
      <vt:lpstr>Data Format</vt:lpstr>
      <vt:lpstr>Printing Matrices</vt:lpstr>
      <vt:lpstr>Useful Commands and Functions</vt:lpstr>
      <vt:lpstr>Chapter 3 Fundamental Engineering Computations</vt:lpstr>
      <vt:lpstr>Chapter 4 Two-Dimensional Arrays and Matrices</vt:lpstr>
      <vt:lpstr>Examples</vt:lpstr>
      <vt:lpstr>Continued</vt:lpstr>
      <vt:lpstr>Sample Workout Example</vt:lpstr>
      <vt:lpstr>Thank You Very Much!</vt:lpstr>
    </vt:vector>
  </TitlesOfParts>
  <Company>ifp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Yangon Technological University Department of Mechanical Engineering</dc:title>
  <dc:creator>yinyin</dc:creator>
  <cp:lastModifiedBy>Administrator</cp:lastModifiedBy>
  <cp:revision>48</cp:revision>
  <dcterms:created xsi:type="dcterms:W3CDTF">1999-02-28T17:06:58Z</dcterms:created>
  <dcterms:modified xsi:type="dcterms:W3CDTF">2014-05-14T07:52:56Z</dcterms:modified>
</cp:coreProperties>
</file>