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9144000" cy="6858000" type="screen4x3"/>
  <p:notesSz cx="6735763" cy="9869488"/>
  <p:custDataLst>
    <p:tags r:id="rId1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>
        <p:scale>
          <a:sx n="76" d="100"/>
          <a:sy n="76" d="100"/>
        </p:scale>
        <p:origin x="-1398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9FAE2-0EC5-41BD-A948-E415129521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1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62707-468B-476D-B2DC-0E6BD46D08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1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BCEA0-0138-49FE-AC45-A11854518D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45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02291-71F3-40EE-B33A-4CC2E82CB3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0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7D408-835C-4EF4-9831-BC9FAA769D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1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3D925-E03B-43EB-8C0C-F63A5D67AD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1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3D98F-7AEF-4EC1-A8B4-478FD4F648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8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7D3B3-2CA3-4208-9176-99FF043273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1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6C4FF-1B87-4995-949D-1D77E2712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6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7A530-FCED-40A2-AD29-B9A9DFAC99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7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A0B3C-359B-4E7E-A616-30AF7A0D25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3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84D13A5-CE73-4978-B7B5-A7B3731AEC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z="2800" b="1" dirty="0"/>
              <a:t>MINISTRY OF SCIENCE AND TECHNOLOGY</a:t>
            </a:r>
            <a:br>
              <a:rPr lang="en-US" sz="2800" b="1" dirty="0"/>
            </a:br>
            <a:r>
              <a:rPr lang="en-US" sz="2400" b="1" dirty="0"/>
              <a:t>YANGON TECHNOLOGICAL UNIVERSITY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D</a:t>
            </a:r>
            <a:r>
              <a:rPr lang="en-US" sz="2000" b="1" dirty="0"/>
              <a:t>EPARTMANT OF CIVIL ENGINEERING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400" b="1" dirty="0"/>
              <a:t>ENVIRONMENTAL ENGINEERING (1)</a:t>
            </a:r>
            <a:br>
              <a:rPr lang="en-US" sz="2400" b="1" dirty="0"/>
            </a:br>
            <a:r>
              <a:rPr lang="en-US" sz="2400" b="1" dirty="0"/>
              <a:t>CE (4018)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/>
              <a:t/>
            </a:r>
            <a:br>
              <a:rPr lang="en-US" sz="2400"/>
            </a:br>
            <a:endParaRPr lang="en-US" sz="2800" dirty="0"/>
          </a:p>
        </p:txBody>
      </p:sp>
      <p:pic>
        <p:nvPicPr>
          <p:cNvPr id="3" name="BAE523 Audio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8581" y="3457183"/>
            <a:ext cx="609600" cy="609600"/>
          </a:xfrm>
          <a:prstGeom prst="rect">
            <a:avLst/>
          </a:prstGeom>
        </p:spPr>
      </p:pic>
      <p:pic>
        <p:nvPicPr>
          <p:cNvPr id="4" name="BAE523 Audio (2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487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400"/>
              <a:t>DETERMINATION OF STORAGE CAPACITY    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458200" cy="60198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2000"/>
              <a:t>			</a:t>
            </a:r>
          </a:p>
          <a:p>
            <a:pPr marL="609600" indent="-609600">
              <a:buFontTx/>
              <a:buNone/>
            </a:pPr>
            <a:r>
              <a:rPr lang="en-US" sz="2000"/>
              <a:t>			Hydrograph method</a:t>
            </a:r>
          </a:p>
          <a:p>
            <a:pPr marL="609600" indent="-609600">
              <a:buFontTx/>
              <a:buNone/>
            </a:pPr>
            <a:r>
              <a:rPr lang="en-US" sz="2000"/>
              <a:t>			Mass curve method</a:t>
            </a:r>
          </a:p>
          <a:p>
            <a:pPr marL="609600" indent="-609600">
              <a:buFontTx/>
              <a:buNone/>
            </a:pPr>
            <a:endParaRPr lang="en-US" sz="2000"/>
          </a:p>
          <a:p>
            <a:pPr marL="609600" indent="-609600">
              <a:buFontTx/>
              <a:buNone/>
            </a:pPr>
            <a:endParaRPr lang="en-US" sz="2000"/>
          </a:p>
          <a:p>
            <a:pPr marL="609600" indent="-609600">
              <a:buFontTx/>
              <a:buNone/>
            </a:pPr>
            <a:endParaRPr lang="en-US" sz="2000"/>
          </a:p>
          <a:p>
            <a:pPr marL="609600" indent="-609600">
              <a:buFontTx/>
              <a:buNone/>
            </a:pPr>
            <a:r>
              <a:rPr lang="en-US" sz="2000"/>
              <a:t> HEAD LOSS DUE TO FRICTION</a:t>
            </a:r>
          </a:p>
          <a:p>
            <a:pPr marL="609600" indent="-609600">
              <a:buFontTx/>
              <a:buNone/>
            </a:pPr>
            <a:endParaRPr lang="en-US" sz="2000"/>
          </a:p>
          <a:p>
            <a:pPr marL="609600" indent="-609600">
              <a:buFontTx/>
              <a:buAutoNum type="arabicPeriod"/>
            </a:pPr>
            <a:r>
              <a:rPr lang="en-US" sz="2000"/>
              <a:t>Darcy Weisbach formula</a:t>
            </a:r>
          </a:p>
          <a:p>
            <a:pPr marL="609600" indent="-609600">
              <a:buFontTx/>
              <a:buAutoNum type="arabicPeriod"/>
            </a:pPr>
            <a:r>
              <a:rPr lang="en-US" sz="2000"/>
              <a:t>Hazen William formula</a:t>
            </a:r>
          </a:p>
          <a:p>
            <a:pPr marL="609600" indent="-609600">
              <a:buFontTx/>
              <a:buAutoNum type="arabicPeriod"/>
            </a:pPr>
            <a:r>
              <a:rPr lang="en-US" sz="2000"/>
              <a:t>Manning’s formula</a:t>
            </a:r>
          </a:p>
          <a:p>
            <a:pPr marL="609600" indent="-609600">
              <a:buFontTx/>
              <a:buAutoNum type="arabicPeriod"/>
            </a:pPr>
            <a:r>
              <a:rPr lang="en-US" sz="2000"/>
              <a:t>Combined Darcy Weisbach and Colebrook White formula</a:t>
            </a:r>
          </a:p>
        </p:txBody>
      </p:sp>
      <p:pic>
        <p:nvPicPr>
          <p:cNvPr id="3" name="BAE523 Audio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2400"/>
              <a:t>LAYOUT OF DISTRIBUTION SYSTEM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534400" cy="5791200"/>
          </a:xfrm>
        </p:spPr>
        <p:txBody>
          <a:bodyPr/>
          <a:lstStyle/>
          <a:p>
            <a:r>
              <a:rPr lang="en-US" sz="2000"/>
              <a:t>Dead end system or Tree system</a:t>
            </a:r>
          </a:p>
          <a:p>
            <a:r>
              <a:rPr lang="en-US" sz="2000"/>
              <a:t>Grid iron system or Reticular system</a:t>
            </a:r>
          </a:p>
          <a:p>
            <a:r>
              <a:rPr lang="en-US" sz="2000"/>
              <a:t>Circular system or ring system</a:t>
            </a:r>
          </a:p>
          <a:p>
            <a:r>
              <a:rPr lang="en-US" sz="2000"/>
              <a:t>Radial system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pPr>
              <a:buFontTx/>
              <a:buNone/>
            </a:pPr>
            <a:r>
              <a:rPr lang="en-US" sz="2000"/>
              <a:t>ANALYSIS OF PRESSURE IN DISTRIBUTION SYSTEM</a:t>
            </a:r>
          </a:p>
          <a:p>
            <a:pPr>
              <a:buFontTx/>
              <a:buNone/>
            </a:pPr>
            <a:endParaRPr lang="en-US" sz="2000"/>
          </a:p>
          <a:p>
            <a:r>
              <a:rPr lang="en-US" sz="2000"/>
              <a:t>Equivalent pipe method</a:t>
            </a:r>
          </a:p>
          <a:p>
            <a:r>
              <a:rPr lang="en-US" sz="2000"/>
              <a:t>Hardy cross method</a:t>
            </a:r>
          </a:p>
        </p:txBody>
      </p:sp>
      <p:pic>
        <p:nvPicPr>
          <p:cNvPr id="3" name="BAE523 Audio (1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2590800" y="2438400"/>
            <a:ext cx="3657600" cy="175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AU" sz="3600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THE END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096000"/>
          </a:xfrm>
        </p:spPr>
        <p:txBody>
          <a:bodyPr/>
          <a:lstStyle/>
          <a:p>
            <a:pPr algn="l"/>
            <a:r>
              <a:rPr lang="en-US" sz="2400"/>
              <a:t>		METHOD OF DISTRIBUTION</a:t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r>
              <a:rPr lang="en-US" sz="2400"/>
              <a:t>Gravity System </a:t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r>
              <a:rPr lang="en-US" sz="2400"/>
              <a:t>Combined gravity and pumping system</a:t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r>
              <a:rPr lang="en-US" sz="2400"/>
              <a:t>Pumping system	</a:t>
            </a:r>
            <a:br>
              <a:rPr lang="en-US" sz="2400"/>
            </a:br>
            <a:r>
              <a:rPr lang="en-US" sz="2400"/>
              <a:t/>
            </a:r>
            <a:br>
              <a:rPr lang="en-US" sz="2400"/>
            </a:br>
            <a:endParaRPr lang="en-US" sz="2400"/>
          </a:p>
        </p:txBody>
      </p:sp>
      <p:pic>
        <p:nvPicPr>
          <p:cNvPr id="3078" name="Picture 6" descr="002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38600"/>
            <a:ext cx="390525" cy="31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9" name="Picture 17" descr="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3905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3905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AE523 Audio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434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915400" cy="6629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GRAVITY SYSTEM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Location of the source of water supply is available with sufficient pressure at various point of the area</a:t>
            </a:r>
          </a:p>
          <a:p>
            <a:pPr>
              <a:lnSpc>
                <a:spcPct val="90000"/>
              </a:lnSpc>
            </a:pPr>
            <a:r>
              <a:rPr lang="en-US" sz="2000"/>
              <a:t>Most reliable and economical distribution system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COMBINED SYSTEM</a:t>
            </a:r>
          </a:p>
          <a:p>
            <a:pPr>
              <a:lnSpc>
                <a:spcPct val="90000"/>
              </a:lnSpc>
            </a:pPr>
            <a:r>
              <a:rPr lang="en-US" sz="2000"/>
              <a:t>Purification works are located almost at the same level as the area of distribution</a:t>
            </a:r>
          </a:p>
          <a:p>
            <a:pPr>
              <a:lnSpc>
                <a:spcPct val="90000"/>
              </a:lnSpc>
            </a:pPr>
            <a:r>
              <a:rPr lang="en-US" sz="2000"/>
              <a:t>Clear water reservoir is located on elevated tower or ground (by pumping)</a:t>
            </a:r>
          </a:p>
          <a:p>
            <a:pPr>
              <a:lnSpc>
                <a:spcPct val="90000"/>
              </a:lnSpc>
            </a:pPr>
            <a:r>
              <a:rPr lang="en-US" sz="2000"/>
              <a:t>And distributed by gravity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PUMPING SYSTEM</a:t>
            </a:r>
          </a:p>
          <a:p>
            <a:pPr>
              <a:lnSpc>
                <a:spcPct val="90000"/>
              </a:lnSpc>
            </a:pPr>
            <a:r>
              <a:rPr lang="en-US" sz="2000"/>
              <a:t>Pumped directly into the distribution system</a:t>
            </a:r>
          </a:p>
          <a:p>
            <a:pPr>
              <a:lnSpc>
                <a:spcPct val="90000"/>
              </a:lnSpc>
            </a:pPr>
            <a:r>
              <a:rPr lang="en-US" sz="2000"/>
              <a:t>Double pumping is required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		-    raw water source to treatment work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/>
              <a:t>		-    purified water direct into the distribution mains</a:t>
            </a:r>
          </a:p>
          <a:p>
            <a:pPr>
              <a:lnSpc>
                <a:spcPct val="90000"/>
              </a:lnSpc>
            </a:pPr>
            <a:r>
              <a:rPr lang="en-US" sz="2000"/>
              <a:t>Pump have to be run as varying speed</a:t>
            </a:r>
          </a:p>
          <a:p>
            <a:pPr>
              <a:lnSpc>
                <a:spcPct val="90000"/>
              </a:lnSpc>
            </a:pPr>
            <a:r>
              <a:rPr lang="en-US" sz="2000"/>
              <a:t>Required constant attendance</a:t>
            </a:r>
          </a:p>
        </p:txBody>
      </p:sp>
      <p:pic>
        <p:nvPicPr>
          <p:cNvPr id="4102" name="Picture 6" descr="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2133600"/>
            <a:ext cx="390526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200025"/>
            <a:ext cx="390526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4106863"/>
            <a:ext cx="39052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E523 Audio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4724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2800"/>
              <a:t>PRESSURE IN DISTRIBUTION MAINS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60400" indent="-660400">
              <a:buFontTx/>
              <a:buNone/>
            </a:pPr>
            <a:r>
              <a:rPr lang="en-US" sz="2000"/>
              <a:t>DESIRED PRESSURE DEPEND ON:</a:t>
            </a:r>
          </a:p>
          <a:p>
            <a:pPr marL="660400" indent="-660400">
              <a:buFontTx/>
              <a:buNone/>
            </a:pPr>
            <a:endParaRPr lang="en-US" sz="2000"/>
          </a:p>
          <a:p>
            <a:pPr marL="660400" indent="-660400">
              <a:buFontTx/>
              <a:buAutoNum type="romanLcParenBoth"/>
            </a:pPr>
            <a:r>
              <a:rPr lang="en-US" sz="2000"/>
              <a:t>The height to which water is required to be supplied ( min 6 m )</a:t>
            </a:r>
          </a:p>
          <a:p>
            <a:pPr marL="660400" indent="-660400">
              <a:buFontTx/>
              <a:buAutoNum type="romanLcParenBoth"/>
            </a:pPr>
            <a:endParaRPr lang="en-US" sz="2000"/>
          </a:p>
          <a:p>
            <a:pPr marL="660400" indent="-660400">
              <a:buFontTx/>
              <a:buAutoNum type="romanLcParenBoth"/>
            </a:pPr>
            <a:r>
              <a:rPr lang="en-US" sz="2000"/>
              <a:t>Fire fighting requirements ( 5 kg/cm</a:t>
            </a:r>
            <a:r>
              <a:rPr lang="en-US" sz="2000" baseline="30000"/>
              <a:t>2 </a:t>
            </a:r>
            <a:r>
              <a:rPr lang="en-US" sz="2000"/>
              <a:t>at nozzle)</a:t>
            </a:r>
          </a:p>
          <a:p>
            <a:pPr marL="660400" indent="-660400">
              <a:buFontTx/>
              <a:buAutoNum type="romanLcParenBoth"/>
            </a:pPr>
            <a:endParaRPr lang="en-US" sz="2000"/>
          </a:p>
          <a:p>
            <a:pPr marL="660400" indent="-660400">
              <a:buFontTx/>
              <a:buAutoNum type="romanLcParenBoth"/>
            </a:pPr>
            <a:r>
              <a:rPr lang="en-US" sz="2000"/>
              <a:t>Whether the supply is metered or not</a:t>
            </a:r>
          </a:p>
          <a:p>
            <a:pPr marL="660400" indent="-660400">
              <a:buFontTx/>
              <a:buAutoNum type="romanLcParenBoth"/>
            </a:pPr>
            <a:endParaRPr lang="en-US" sz="2000"/>
          </a:p>
          <a:p>
            <a:pPr marL="660400" indent="-660400">
              <a:buFontTx/>
              <a:buAutoNum type="romanLcParenBoth"/>
            </a:pPr>
            <a:r>
              <a:rPr lang="en-US" sz="2000"/>
              <a:t>Availability of funds</a:t>
            </a:r>
          </a:p>
        </p:txBody>
      </p:sp>
      <p:pic>
        <p:nvPicPr>
          <p:cNvPr id="3" name="BAE523 Audio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7696200" y="5181600"/>
            <a:ext cx="6096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800"/>
              <a:t>SYSTEM OF WATER SUPPLY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458200" cy="57912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/>
              <a:t>CONTINUOUS SYSTEM</a:t>
            </a:r>
          </a:p>
          <a:p>
            <a:pPr>
              <a:buFontTx/>
              <a:buNone/>
            </a:pPr>
            <a:endParaRPr lang="en-US" sz="2000"/>
          </a:p>
          <a:p>
            <a:r>
              <a:rPr lang="en-US" sz="2000"/>
              <a:t>Available to the consumer for all the 24 hours</a:t>
            </a:r>
          </a:p>
          <a:p>
            <a:r>
              <a:rPr lang="en-US" sz="2000"/>
              <a:t>Best system but wasteful use of water</a:t>
            </a:r>
          </a:p>
          <a:p>
            <a:pPr>
              <a:buFontTx/>
              <a:buNone/>
            </a:pPr>
            <a:r>
              <a:rPr lang="en-US" sz="2000"/>
              <a:t>		eg.  Minor leakage ( long duration of flow )</a:t>
            </a:r>
          </a:p>
          <a:p>
            <a:r>
              <a:rPr lang="en-US" sz="2000"/>
              <a:t>Fresh water is always available</a:t>
            </a:r>
          </a:p>
          <a:p>
            <a:endParaRPr lang="en-US" sz="2000"/>
          </a:p>
          <a:p>
            <a:endParaRPr lang="en-US" sz="2000"/>
          </a:p>
          <a:p>
            <a:pPr>
              <a:buFontTx/>
              <a:buNone/>
            </a:pPr>
            <a:r>
              <a:rPr lang="en-US" sz="2000"/>
              <a:t>INTERMITTENT SYSTEM</a:t>
            </a:r>
          </a:p>
          <a:p>
            <a:endParaRPr lang="en-US" sz="2000"/>
          </a:p>
          <a:p>
            <a:r>
              <a:rPr lang="en-US" sz="2000"/>
              <a:t>Supply during some fixed hours of the day</a:t>
            </a:r>
          </a:p>
          <a:p>
            <a:pPr>
              <a:buFontTx/>
              <a:buNone/>
            </a:pPr>
            <a:r>
              <a:rPr lang="en-US" sz="2000"/>
              <a:t>		2 to 4 hours ( 6 A.M. to 10 A.M. ) in the morning</a:t>
            </a:r>
          </a:p>
          <a:p>
            <a:pPr>
              <a:buFontTx/>
              <a:buNone/>
            </a:pPr>
            <a:r>
              <a:rPr lang="en-US" sz="2000"/>
              <a:t>		2 to 4 hours ( 4 P.M. to 8 P.M. ) in the evening</a:t>
            </a:r>
          </a:p>
          <a:p>
            <a:r>
              <a:rPr lang="en-US" sz="2000"/>
              <a:t>Timing may be changed to suit climate or seasonal conditions</a:t>
            </a:r>
          </a:p>
          <a:p>
            <a:endParaRPr lang="en-US" sz="2000"/>
          </a:p>
        </p:txBody>
      </p:sp>
      <p:sp>
        <p:nvSpPr>
          <p:cNvPr id="7" name="4-Point Star 6"/>
          <p:cNvSpPr/>
          <p:nvPr/>
        </p:nvSpPr>
        <p:spPr bwMode="auto">
          <a:xfrm>
            <a:off x="152400" y="4038600"/>
            <a:ext cx="304800" cy="304800"/>
          </a:xfrm>
          <a:prstGeom prst="star4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4-Point Star 6"/>
          <p:cNvSpPr/>
          <p:nvPr/>
        </p:nvSpPr>
        <p:spPr bwMode="auto">
          <a:xfrm>
            <a:off x="152400" y="1143000"/>
            <a:ext cx="304800" cy="304800"/>
          </a:xfrm>
          <a:prstGeom prst="star4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BAE523 Audio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DRAWBACKS OF INTERMITTENT SYSTEM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00200"/>
            <a:ext cx="54102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000"/>
              <a:t>Fire demand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 sz="2000"/>
              <a:t>Domestic storage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 sz="2000"/>
              <a:t>Pollution in supply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 sz="2000"/>
              <a:t>Size of pipes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 sz="2000"/>
              <a:t>Wastage from water taps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 sz="2000"/>
              <a:t>Staff requirements</a:t>
            </a:r>
          </a:p>
        </p:txBody>
      </p:sp>
      <p:pic>
        <p:nvPicPr>
          <p:cNvPr id="24580" name="Picture 7" descr="WBD02TN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WBD02TN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38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 descr="WBD02TN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WBD02TN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86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7" descr="WBD02TN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7" descr="WBD02TN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E523 Audio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48188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800"/>
              <a:t>DISTRIBUTION RESERVOIR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915400" cy="5867400"/>
          </a:xfrm>
        </p:spPr>
        <p:txBody>
          <a:bodyPr/>
          <a:lstStyle/>
          <a:p>
            <a:pPr marL="660400" indent="-660400"/>
            <a:r>
              <a:rPr lang="en-US" sz="2400"/>
              <a:t>To meet the widely fluctuating demand</a:t>
            </a:r>
          </a:p>
          <a:p>
            <a:pPr marL="660400" indent="-660400"/>
            <a:r>
              <a:rPr lang="en-US" sz="2400"/>
              <a:t>To provide storage for fire fighting and emergencies</a:t>
            </a:r>
          </a:p>
          <a:p>
            <a:pPr marL="660400" indent="-660400"/>
            <a:r>
              <a:rPr lang="en-US" sz="2400"/>
              <a:t>To equalize operating pressure</a:t>
            </a:r>
          </a:p>
          <a:p>
            <a:pPr marL="660400" indent="-660400"/>
            <a:endParaRPr lang="en-US" sz="2400"/>
          </a:p>
          <a:p>
            <a:pPr marL="660400" indent="-660400">
              <a:buFontTx/>
              <a:buNone/>
            </a:pPr>
            <a:r>
              <a:rPr lang="en-US" sz="2400"/>
              <a:t>Distribution reservoir serves the following purposes</a:t>
            </a:r>
          </a:p>
          <a:p>
            <a:pPr marL="660400" indent="-660400">
              <a:buFontTx/>
              <a:buAutoNum type="romanLcParenBoth"/>
            </a:pPr>
            <a:r>
              <a:rPr lang="en-US" sz="2400"/>
              <a:t>Absorb the hourly variations in demand</a:t>
            </a:r>
          </a:p>
          <a:p>
            <a:pPr marL="660400" indent="-660400">
              <a:buFontTx/>
              <a:buAutoNum type="romanLcParenBoth"/>
            </a:pPr>
            <a:r>
              <a:rPr lang="en-US" sz="2400"/>
              <a:t>Possible to run at uniform rate ( if Pump )</a:t>
            </a:r>
          </a:p>
          <a:p>
            <a:pPr marL="660400" indent="-660400">
              <a:buFontTx/>
              <a:buAutoNum type="romanLcParenBoth"/>
            </a:pPr>
            <a:r>
              <a:rPr lang="en-US" sz="2400"/>
              <a:t>Overall reduction </a:t>
            </a:r>
          </a:p>
          <a:p>
            <a:pPr marL="660400" indent="-660400">
              <a:buFontTx/>
              <a:buNone/>
            </a:pPr>
            <a:r>
              <a:rPr lang="en-US" sz="2400"/>
              <a:t>	( size of pump, pumps and treatment units )</a:t>
            </a:r>
          </a:p>
          <a:p>
            <a:pPr marL="660400" indent="-660400">
              <a:buFontTx/>
              <a:buAutoNum type="romanLcParenBoth" startAt="4"/>
            </a:pPr>
            <a:r>
              <a:rPr lang="en-US" sz="2400"/>
              <a:t>Serve as storage for emergencies</a:t>
            </a:r>
          </a:p>
          <a:p>
            <a:pPr marL="660400" indent="-660400">
              <a:buFontTx/>
              <a:buNone/>
            </a:pPr>
            <a:r>
              <a:rPr lang="en-US" sz="2400"/>
              <a:t>	( outbreak of fire, failure of pumps or busting of mains)</a:t>
            </a:r>
          </a:p>
          <a:p>
            <a:pPr marL="660400" indent="-660400">
              <a:buFontTx/>
              <a:buNone/>
            </a:pPr>
            <a:r>
              <a:rPr lang="en-US" sz="2400"/>
              <a:t>(v)    Maintain the desire pressure</a:t>
            </a:r>
          </a:p>
          <a:p>
            <a:pPr marL="660400" indent="-660400">
              <a:buFontTx/>
              <a:buNone/>
            </a:pPr>
            <a:r>
              <a:rPr lang="en-US" sz="2400"/>
              <a:t>(vi)   Operation of distribution system becomes very easy</a:t>
            </a:r>
          </a:p>
        </p:txBody>
      </p:sp>
      <p:pic>
        <p:nvPicPr>
          <p:cNvPr id="3" name="BAE523 Audio (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487362"/>
          </a:xfrm>
        </p:spPr>
        <p:txBody>
          <a:bodyPr/>
          <a:lstStyle/>
          <a:p>
            <a:r>
              <a:rPr lang="en-US" sz="2400"/>
              <a:t>TYPES OF STORAGE AND DISTRIBUTION RESERVOIRS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686800" cy="5867400"/>
          </a:xfrm>
        </p:spPr>
        <p:txBody>
          <a:bodyPr/>
          <a:lstStyle/>
          <a:p>
            <a:r>
              <a:rPr lang="en-US" sz="2000"/>
              <a:t>Surface reservoir</a:t>
            </a:r>
          </a:p>
          <a:p>
            <a:r>
              <a:rPr lang="en-US" sz="2000"/>
              <a:t>Elevated reservoir</a:t>
            </a:r>
          </a:p>
          <a:p>
            <a:r>
              <a:rPr lang="en-US" sz="2000"/>
              <a:t>Stand pipes</a:t>
            </a:r>
          </a:p>
          <a:p>
            <a:endParaRPr lang="en-US" sz="2000"/>
          </a:p>
          <a:p>
            <a:endParaRPr lang="en-US" sz="2000"/>
          </a:p>
          <a:p>
            <a:pPr>
              <a:buFontTx/>
              <a:buNone/>
            </a:pPr>
            <a:r>
              <a:rPr lang="en-US" sz="2000"/>
              <a:t>LOCATION OF DISTRIBUTION RESERVOIR</a:t>
            </a:r>
          </a:p>
          <a:p>
            <a:pPr>
              <a:buFontTx/>
              <a:buNone/>
            </a:pPr>
            <a:endParaRPr lang="en-US" sz="2000"/>
          </a:p>
          <a:p>
            <a:r>
              <a:rPr lang="en-US" sz="2000"/>
              <a:t>As near as possible to the zone that they serve</a:t>
            </a:r>
          </a:p>
          <a:p>
            <a:endParaRPr lang="en-US" sz="2000"/>
          </a:p>
          <a:p>
            <a:r>
              <a:rPr lang="en-US" sz="2000"/>
              <a:t>Located at key points in large metropolitan areas</a:t>
            </a:r>
          </a:p>
          <a:p>
            <a:pPr>
              <a:buFontTx/>
              <a:buNone/>
            </a:pPr>
            <a:r>
              <a:rPr lang="en-US" sz="2000"/>
              <a:t>	( friction losses, pipe length)</a:t>
            </a:r>
          </a:p>
          <a:p>
            <a:pPr>
              <a:buFontTx/>
              <a:buNone/>
            </a:pPr>
            <a:endParaRPr lang="en-US" sz="2000"/>
          </a:p>
          <a:p>
            <a:r>
              <a:rPr lang="en-US" sz="2000"/>
              <a:t>Located on high grounds</a:t>
            </a:r>
          </a:p>
          <a:p>
            <a:pPr>
              <a:buFontTx/>
              <a:buNone/>
            </a:pPr>
            <a:r>
              <a:rPr lang="en-US" sz="2000"/>
              <a:t>	(sufficient elevation to maintain adequate pressure)</a:t>
            </a:r>
          </a:p>
        </p:txBody>
      </p:sp>
      <p:pic>
        <p:nvPicPr>
          <p:cNvPr id="3" name="BAE523 Audio (9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r>
              <a:rPr lang="en-US" sz="2400"/>
              <a:t>CAPACITY OF DISTRIBUTION RESERVOIR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763000" cy="59436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Based on the following three requirements: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800"/>
              <a:t>Balancing or equalizing reserve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800"/>
              <a:t>Breakdown reserve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sz="1800"/>
              <a:t>Fire reserve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sz="180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STORAGE CAPACITY OF RESERVIOR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180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R = ( F – P ) T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R = reserve storage ( litres 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F = fire demand ( litres / min 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P = reserve pumping capacity ( litre / min 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T = duration of fire ( min 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180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 b="1"/>
              <a:t>Mac Donald’s equation</a:t>
            </a:r>
            <a:r>
              <a:rPr lang="en-US" sz="1800"/>
              <a:t>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R = aD + bD + 10/24 ( D  + F – P 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R = total storage capacity ( million liters)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D = average domestic demand ( m. l . d 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F = fire demand (m . l .  d)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P = capacity of pump ( m. l . d )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a &amp; b = constant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/>
              <a:t>		( 0.2 &amp; 0.1 respectively )</a:t>
            </a:r>
          </a:p>
        </p:txBody>
      </p:sp>
      <p:pic>
        <p:nvPicPr>
          <p:cNvPr id="3" name="BAE523 Audio (1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441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MINISTRY OF SCIENCE AND TECHNOLOGY&amp;#x0D;&amp;#x0A;YANGON TECHNOLOGICAL UNIVERSITY&amp;#x0D;&amp;#x0A;DEPARTMANT OF CIVIL ENGINEERING&amp;#x0D;&amp;#x0A;&amp;#x0D;&amp;#x0A;&amp;#x0D;&amp;#x0A;&amp;#x0D;&amp;#x0A;ENVIRONMENTAL&quot;/&gt;&lt;property id=&quot;20307&quot; value=&quot;260&quot;/&gt;&lt;/object&gt;&lt;object type=&quot;3&quot; unique_id=&quot;10005&quot;&gt;&lt;property id=&quot;20148&quot; value=&quot;5&quot;/&gt;&lt;property id=&quot;20300&quot; value=&quot;Slide 2 - &amp;quot;&amp;amp;#x09;&amp;amp;#x09;METHOD OF DISTRIBUTION&amp;#x0D;&amp;#x0A;&amp;#x0D;&amp;#x0A;&amp;#x0D;&amp;#x0A;&amp;#x0D;&amp;#x0A;Gravity System &amp;#x0D;&amp;#x0A;&amp;#x0D;&amp;#x0A;Combined gravity and pumping system&amp;#x0D;&amp;#x0A;&amp;#x0D;&amp;#x0A;Pumping system&amp;amp;#x09;&amp;#x0D;&amp;#x0A;&amp;#x0D;&amp;#x0A;&amp;quot;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 - &amp;quot;PRESSURE IN DISTRIBUTION MAINS&amp;quot;&quot;/&gt;&lt;property id=&quot;20307&quot; value=&quot;259&quot;/&gt;&lt;/object&gt;&lt;object type=&quot;3&quot; unique_id=&quot;10008&quot;&gt;&lt;property id=&quot;20148&quot; value=&quot;5&quot;/&gt;&lt;property id=&quot;20300&quot; value=&quot;Slide 5 - &amp;quot;SYSTEM OF WATER SUPPLY&amp;quot;&quot;/&gt;&lt;property id=&quot;20307&quot; value=&quot;262&quot;/&gt;&lt;/object&gt;&lt;object type=&quot;3&quot; unique_id=&quot;10009&quot;&gt;&lt;property id=&quot;20148&quot; value=&quot;5&quot;/&gt;&lt;property id=&quot;20300&quot; value=&quot;Slide 6 - &amp;quot;DRAWBACKS OF INTERMITTENT SYSTEM&amp;quot;&quot;/&gt;&lt;property id=&quot;20307&quot; value=&quot;263&quot;/&gt;&lt;/object&gt;&lt;object type=&quot;3&quot; unique_id=&quot;10010&quot;&gt;&lt;property id=&quot;20148&quot; value=&quot;5&quot;/&gt;&lt;property id=&quot;20300&quot; value=&quot;Slide 7 - &amp;quot;DISTRIBUTION RESERVOIR&amp;quot;&quot;/&gt;&lt;property id=&quot;20307&quot; value=&quot;264&quot;/&gt;&lt;/object&gt;&lt;object type=&quot;3&quot; unique_id=&quot;10011&quot;&gt;&lt;property id=&quot;20148&quot; value=&quot;5&quot;/&gt;&lt;property id=&quot;20300&quot; value=&quot;Slide 8 - &amp;quot;TYPES OF STORAGE AND DISTRIBUTION RESERVOIRS&amp;quot;&quot;/&gt;&lt;property id=&quot;20307&quot; value=&quot;265&quot;/&gt;&lt;/object&gt;&lt;object type=&quot;3&quot; unique_id=&quot;10012&quot;&gt;&lt;property id=&quot;20148&quot; value=&quot;5&quot;/&gt;&lt;property id=&quot;20300&quot; value=&quot;Slide 9 - &amp;quot;CAPACITY OF DISTRIBUTION RESERVOIR&amp;quot;&quot;/&gt;&lt;property id=&quot;20307&quot; value=&quot;266&quot;/&gt;&lt;/object&gt;&lt;object type=&quot;3&quot; unique_id=&quot;10013&quot;&gt;&lt;property id=&quot;20148&quot; value=&quot;5&quot;/&gt;&lt;property id=&quot;20300&quot; value=&quot;Slide 10 - &amp;quot;DETERMINATION OF STORAGE CAPACITY     &amp;quot;&quot;/&gt;&lt;property id=&quot;20307&quot; value=&quot;267&quot;/&gt;&lt;/object&gt;&lt;object type=&quot;3&quot; unique_id=&quot;10014&quot;&gt;&lt;property id=&quot;20148&quot; value=&quot;5&quot;/&gt;&lt;property id=&quot;20300&quot; value=&quot;Slide 11 - &amp;quot;LAYOUT OF DISTRIBUTION SYSTEM&amp;quot;&quot;/&gt;&lt;property id=&quot;20307&quot; value=&quot;268&quot;/&gt;&lt;/object&gt;&lt;object type=&quot;3&quot; unique_id=&quot;10015&quot;&gt;&lt;property id=&quot;20148&quot; value=&quot;5&quot;/&gt;&lt;property id=&quot;20300&quot; value=&quot;Slide 12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160</TotalTime>
  <Words>412</Words>
  <Application>Microsoft Office PowerPoint</Application>
  <PresentationFormat>On-screen Show (4:3)</PresentationFormat>
  <Paragraphs>134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MINISTRY OF SCIENCE AND TECHNOLOGY YANGON TECHNOLOGICAL UNIVERSITY DEPARTMANT OF CIVIL ENGINEERING    ENVIRONMENTAL ENGINEERING (1) CE (4018)    </vt:lpstr>
      <vt:lpstr>  METHOD OF DISTRIBUTION    Gravity System   Combined gravity and pumping system  Pumping system   </vt:lpstr>
      <vt:lpstr>PowerPoint Presentation</vt:lpstr>
      <vt:lpstr>PRESSURE IN DISTRIBUTION MAINS</vt:lpstr>
      <vt:lpstr>SYSTEM OF WATER SUPPLY</vt:lpstr>
      <vt:lpstr>DRAWBACKS OF INTERMITTENT SYSTEM</vt:lpstr>
      <vt:lpstr>DISTRIBUTION RESERVOIR</vt:lpstr>
      <vt:lpstr>TYPES OF STORAGE AND DISTRIBUTION RESERVOIRS</vt:lpstr>
      <vt:lpstr>CAPACITY OF DISTRIBUTION RESERVOIR</vt:lpstr>
      <vt:lpstr>DETERMINATION OF STORAGE CAPACITY     </vt:lpstr>
      <vt:lpstr>LAYOUT OF DISTRIBUTION SYSTEM</vt:lpstr>
      <vt:lpstr>PowerPoint Presentation</vt:lpstr>
    </vt:vector>
  </TitlesOfParts>
  <Company>Toshiba ASP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System Engineer</dc:creator>
  <cp:lastModifiedBy>Administrator</cp:lastModifiedBy>
  <cp:revision>17</cp:revision>
  <dcterms:created xsi:type="dcterms:W3CDTF">2008-08-25T13:50:32Z</dcterms:created>
  <dcterms:modified xsi:type="dcterms:W3CDTF">2014-05-14T07:52:36Z</dcterms:modified>
</cp:coreProperties>
</file>