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30"/>
  </p:notesMasterIdLst>
  <p:handoutMasterIdLst>
    <p:handoutMasterId r:id="rId31"/>
  </p:handoutMasterIdLst>
  <p:sldIdLst>
    <p:sldId id="256" r:id="rId2"/>
    <p:sldId id="257" r:id="rId3"/>
    <p:sldId id="258" r:id="rId4"/>
    <p:sldId id="259" r:id="rId5"/>
    <p:sldId id="260" r:id="rId6"/>
    <p:sldId id="261" r:id="rId7"/>
    <p:sldId id="262" r:id="rId8"/>
    <p:sldId id="265" r:id="rId9"/>
    <p:sldId id="263" r:id="rId10"/>
    <p:sldId id="266" r:id="rId11"/>
    <p:sldId id="267" r:id="rId12"/>
    <p:sldId id="268" r:id="rId13"/>
    <p:sldId id="269" r:id="rId14"/>
    <p:sldId id="270" r:id="rId15"/>
    <p:sldId id="271" r:id="rId16"/>
    <p:sldId id="272" r:id="rId17"/>
    <p:sldId id="273" r:id="rId18"/>
    <p:sldId id="274" r:id="rId19"/>
    <p:sldId id="275" r:id="rId20"/>
    <p:sldId id="277" r:id="rId21"/>
    <p:sldId id="278" r:id="rId22"/>
    <p:sldId id="279" r:id="rId23"/>
    <p:sldId id="276" r:id="rId24"/>
    <p:sldId id="280" r:id="rId25"/>
    <p:sldId id="281" r:id="rId26"/>
    <p:sldId id="282" r:id="rId27"/>
    <p:sldId id="283" r:id="rId28"/>
    <p:sldId id="284" r:id="rId29"/>
  </p:sldIdLst>
  <p:sldSz cx="9144000" cy="6858000" type="screen4x3"/>
  <p:notesSz cx="9869488" cy="6735763"/>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7" autoAdjust="0"/>
    <p:restoredTop sz="94660"/>
  </p:normalViewPr>
  <p:slideViewPr>
    <p:cSldViewPr>
      <p:cViewPr>
        <p:scale>
          <a:sx n="70" d="100"/>
          <a:sy n="70" d="100"/>
        </p:scale>
        <p:origin x="-135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5" Type="http://schemas.openxmlformats.org/officeDocument/2006/relationships/image" Target="../media/image55.wmf"/><Relationship Id="rId4"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8.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24579" name="Rectangle 3"/>
          <p:cNvSpPr>
            <a:spLocks noGrp="1" noChangeArrowheads="1"/>
          </p:cNvSpPr>
          <p:nvPr>
            <p:ph type="dt" sz="quarter" idx="1"/>
          </p:nvPr>
        </p:nvSpPr>
        <p:spPr bwMode="auto">
          <a:xfrm>
            <a:off x="5591175" y="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24580" name="Rectangle 4"/>
          <p:cNvSpPr>
            <a:spLocks noGrp="1" noChangeArrowheads="1"/>
          </p:cNvSpPr>
          <p:nvPr>
            <p:ph type="ftr" sz="quarter" idx="2"/>
          </p:nvPr>
        </p:nvSpPr>
        <p:spPr bwMode="auto">
          <a:xfrm>
            <a:off x="0" y="6397625"/>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24581" name="Rectangle 5"/>
          <p:cNvSpPr>
            <a:spLocks noGrp="1" noChangeArrowheads="1"/>
          </p:cNvSpPr>
          <p:nvPr>
            <p:ph type="sldNum" sz="quarter" idx="3"/>
          </p:nvPr>
        </p:nvSpPr>
        <p:spPr bwMode="auto">
          <a:xfrm>
            <a:off x="5591175" y="6397625"/>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ED60C48F-F0FD-43A6-9777-85BF4EE60B77}" type="slidenum">
              <a:rPr lang="en-US"/>
              <a:pPr/>
              <a:t>‹#›</a:t>
            </a:fld>
            <a:endParaRPr lang="en-US"/>
          </a:p>
        </p:txBody>
      </p:sp>
    </p:spTree>
    <p:extLst>
      <p:ext uri="{BB962C8B-B14F-4D97-AF65-F5344CB8AC3E}">
        <p14:creationId xmlns:p14="http://schemas.microsoft.com/office/powerpoint/2010/main" val="2754905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22531" name="Rectangle 3"/>
          <p:cNvSpPr>
            <a:spLocks noGrp="1" noChangeArrowheads="1"/>
          </p:cNvSpPr>
          <p:nvPr>
            <p:ph type="dt" idx="1"/>
          </p:nvPr>
        </p:nvSpPr>
        <p:spPr bwMode="auto">
          <a:xfrm>
            <a:off x="5591175" y="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22532" name="Rectangle 4"/>
          <p:cNvSpPr>
            <a:spLocks noGrp="1" noRot="1" noChangeAspect="1" noChangeArrowheads="1" noTextEdit="1"/>
          </p:cNvSpPr>
          <p:nvPr>
            <p:ph type="sldImg" idx="2"/>
          </p:nvPr>
        </p:nvSpPr>
        <p:spPr bwMode="auto">
          <a:xfrm>
            <a:off x="3251200" y="504825"/>
            <a:ext cx="3367088" cy="25257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987425" y="3198813"/>
            <a:ext cx="7894638"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ftr" sz="quarter" idx="4"/>
          </p:nvPr>
        </p:nvSpPr>
        <p:spPr bwMode="auto">
          <a:xfrm>
            <a:off x="0" y="6397625"/>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22535" name="Rectangle 7"/>
          <p:cNvSpPr>
            <a:spLocks noGrp="1" noChangeArrowheads="1"/>
          </p:cNvSpPr>
          <p:nvPr>
            <p:ph type="sldNum" sz="quarter" idx="5"/>
          </p:nvPr>
        </p:nvSpPr>
        <p:spPr bwMode="auto">
          <a:xfrm>
            <a:off x="5591175" y="6397625"/>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BD980D13-4C41-45F3-B1F1-D2B121427E61}" type="slidenum">
              <a:rPr lang="en-US"/>
              <a:pPr/>
              <a:t>‹#›</a:t>
            </a:fld>
            <a:endParaRPr lang="en-US"/>
          </a:p>
        </p:txBody>
      </p:sp>
    </p:spTree>
    <p:extLst>
      <p:ext uri="{BB962C8B-B14F-4D97-AF65-F5344CB8AC3E}">
        <p14:creationId xmlns:p14="http://schemas.microsoft.com/office/powerpoint/2010/main" val="38615780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64F9A87-EF4D-4108-8D4F-C9FBFD089322}" type="slidenum">
              <a:rPr lang="en-US"/>
              <a:pPr/>
              <a:t>1</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5538" name="Group 2"/>
          <p:cNvGrpSpPr>
            <a:grpSpLocks/>
          </p:cNvGrpSpPr>
          <p:nvPr/>
        </p:nvGrpSpPr>
        <p:grpSpPr bwMode="auto">
          <a:xfrm>
            <a:off x="3175" y="4267200"/>
            <a:ext cx="9140825" cy="2590800"/>
            <a:chOff x="2" y="2688"/>
            <a:chExt cx="5758" cy="1632"/>
          </a:xfrm>
        </p:grpSpPr>
        <p:sp>
          <p:nvSpPr>
            <p:cNvPr id="65539"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grpSp>
          <p:nvGrpSpPr>
            <p:cNvPr id="65540" name="Group 4"/>
            <p:cNvGrpSpPr>
              <a:grpSpLocks/>
            </p:cNvGrpSpPr>
            <p:nvPr userDrawn="1"/>
          </p:nvGrpSpPr>
          <p:grpSpPr bwMode="auto">
            <a:xfrm>
              <a:off x="3528" y="3715"/>
              <a:ext cx="792" cy="521"/>
              <a:chOff x="3527" y="3715"/>
              <a:chExt cx="792" cy="521"/>
            </a:xfrm>
          </p:grpSpPr>
          <p:sp>
            <p:nvSpPr>
              <p:cNvPr id="65541"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42"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43"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44"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45"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46"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47"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48"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49"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50"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51"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grpSp>
        <p:grpSp>
          <p:nvGrpSpPr>
            <p:cNvPr id="65552" name="Group 16"/>
            <p:cNvGrpSpPr>
              <a:grpSpLocks/>
            </p:cNvGrpSpPr>
            <p:nvPr userDrawn="1"/>
          </p:nvGrpSpPr>
          <p:grpSpPr bwMode="auto">
            <a:xfrm>
              <a:off x="1776" y="3631"/>
              <a:ext cx="1626" cy="683"/>
              <a:chOff x="1776" y="3631"/>
              <a:chExt cx="1626" cy="683"/>
            </a:xfrm>
          </p:grpSpPr>
          <p:sp>
            <p:nvSpPr>
              <p:cNvPr id="65553"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54"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55"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56"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57"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58"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59"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60"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61"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62"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63"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64"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65"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66"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67"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68"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69"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70"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grpSp>
        <p:grpSp>
          <p:nvGrpSpPr>
            <p:cNvPr id="65571" name="Group 35"/>
            <p:cNvGrpSpPr>
              <a:grpSpLocks/>
            </p:cNvGrpSpPr>
            <p:nvPr userDrawn="1"/>
          </p:nvGrpSpPr>
          <p:grpSpPr bwMode="auto">
            <a:xfrm>
              <a:off x="4128" y="3360"/>
              <a:ext cx="1351" cy="821"/>
              <a:chOff x="4128" y="3360"/>
              <a:chExt cx="1351" cy="821"/>
            </a:xfrm>
          </p:grpSpPr>
          <p:sp>
            <p:nvSpPr>
              <p:cNvPr id="6557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7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7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7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7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7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7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7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8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8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8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8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8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8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8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8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8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grpSp>
        <p:grpSp>
          <p:nvGrpSpPr>
            <p:cNvPr id="65589" name="Group 53"/>
            <p:cNvGrpSpPr>
              <a:grpSpLocks/>
            </p:cNvGrpSpPr>
            <p:nvPr userDrawn="1"/>
          </p:nvGrpSpPr>
          <p:grpSpPr bwMode="auto">
            <a:xfrm>
              <a:off x="5280" y="3024"/>
              <a:ext cx="425" cy="258"/>
              <a:chOff x="5280" y="3024"/>
              <a:chExt cx="425" cy="258"/>
            </a:xfrm>
          </p:grpSpPr>
          <p:sp>
            <p:nvSpPr>
              <p:cNvPr id="6559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9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9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9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9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9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559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grpSp>
            <p:nvGrpSpPr>
              <p:cNvPr id="65597" name="Group 61"/>
              <p:cNvGrpSpPr>
                <a:grpSpLocks/>
              </p:cNvGrpSpPr>
              <p:nvPr/>
            </p:nvGrpSpPr>
            <p:grpSpPr bwMode="auto">
              <a:xfrm>
                <a:off x="5381" y="3085"/>
                <a:ext cx="227" cy="132"/>
                <a:chOff x="5381" y="3085"/>
                <a:chExt cx="227" cy="132"/>
              </a:xfrm>
            </p:grpSpPr>
            <p:sp>
              <p:nvSpPr>
                <p:cNvPr id="6559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59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60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560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grpSp>
        </p:grpSp>
      </p:grpSp>
      <p:sp>
        <p:nvSpPr>
          <p:cNvPr id="6560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6560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65604" name="Rectangle 68"/>
          <p:cNvSpPr>
            <a:spLocks noGrp="1" noChangeArrowheads="1"/>
          </p:cNvSpPr>
          <p:nvPr>
            <p:ph type="dt" sz="quarter" idx="2"/>
          </p:nvPr>
        </p:nvSpPr>
        <p:spPr>
          <a:xfrm>
            <a:off x="457200" y="6248400"/>
            <a:ext cx="2133600" cy="457200"/>
          </a:xfrm>
        </p:spPr>
        <p:txBody>
          <a:bodyPr/>
          <a:lstStyle>
            <a:lvl1pPr>
              <a:defRPr/>
            </a:lvl1pPr>
          </a:lstStyle>
          <a:p>
            <a:endParaRPr lang="en-US"/>
          </a:p>
        </p:txBody>
      </p:sp>
      <p:sp>
        <p:nvSpPr>
          <p:cNvPr id="65605" name="Rectangle 69"/>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65606" name="Rectangle 70"/>
          <p:cNvSpPr>
            <a:spLocks noGrp="1" noChangeArrowheads="1"/>
          </p:cNvSpPr>
          <p:nvPr>
            <p:ph type="sldNum" sz="quarter" idx="4"/>
          </p:nvPr>
        </p:nvSpPr>
        <p:spPr>
          <a:xfrm>
            <a:off x="6553200" y="6248400"/>
            <a:ext cx="2133600" cy="457200"/>
          </a:xfrm>
        </p:spPr>
        <p:txBody>
          <a:bodyPr/>
          <a:lstStyle>
            <a:lvl1pPr>
              <a:defRPr/>
            </a:lvl1pPr>
          </a:lstStyle>
          <a:p>
            <a:fld id="{6C9A009C-89B7-46C8-82DE-38AF5C43BE31}"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17C897-F4A6-4F27-BA95-67D7A694A191}" type="slidenum">
              <a:rPr lang="en-US"/>
              <a:pPr/>
              <a:t>‹#›</a:t>
            </a:fld>
            <a:endParaRPr lang="en-US"/>
          </a:p>
        </p:txBody>
      </p:sp>
    </p:spTree>
    <p:extLst>
      <p:ext uri="{BB962C8B-B14F-4D97-AF65-F5344CB8AC3E}">
        <p14:creationId xmlns:p14="http://schemas.microsoft.com/office/powerpoint/2010/main" val="3316899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2ACF5E-8164-47B0-9D31-2E9B96AA6D57}" type="slidenum">
              <a:rPr lang="en-US"/>
              <a:pPr/>
              <a:t>‹#›</a:t>
            </a:fld>
            <a:endParaRPr lang="en-US"/>
          </a:p>
        </p:txBody>
      </p:sp>
    </p:spTree>
    <p:extLst>
      <p:ext uri="{BB962C8B-B14F-4D97-AF65-F5344CB8AC3E}">
        <p14:creationId xmlns:p14="http://schemas.microsoft.com/office/powerpoint/2010/main" val="2965548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7086457-6FF7-4233-8AFD-1666E9906FD5}" type="slidenum">
              <a:rPr lang="en-US"/>
              <a:pPr/>
              <a:t>‹#›</a:t>
            </a:fld>
            <a:endParaRPr lang="en-US"/>
          </a:p>
        </p:txBody>
      </p:sp>
    </p:spTree>
    <p:extLst>
      <p:ext uri="{BB962C8B-B14F-4D97-AF65-F5344CB8AC3E}">
        <p14:creationId xmlns:p14="http://schemas.microsoft.com/office/powerpoint/2010/main" val="301224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936370-A060-4141-889F-52DBABB75E75}" type="slidenum">
              <a:rPr lang="en-US"/>
              <a:pPr/>
              <a:t>‹#›</a:t>
            </a:fld>
            <a:endParaRPr lang="en-US"/>
          </a:p>
        </p:txBody>
      </p:sp>
    </p:spTree>
    <p:extLst>
      <p:ext uri="{BB962C8B-B14F-4D97-AF65-F5344CB8AC3E}">
        <p14:creationId xmlns:p14="http://schemas.microsoft.com/office/powerpoint/2010/main" val="17088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6AA0B2-863D-43C3-A8B8-92BC26E85FBD}" type="slidenum">
              <a:rPr lang="en-US"/>
              <a:pPr/>
              <a:t>‹#›</a:t>
            </a:fld>
            <a:endParaRPr lang="en-US"/>
          </a:p>
        </p:txBody>
      </p:sp>
    </p:spTree>
    <p:extLst>
      <p:ext uri="{BB962C8B-B14F-4D97-AF65-F5344CB8AC3E}">
        <p14:creationId xmlns:p14="http://schemas.microsoft.com/office/powerpoint/2010/main" val="2726707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F21AC9-E64A-4E4D-A8E5-37972F9D08CC}" type="slidenum">
              <a:rPr lang="en-US"/>
              <a:pPr/>
              <a:t>‹#›</a:t>
            </a:fld>
            <a:endParaRPr lang="en-US"/>
          </a:p>
        </p:txBody>
      </p:sp>
    </p:spTree>
    <p:extLst>
      <p:ext uri="{BB962C8B-B14F-4D97-AF65-F5344CB8AC3E}">
        <p14:creationId xmlns:p14="http://schemas.microsoft.com/office/powerpoint/2010/main" val="120305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22AEDD9-7E78-4D82-A65E-580CAA0106A0}" type="slidenum">
              <a:rPr lang="en-US"/>
              <a:pPr/>
              <a:t>‹#›</a:t>
            </a:fld>
            <a:endParaRPr lang="en-US"/>
          </a:p>
        </p:txBody>
      </p:sp>
    </p:spTree>
    <p:extLst>
      <p:ext uri="{BB962C8B-B14F-4D97-AF65-F5344CB8AC3E}">
        <p14:creationId xmlns:p14="http://schemas.microsoft.com/office/powerpoint/2010/main" val="295822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9705E55-156B-4776-93D4-DD361B1EB683}" type="slidenum">
              <a:rPr lang="en-US"/>
              <a:pPr/>
              <a:t>‹#›</a:t>
            </a:fld>
            <a:endParaRPr lang="en-US"/>
          </a:p>
        </p:txBody>
      </p:sp>
    </p:spTree>
    <p:extLst>
      <p:ext uri="{BB962C8B-B14F-4D97-AF65-F5344CB8AC3E}">
        <p14:creationId xmlns:p14="http://schemas.microsoft.com/office/powerpoint/2010/main" val="168109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257AE1C-0AB2-4B3D-91F8-9E1581A58567}" type="slidenum">
              <a:rPr lang="en-US"/>
              <a:pPr/>
              <a:t>‹#›</a:t>
            </a:fld>
            <a:endParaRPr lang="en-US"/>
          </a:p>
        </p:txBody>
      </p:sp>
    </p:spTree>
    <p:extLst>
      <p:ext uri="{BB962C8B-B14F-4D97-AF65-F5344CB8AC3E}">
        <p14:creationId xmlns:p14="http://schemas.microsoft.com/office/powerpoint/2010/main" val="270456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2182CA4-0F60-404F-9BE0-149835841422}" type="slidenum">
              <a:rPr lang="en-US"/>
              <a:pPr/>
              <a:t>‹#›</a:t>
            </a:fld>
            <a:endParaRPr lang="en-US"/>
          </a:p>
        </p:txBody>
      </p:sp>
    </p:spTree>
    <p:extLst>
      <p:ext uri="{BB962C8B-B14F-4D97-AF65-F5344CB8AC3E}">
        <p14:creationId xmlns:p14="http://schemas.microsoft.com/office/powerpoint/2010/main" val="713926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C4801C-5F00-47EA-9F68-5407CF9EC724}" type="slidenum">
              <a:rPr lang="en-US"/>
              <a:pPr/>
              <a:t>‹#›</a:t>
            </a:fld>
            <a:endParaRPr lang="en-US"/>
          </a:p>
        </p:txBody>
      </p:sp>
    </p:spTree>
    <p:extLst>
      <p:ext uri="{BB962C8B-B14F-4D97-AF65-F5344CB8AC3E}">
        <p14:creationId xmlns:p14="http://schemas.microsoft.com/office/powerpoint/2010/main" val="149871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grpSp>
        <p:nvGrpSpPr>
          <p:cNvPr id="64515" name="Group 3"/>
          <p:cNvGrpSpPr>
            <a:grpSpLocks/>
          </p:cNvGrpSpPr>
          <p:nvPr/>
        </p:nvGrpSpPr>
        <p:grpSpPr bwMode="auto">
          <a:xfrm>
            <a:off x="3175" y="4267200"/>
            <a:ext cx="9140825" cy="2590800"/>
            <a:chOff x="2" y="2688"/>
            <a:chExt cx="5758" cy="1632"/>
          </a:xfrm>
        </p:grpSpPr>
        <p:sp>
          <p:nvSpPr>
            <p:cNvPr id="64516"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grpSp>
          <p:nvGrpSpPr>
            <p:cNvPr id="64517" name="Group 5"/>
            <p:cNvGrpSpPr>
              <a:grpSpLocks/>
            </p:cNvGrpSpPr>
            <p:nvPr userDrawn="1"/>
          </p:nvGrpSpPr>
          <p:grpSpPr bwMode="auto">
            <a:xfrm>
              <a:off x="3528" y="3715"/>
              <a:ext cx="792" cy="521"/>
              <a:chOff x="3527" y="3715"/>
              <a:chExt cx="792" cy="521"/>
            </a:xfrm>
          </p:grpSpPr>
          <p:sp>
            <p:nvSpPr>
              <p:cNvPr id="6451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1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2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2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2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2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2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2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2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2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2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grpSp>
        <p:grpSp>
          <p:nvGrpSpPr>
            <p:cNvPr id="64529" name="Group 17"/>
            <p:cNvGrpSpPr>
              <a:grpSpLocks/>
            </p:cNvGrpSpPr>
            <p:nvPr userDrawn="1"/>
          </p:nvGrpSpPr>
          <p:grpSpPr bwMode="auto">
            <a:xfrm>
              <a:off x="1776" y="3631"/>
              <a:ext cx="1626" cy="683"/>
              <a:chOff x="1776" y="3631"/>
              <a:chExt cx="1626" cy="683"/>
            </a:xfrm>
          </p:grpSpPr>
          <p:sp>
            <p:nvSpPr>
              <p:cNvPr id="6453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3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3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3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3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3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3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3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3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3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4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4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42"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43"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4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4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4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47"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grpSp>
        <p:grpSp>
          <p:nvGrpSpPr>
            <p:cNvPr id="64548" name="Group 36"/>
            <p:cNvGrpSpPr>
              <a:grpSpLocks/>
            </p:cNvGrpSpPr>
            <p:nvPr userDrawn="1"/>
          </p:nvGrpSpPr>
          <p:grpSpPr bwMode="auto">
            <a:xfrm>
              <a:off x="4128" y="3360"/>
              <a:ext cx="1351" cy="821"/>
              <a:chOff x="4128" y="3360"/>
              <a:chExt cx="1351" cy="821"/>
            </a:xfrm>
          </p:grpSpPr>
          <p:sp>
            <p:nvSpPr>
              <p:cNvPr id="6454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6"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5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6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6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6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6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6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6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grpSp>
        <p:grpSp>
          <p:nvGrpSpPr>
            <p:cNvPr id="64566" name="Group 54"/>
            <p:cNvGrpSpPr>
              <a:grpSpLocks/>
            </p:cNvGrpSpPr>
            <p:nvPr userDrawn="1"/>
          </p:nvGrpSpPr>
          <p:grpSpPr bwMode="auto">
            <a:xfrm>
              <a:off x="5280" y="3024"/>
              <a:ext cx="425" cy="258"/>
              <a:chOff x="5280" y="3024"/>
              <a:chExt cx="425" cy="258"/>
            </a:xfrm>
          </p:grpSpPr>
          <p:sp>
            <p:nvSpPr>
              <p:cNvPr id="64567"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68"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69"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70"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71"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72"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64573"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grpSp>
            <p:nvGrpSpPr>
              <p:cNvPr id="64574" name="Group 62"/>
              <p:cNvGrpSpPr>
                <a:grpSpLocks/>
              </p:cNvGrpSpPr>
              <p:nvPr/>
            </p:nvGrpSpPr>
            <p:grpSpPr bwMode="auto">
              <a:xfrm>
                <a:off x="5381" y="3085"/>
                <a:ext cx="227" cy="132"/>
                <a:chOff x="5381" y="3085"/>
                <a:chExt cx="227" cy="132"/>
              </a:xfrm>
            </p:grpSpPr>
            <p:sp>
              <p:nvSpPr>
                <p:cNvPr id="6457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7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7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6457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grpSp>
        </p:grpSp>
      </p:grpSp>
      <p:sp>
        <p:nvSpPr>
          <p:cNvPr id="6457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458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8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p>
        </p:txBody>
      </p:sp>
      <p:sp>
        <p:nvSpPr>
          <p:cNvPr id="6458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6458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57B5333A-8FDC-44CD-A395-207EB13FDBA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iming>
    <p:tnLst>
      <p:par>
        <p:cTn id="1" dur="indefinite" restart="never" nodeType="tmRoot"/>
      </p:par>
    </p:tnLst>
  </p:timing>
  <p:hf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audio" Target="../media/media10.wav"/><Relationship Id="rId7" Type="http://schemas.openxmlformats.org/officeDocument/2006/relationships/oleObject" Target="../embeddings/oleObject7.bin"/><Relationship Id="rId2" Type="http://schemas.microsoft.com/office/2007/relationships/media" Target="../media/media10.wav"/><Relationship Id="rId1" Type="http://schemas.openxmlformats.org/officeDocument/2006/relationships/vmlDrawing" Target="../drawings/vmlDrawing3.vml"/><Relationship Id="rId6" Type="http://schemas.openxmlformats.org/officeDocument/2006/relationships/image" Target="../media/image8.wmf"/><Relationship Id="rId5" Type="http://schemas.openxmlformats.org/officeDocument/2006/relationships/oleObject" Target="../embeddings/oleObject6.bin"/><Relationship Id="rId4" Type="http://schemas.openxmlformats.org/officeDocument/2006/relationships/slideLayout" Target="../slideLayouts/slideLayout4.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2.wmf"/><Relationship Id="rId18" Type="http://schemas.openxmlformats.org/officeDocument/2006/relationships/image" Target="../media/image1.png"/><Relationship Id="rId3" Type="http://schemas.openxmlformats.org/officeDocument/2006/relationships/audio" Target="../media/media11.wav"/><Relationship Id="rId7" Type="http://schemas.openxmlformats.org/officeDocument/2006/relationships/oleObject" Target="../embeddings/oleObject9.bin"/><Relationship Id="rId12" Type="http://schemas.openxmlformats.org/officeDocument/2006/relationships/oleObject" Target="../embeddings/oleObject12.bin"/><Relationship Id="rId17" Type="http://schemas.openxmlformats.org/officeDocument/2006/relationships/image" Target="../media/image14.wmf"/><Relationship Id="rId2" Type="http://schemas.microsoft.com/office/2007/relationships/media" Target="../media/media11.wav"/><Relationship Id="rId16" Type="http://schemas.openxmlformats.org/officeDocument/2006/relationships/oleObject" Target="../embeddings/oleObject14.bin"/><Relationship Id="rId1" Type="http://schemas.openxmlformats.org/officeDocument/2006/relationships/vmlDrawing" Target="../drawings/vmlDrawing4.vml"/><Relationship Id="rId6" Type="http://schemas.openxmlformats.org/officeDocument/2006/relationships/image" Target="../media/image8.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13.wmf"/><Relationship Id="rId10" Type="http://schemas.openxmlformats.org/officeDocument/2006/relationships/image" Target="../media/image11.wmf"/><Relationship Id="rId4" Type="http://schemas.openxmlformats.org/officeDocument/2006/relationships/slideLayout" Target="../slideLayouts/slideLayout12.xml"/><Relationship Id="rId9" Type="http://schemas.openxmlformats.org/officeDocument/2006/relationships/oleObject" Target="../embeddings/oleObject10.bin"/><Relationship Id="rId14"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19.bin"/><Relationship Id="rId3" Type="http://schemas.openxmlformats.org/officeDocument/2006/relationships/audio" Target="../media/media12.wav"/><Relationship Id="rId7" Type="http://schemas.openxmlformats.org/officeDocument/2006/relationships/oleObject" Target="../embeddings/oleObject16.bin"/><Relationship Id="rId12" Type="http://schemas.openxmlformats.org/officeDocument/2006/relationships/image" Target="../media/image18.wmf"/><Relationship Id="rId17" Type="http://schemas.openxmlformats.org/officeDocument/2006/relationships/image" Target="../media/image1.png"/><Relationship Id="rId2" Type="http://schemas.microsoft.com/office/2007/relationships/media" Target="../media/media12.wav"/><Relationship Id="rId16" Type="http://schemas.openxmlformats.org/officeDocument/2006/relationships/image" Target="../media/image20.wmf"/><Relationship Id="rId1" Type="http://schemas.openxmlformats.org/officeDocument/2006/relationships/vmlDrawing" Target="../drawings/vmlDrawing5.vml"/><Relationship Id="rId6" Type="http://schemas.openxmlformats.org/officeDocument/2006/relationships/image" Target="../media/image15.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17.wmf"/><Relationship Id="rId4" Type="http://schemas.openxmlformats.org/officeDocument/2006/relationships/slideLayout" Target="../slideLayouts/slideLayout12.xml"/><Relationship Id="rId9" Type="http://schemas.openxmlformats.org/officeDocument/2006/relationships/oleObject" Target="../embeddings/oleObject17.bin"/><Relationship Id="rId14" Type="http://schemas.openxmlformats.org/officeDocument/2006/relationships/image" Target="../media/image19.wmf"/></Relationships>
</file>

<file path=ppt/slides/_rels/slide13.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2.wmf"/><Relationship Id="rId5" Type="http://schemas.openxmlformats.org/officeDocument/2006/relationships/oleObject" Target="../embeddings/oleObject22.bin"/><Relationship Id="rId4" Type="http://schemas.openxmlformats.org/officeDocument/2006/relationships/image" Target="../media/image21.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5.wmf"/><Relationship Id="rId5" Type="http://schemas.openxmlformats.org/officeDocument/2006/relationships/oleObject" Target="../embeddings/oleObject25.bin"/><Relationship Id="rId4" Type="http://schemas.openxmlformats.org/officeDocument/2006/relationships/image" Target="../media/image24.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7.wmf"/><Relationship Id="rId5" Type="http://schemas.openxmlformats.org/officeDocument/2006/relationships/oleObject" Target="../embeddings/oleObject27.bin"/><Relationship Id="rId4" Type="http://schemas.openxmlformats.org/officeDocument/2006/relationships/image" Target="../media/image26.wmf"/></Relationships>
</file>

<file path=ppt/slides/_rels/slide16.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1.png"/><Relationship Id="rId3" Type="http://schemas.openxmlformats.org/officeDocument/2006/relationships/audio" Target="../media/media13.wav"/><Relationship Id="rId7" Type="http://schemas.openxmlformats.org/officeDocument/2006/relationships/oleObject" Target="../embeddings/oleObject29.bin"/><Relationship Id="rId12" Type="http://schemas.openxmlformats.org/officeDocument/2006/relationships/image" Target="../media/image31.wmf"/><Relationship Id="rId2" Type="http://schemas.microsoft.com/office/2007/relationships/media" Target="../media/media13.wav"/><Relationship Id="rId1" Type="http://schemas.openxmlformats.org/officeDocument/2006/relationships/vmlDrawing" Target="../drawings/vmlDrawing9.vml"/><Relationship Id="rId6" Type="http://schemas.openxmlformats.org/officeDocument/2006/relationships/image" Target="../media/image28.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30.wmf"/><Relationship Id="rId4" Type="http://schemas.openxmlformats.org/officeDocument/2006/relationships/slideLayout" Target="../slideLayouts/slideLayout2.xml"/><Relationship Id="rId9" Type="http://schemas.openxmlformats.org/officeDocument/2006/relationships/oleObject" Target="../embeddings/oleObject30.bin"/></Relationships>
</file>

<file path=ppt/slides/_rels/slide17.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audio" Target="../media/media14.wav"/><Relationship Id="rId7" Type="http://schemas.openxmlformats.org/officeDocument/2006/relationships/oleObject" Target="../embeddings/oleObject33.bin"/><Relationship Id="rId2" Type="http://schemas.microsoft.com/office/2007/relationships/media" Target="../media/media14.wav"/><Relationship Id="rId1" Type="http://schemas.openxmlformats.org/officeDocument/2006/relationships/vmlDrawing" Target="../drawings/vmlDrawing10.vml"/><Relationship Id="rId6" Type="http://schemas.openxmlformats.org/officeDocument/2006/relationships/image" Target="../media/image32.wmf"/><Relationship Id="rId5" Type="http://schemas.openxmlformats.org/officeDocument/2006/relationships/oleObject" Target="../embeddings/oleObject32.bin"/><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1.png"/><Relationship Id="rId2" Type="http://schemas.microsoft.com/office/2007/relationships/media" Target="../media/media15.wav"/><Relationship Id="rId1" Type="http://schemas.openxmlformats.org/officeDocument/2006/relationships/vmlDrawing" Target="../drawings/vmlDrawing11.vml"/><Relationship Id="rId6" Type="http://schemas.openxmlformats.org/officeDocument/2006/relationships/image" Target="../media/image34.wmf"/><Relationship Id="rId5" Type="http://schemas.openxmlformats.org/officeDocument/2006/relationships/oleObject" Target="../embeddings/oleObject34.bin"/><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1.png"/><Relationship Id="rId2" Type="http://schemas.microsoft.com/office/2007/relationships/media" Target="../media/media16.wav"/><Relationship Id="rId1" Type="http://schemas.openxmlformats.org/officeDocument/2006/relationships/vmlDrawing" Target="../drawings/vmlDrawing12.vml"/><Relationship Id="rId6" Type="http://schemas.openxmlformats.org/officeDocument/2006/relationships/image" Target="../media/image35.wmf"/><Relationship Id="rId5" Type="http://schemas.openxmlformats.org/officeDocument/2006/relationships/oleObject" Target="../embeddings/oleObject35.bin"/><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1.png"/><Relationship Id="rId3" Type="http://schemas.openxmlformats.org/officeDocument/2006/relationships/audio" Target="../media/media17.wav"/><Relationship Id="rId7" Type="http://schemas.openxmlformats.org/officeDocument/2006/relationships/oleObject" Target="../embeddings/oleObject37.bin"/><Relationship Id="rId12" Type="http://schemas.openxmlformats.org/officeDocument/2006/relationships/oleObject" Target="../embeddings/oleObject40.bin"/><Relationship Id="rId2" Type="http://schemas.microsoft.com/office/2007/relationships/media" Target="../media/media17.wav"/><Relationship Id="rId1" Type="http://schemas.openxmlformats.org/officeDocument/2006/relationships/vmlDrawing" Target="../drawings/vmlDrawing13.vml"/><Relationship Id="rId6" Type="http://schemas.openxmlformats.org/officeDocument/2006/relationships/image" Target="../media/image36.wmf"/><Relationship Id="rId11" Type="http://schemas.openxmlformats.org/officeDocument/2006/relationships/oleObject" Target="../embeddings/oleObject39.bin"/><Relationship Id="rId5" Type="http://schemas.openxmlformats.org/officeDocument/2006/relationships/oleObject" Target="../embeddings/oleObject36.bin"/><Relationship Id="rId10" Type="http://schemas.openxmlformats.org/officeDocument/2006/relationships/image" Target="../media/image38.wmf"/><Relationship Id="rId4" Type="http://schemas.openxmlformats.org/officeDocument/2006/relationships/slideLayout" Target="../slideLayouts/slideLayout2.xml"/><Relationship Id="rId9" Type="http://schemas.openxmlformats.org/officeDocument/2006/relationships/oleObject" Target="../embeddings/oleObject38.bin"/></Relationships>
</file>

<file path=ppt/slides/_rels/slide21.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audio" Target="../media/media18.wav"/><Relationship Id="rId7" Type="http://schemas.openxmlformats.org/officeDocument/2006/relationships/oleObject" Target="../embeddings/oleObject42.bin"/><Relationship Id="rId12" Type="http://schemas.openxmlformats.org/officeDocument/2006/relationships/image" Target="../media/image1.png"/><Relationship Id="rId2" Type="http://schemas.microsoft.com/office/2007/relationships/media" Target="../media/media18.wav"/><Relationship Id="rId1" Type="http://schemas.openxmlformats.org/officeDocument/2006/relationships/vmlDrawing" Target="../drawings/vmlDrawing14.vml"/><Relationship Id="rId6" Type="http://schemas.openxmlformats.org/officeDocument/2006/relationships/image" Target="../media/image39.wmf"/><Relationship Id="rId11" Type="http://schemas.openxmlformats.org/officeDocument/2006/relationships/oleObject" Target="../embeddings/oleObject44.bin"/><Relationship Id="rId5" Type="http://schemas.openxmlformats.org/officeDocument/2006/relationships/oleObject" Target="../embeddings/oleObject41.bin"/><Relationship Id="rId10" Type="http://schemas.openxmlformats.org/officeDocument/2006/relationships/image" Target="../media/image41.wmf"/><Relationship Id="rId4" Type="http://schemas.openxmlformats.org/officeDocument/2006/relationships/slideLayout" Target="../slideLayouts/slideLayout2.xml"/><Relationship Id="rId9" Type="http://schemas.openxmlformats.org/officeDocument/2006/relationships/oleObject" Target="../embeddings/oleObject43.bin"/></Relationships>
</file>

<file path=ppt/slides/_rels/slide22.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audio" Target="../media/media19.wav"/><Relationship Id="rId7" Type="http://schemas.openxmlformats.org/officeDocument/2006/relationships/oleObject" Target="../embeddings/oleObject46.bin"/><Relationship Id="rId2" Type="http://schemas.microsoft.com/office/2007/relationships/media" Target="../media/media19.wav"/><Relationship Id="rId1" Type="http://schemas.openxmlformats.org/officeDocument/2006/relationships/vmlDrawing" Target="../drawings/vmlDrawing15.vml"/><Relationship Id="rId6" Type="http://schemas.openxmlformats.org/officeDocument/2006/relationships/image" Target="../media/image42.wmf"/><Relationship Id="rId11" Type="http://schemas.openxmlformats.org/officeDocument/2006/relationships/image" Target="../media/image1.png"/><Relationship Id="rId5" Type="http://schemas.openxmlformats.org/officeDocument/2006/relationships/oleObject" Target="../embeddings/oleObject45.bin"/><Relationship Id="rId10" Type="http://schemas.openxmlformats.org/officeDocument/2006/relationships/image" Target="../media/image44.wmf"/><Relationship Id="rId4" Type="http://schemas.openxmlformats.org/officeDocument/2006/relationships/slideLayout" Target="../slideLayouts/slideLayout2.xml"/><Relationship Id="rId9" Type="http://schemas.openxmlformats.org/officeDocument/2006/relationships/oleObject" Target="../embeddings/oleObject47.bin"/></Relationships>
</file>

<file path=ppt/slides/_rels/slide23.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audio" Target="../media/media20.wav"/><Relationship Id="rId7" Type="http://schemas.openxmlformats.org/officeDocument/2006/relationships/oleObject" Target="../embeddings/oleObject49.bin"/><Relationship Id="rId2" Type="http://schemas.microsoft.com/office/2007/relationships/media" Target="../media/media20.wav"/><Relationship Id="rId1" Type="http://schemas.openxmlformats.org/officeDocument/2006/relationships/vmlDrawing" Target="../drawings/vmlDrawing16.vml"/><Relationship Id="rId6" Type="http://schemas.openxmlformats.org/officeDocument/2006/relationships/image" Target="../media/image45.wmf"/><Relationship Id="rId5" Type="http://schemas.openxmlformats.org/officeDocument/2006/relationships/oleObject" Target="../embeddings/oleObject48.bin"/><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audio" Target="../media/media21.wav"/><Relationship Id="rId7" Type="http://schemas.openxmlformats.org/officeDocument/2006/relationships/oleObject" Target="../embeddings/oleObject51.bin"/><Relationship Id="rId2" Type="http://schemas.microsoft.com/office/2007/relationships/media" Target="../media/media21.wav"/><Relationship Id="rId1" Type="http://schemas.openxmlformats.org/officeDocument/2006/relationships/vmlDrawing" Target="../drawings/vmlDrawing17.vml"/><Relationship Id="rId6" Type="http://schemas.openxmlformats.org/officeDocument/2006/relationships/image" Target="../media/image47.wmf"/><Relationship Id="rId5" Type="http://schemas.openxmlformats.org/officeDocument/2006/relationships/oleObject" Target="../embeddings/oleObject50.bin"/><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audio" Target="../media/media22.wav"/><Relationship Id="rId7" Type="http://schemas.openxmlformats.org/officeDocument/2006/relationships/oleObject" Target="../embeddings/oleObject53.bin"/><Relationship Id="rId2" Type="http://schemas.microsoft.com/office/2007/relationships/media" Target="../media/media22.wav"/><Relationship Id="rId1" Type="http://schemas.openxmlformats.org/officeDocument/2006/relationships/vmlDrawing" Target="../drawings/vmlDrawing18.vml"/><Relationship Id="rId6" Type="http://schemas.openxmlformats.org/officeDocument/2006/relationships/image" Target="../media/image49.wmf"/><Relationship Id="rId5" Type="http://schemas.openxmlformats.org/officeDocument/2006/relationships/oleObject" Target="../embeddings/oleObject52.bin"/><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58.bin"/><Relationship Id="rId3" Type="http://schemas.openxmlformats.org/officeDocument/2006/relationships/audio" Target="../media/media23.wav"/><Relationship Id="rId7" Type="http://schemas.openxmlformats.org/officeDocument/2006/relationships/oleObject" Target="../embeddings/oleObject55.bin"/><Relationship Id="rId12" Type="http://schemas.openxmlformats.org/officeDocument/2006/relationships/image" Target="../media/image54.wmf"/><Relationship Id="rId2" Type="http://schemas.microsoft.com/office/2007/relationships/media" Target="../media/media23.wav"/><Relationship Id="rId1" Type="http://schemas.openxmlformats.org/officeDocument/2006/relationships/vmlDrawing" Target="../drawings/vmlDrawing19.vml"/><Relationship Id="rId6" Type="http://schemas.openxmlformats.org/officeDocument/2006/relationships/image" Target="../media/image51.wmf"/><Relationship Id="rId11" Type="http://schemas.openxmlformats.org/officeDocument/2006/relationships/oleObject" Target="../embeddings/oleObject57.bin"/><Relationship Id="rId5" Type="http://schemas.openxmlformats.org/officeDocument/2006/relationships/oleObject" Target="../embeddings/oleObject54.bin"/><Relationship Id="rId15" Type="http://schemas.openxmlformats.org/officeDocument/2006/relationships/image" Target="../media/image1.png"/><Relationship Id="rId10" Type="http://schemas.openxmlformats.org/officeDocument/2006/relationships/image" Target="../media/image53.wmf"/><Relationship Id="rId4" Type="http://schemas.openxmlformats.org/officeDocument/2006/relationships/slideLayout" Target="../slideLayouts/slideLayout2.xml"/><Relationship Id="rId9" Type="http://schemas.openxmlformats.org/officeDocument/2006/relationships/oleObject" Target="../embeddings/oleObject56.bin"/><Relationship Id="rId14" Type="http://schemas.openxmlformats.org/officeDocument/2006/relationships/image" Target="../media/image55.wmf"/></Relationships>
</file>

<file path=ppt/slides/_rels/slide27.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media24.wav"/><Relationship Id="rId7" Type="http://schemas.openxmlformats.org/officeDocument/2006/relationships/oleObject" Target="../embeddings/oleObject60.bin"/><Relationship Id="rId2" Type="http://schemas.microsoft.com/office/2007/relationships/media" Target="../media/media24.wav"/><Relationship Id="rId1" Type="http://schemas.openxmlformats.org/officeDocument/2006/relationships/vmlDrawing" Target="../drawings/vmlDrawing20.vml"/><Relationship Id="rId6" Type="http://schemas.openxmlformats.org/officeDocument/2006/relationships/image" Target="../media/image56.wmf"/><Relationship Id="rId5" Type="http://schemas.openxmlformats.org/officeDocument/2006/relationships/oleObject" Target="../embeddings/oleObject59.bin"/><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media7.wav"/><Relationship Id="rId7" Type="http://schemas.openxmlformats.org/officeDocument/2006/relationships/oleObject" Target="../embeddings/oleObject2.bin"/><Relationship Id="rId2" Type="http://schemas.microsoft.com/office/2007/relationships/media" Target="../media/media7.wav"/><Relationship Id="rId1" Type="http://schemas.openxmlformats.org/officeDocument/2006/relationships/vmlDrawing" Target="../drawings/vmlDrawing1.vml"/><Relationship Id="rId6" Type="http://schemas.openxmlformats.org/officeDocument/2006/relationships/image" Target="../media/image3.wmf"/><Relationship Id="rId11" Type="http://schemas.openxmlformats.org/officeDocument/2006/relationships/image" Target="../media/image1.png"/><Relationship Id="rId5" Type="http://schemas.openxmlformats.org/officeDocument/2006/relationships/oleObject" Target="../embeddings/oleObject1.bin"/><Relationship Id="rId10" Type="http://schemas.openxmlformats.org/officeDocument/2006/relationships/image" Target="../media/image5.wmf"/><Relationship Id="rId4" Type="http://schemas.openxmlformats.org/officeDocument/2006/relationships/slideLayout" Target="../slideLayouts/slideLayout12.xml"/><Relationship Id="rId9"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audio" Target="../media/media8.wav"/><Relationship Id="rId7" Type="http://schemas.openxmlformats.org/officeDocument/2006/relationships/oleObject" Target="../embeddings/oleObject5.bin"/><Relationship Id="rId2" Type="http://schemas.microsoft.com/office/2007/relationships/media" Target="../media/media8.wav"/><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4.bin"/><Relationship Id="rId4" Type="http://schemas.openxmlformats.org/officeDocument/2006/relationships/slideLayout" Target="../slideLayouts/slideLayout12.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0"/>
          <p:cNvSpPr>
            <a:spLocks noGrp="1" noChangeArrowheads="1"/>
          </p:cNvSpPr>
          <p:nvPr>
            <p:ph type="sldNum" sz="quarter" idx="4"/>
          </p:nvPr>
        </p:nvSpPr>
        <p:spPr/>
        <p:txBody>
          <a:bodyPr/>
          <a:lstStyle/>
          <a:p>
            <a:fld id="{57C68145-CE5E-4925-9FD4-C48155869842}" type="slidenum">
              <a:rPr lang="en-US"/>
              <a:pPr/>
              <a:t>1</a:t>
            </a:fld>
            <a:endParaRPr lang="en-US"/>
          </a:p>
        </p:txBody>
      </p:sp>
      <p:sp>
        <p:nvSpPr>
          <p:cNvPr id="2052" name="Rectangle 4"/>
          <p:cNvSpPr>
            <a:spLocks noChangeArrowheads="1"/>
          </p:cNvSpPr>
          <p:nvPr/>
        </p:nvSpPr>
        <p:spPr bwMode="auto">
          <a:xfrm>
            <a:off x="228600" y="304800"/>
            <a:ext cx="875188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lnSpc>
                <a:spcPct val="110000"/>
              </a:lnSpc>
            </a:pPr>
            <a:r>
              <a:rPr lang="en-US" sz="3200" b="1">
                <a:solidFill>
                  <a:schemeClr val="tx2"/>
                </a:solidFill>
                <a:effectLst>
                  <a:outerShdw blurRad="38100" dist="38100" dir="2700000" algn="tl">
                    <a:srgbClr val="000000"/>
                  </a:outerShdw>
                </a:effectLst>
              </a:rPr>
              <a:t>MINISTRY OF SCIENCE AND TECHNOLOGY</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DEPARTMENT OF</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TECHNICAL AND VOCATIONAL EDUCATION </a:t>
            </a:r>
            <a:r>
              <a:rPr lang="en-US" sz="3200">
                <a:solidFill>
                  <a:schemeClr val="tx2"/>
                </a:solidFill>
                <a:effectLst>
                  <a:outerShdw blurRad="38100" dist="38100" dir="2700000" algn="tl">
                    <a:srgbClr val="000000"/>
                  </a:outerShdw>
                </a:effectLst>
              </a:rPr>
              <a:t> </a:t>
            </a:r>
            <a:br>
              <a:rPr lang="en-US" sz="3200">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ME- 01034 A.G.T.I (First Year) </a:t>
            </a:r>
            <a:br>
              <a:rPr lang="en-US" sz="3200" b="1">
                <a:solidFill>
                  <a:schemeClr val="tx2"/>
                </a:solidFill>
                <a:effectLst>
                  <a:outerShdw blurRad="38100" dist="38100" dir="2700000" algn="tl">
                    <a:srgbClr val="000000"/>
                  </a:outerShdw>
                </a:effectLst>
              </a:rPr>
            </a:br>
            <a:r>
              <a:rPr lang="en-US" sz="2400" b="1">
                <a:solidFill>
                  <a:schemeClr val="tx2"/>
                </a:solidFill>
                <a:effectLst>
                  <a:outerShdw blurRad="38100" dist="38100" dir="2700000" algn="tl">
                    <a:srgbClr val="000000"/>
                  </a:outerShdw>
                </a:effectLst>
              </a:rPr>
              <a:t>MECHANICAL ENGINEERING FUNDAMENTAL</a:t>
            </a: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Daw Myint Myint Lwin</a:t>
            </a:r>
            <a:br>
              <a:rPr lang="en-US" sz="3200" b="1">
                <a:solidFill>
                  <a:schemeClr val="tx2"/>
                </a:solidFill>
                <a:effectLst>
                  <a:outerShdw blurRad="38100" dist="38100" dir="2700000" algn="tl">
                    <a:srgbClr val="000000"/>
                  </a:outerShdw>
                </a:effectLst>
              </a:rPr>
            </a:br>
            <a:r>
              <a:rPr lang="en-US" sz="2400" b="1">
                <a:solidFill>
                  <a:schemeClr val="tx2"/>
                </a:solidFill>
                <a:effectLst>
                  <a:outerShdw blurRad="38100" dist="38100" dir="2700000" algn="tl">
                    <a:srgbClr val="000000"/>
                  </a:outerShdw>
                </a:effectLst>
              </a:rPr>
              <a:t>Department of Mechanical Engineering</a:t>
            </a:r>
            <a:br>
              <a:rPr lang="en-US" sz="2400" b="1">
                <a:solidFill>
                  <a:schemeClr val="tx2"/>
                </a:solidFill>
                <a:effectLst>
                  <a:outerShdw blurRad="38100" dist="38100" dir="2700000" algn="tl">
                    <a:srgbClr val="000000"/>
                  </a:outerShdw>
                </a:effectLst>
              </a:rPr>
            </a:br>
            <a:r>
              <a:rPr lang="en-US" sz="2400" b="1">
                <a:solidFill>
                  <a:schemeClr val="tx2"/>
                </a:solidFill>
                <a:effectLst>
                  <a:outerShdw blurRad="38100" dist="38100" dir="2700000" algn="tl">
                    <a:srgbClr val="000000"/>
                  </a:outerShdw>
                </a:effectLst>
              </a:rPr>
              <a:t>(Y.T.U)</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DFD063E5-8020-4661-AD2D-40D25A8483AA}" type="slidenum">
              <a:rPr lang="en-US"/>
              <a:pPr/>
              <a:t>10</a:t>
            </a:fld>
            <a:endParaRPr lang="en-US"/>
          </a:p>
        </p:txBody>
      </p:sp>
      <p:sp>
        <p:nvSpPr>
          <p:cNvPr id="16388" name="Rectangle 4"/>
          <p:cNvSpPr>
            <a:spLocks noChangeArrowheads="1"/>
          </p:cNvSpPr>
          <p:nvPr/>
        </p:nvSpPr>
        <p:spPr bwMode="auto">
          <a:xfrm>
            <a:off x="228600" y="228600"/>
            <a:ext cx="8610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buClr>
                <a:schemeClr val="hlink"/>
              </a:buClr>
              <a:buSzPct val="80000"/>
              <a:buFont typeface="Wingdings" pitchFamily="2" charset="2"/>
              <a:buNone/>
            </a:pPr>
            <a:r>
              <a:rPr lang="en-US" b="1">
                <a:effectLst>
                  <a:outerShdw blurRad="38100" dist="38100" dir="2700000" algn="tl">
                    <a:srgbClr val="000000"/>
                  </a:outerShdw>
                </a:effectLst>
              </a:rPr>
              <a:t>Potential energy (PE)			Internal Energy (u)</a:t>
            </a:r>
          </a:p>
          <a:p>
            <a:pPr marL="342900" indent="-342900" eaLnBrk="1" hangingPunct="1">
              <a:spcBef>
                <a:spcPct val="50000"/>
              </a:spcBef>
              <a:buClr>
                <a:schemeClr val="hlink"/>
              </a:buClr>
              <a:buSzPct val="80000"/>
              <a:buFont typeface="Wingdings" pitchFamily="2" charset="2"/>
              <a:buNone/>
            </a:pPr>
            <a:r>
              <a:rPr lang="en-US">
                <a:effectLst>
                  <a:outerShdw blurRad="38100" dist="38100" dir="2700000" algn="tl">
                    <a:srgbClr val="000000"/>
                  </a:outerShdw>
                </a:effectLst>
              </a:rPr>
              <a:t>PE = mg z (kg – m/s</a:t>
            </a:r>
            <a:r>
              <a:rPr lang="en-US" baseline="30000">
                <a:effectLst>
                  <a:outerShdw blurRad="38100" dist="38100" dir="2700000" algn="tl">
                    <a:srgbClr val="000000"/>
                  </a:outerShdw>
                </a:effectLst>
              </a:rPr>
              <a:t>2</a:t>
            </a:r>
            <a:r>
              <a:rPr lang="en-US">
                <a:effectLst>
                  <a:outerShdw blurRad="38100" dist="38100" dir="2700000" algn="tl">
                    <a:srgbClr val="000000"/>
                  </a:outerShdw>
                </a:effectLst>
              </a:rPr>
              <a:t> – m) = J</a:t>
            </a:r>
          </a:p>
          <a:p>
            <a:pPr marL="342900" indent="-342900" eaLnBrk="1" hangingPunct="1">
              <a:spcBef>
                <a:spcPct val="50000"/>
              </a:spcBef>
              <a:buClr>
                <a:schemeClr val="hlink"/>
              </a:buClr>
              <a:buSzPct val="80000"/>
              <a:buFont typeface="Wingdings" pitchFamily="2" charset="2"/>
              <a:buNone/>
            </a:pPr>
            <a:r>
              <a:rPr lang="en-US">
                <a:effectLst>
                  <a:outerShdw blurRad="38100" dist="38100" dir="2700000" algn="tl">
                    <a:srgbClr val="000000"/>
                  </a:outerShdw>
                </a:effectLst>
              </a:rPr>
              <a:t>PE = gz J/kg  (for unit mass)</a:t>
            </a:r>
          </a:p>
          <a:p>
            <a:pPr marL="342900" indent="-342900" eaLnBrk="1" hangingPunct="1">
              <a:spcBef>
                <a:spcPct val="50000"/>
              </a:spcBef>
              <a:buClr>
                <a:schemeClr val="hlink"/>
              </a:buClr>
              <a:buSzPct val="80000"/>
              <a:buFont typeface="Wingdings" pitchFamily="2" charset="2"/>
              <a:buNone/>
            </a:pPr>
            <a:endParaRPr lang="en-US">
              <a:effectLst>
                <a:outerShdw blurRad="38100" dist="38100" dir="2700000" algn="tl">
                  <a:srgbClr val="000000"/>
                </a:outerShdw>
              </a:effectLst>
            </a:endParaRPr>
          </a:p>
          <a:p>
            <a:pPr marL="342900" indent="-342900" eaLnBrk="1" hangingPunct="1">
              <a:spcBef>
                <a:spcPct val="50000"/>
              </a:spcBef>
              <a:buClr>
                <a:schemeClr val="hlink"/>
              </a:buClr>
              <a:buSzPct val="80000"/>
              <a:buFont typeface="Wingdings" pitchFamily="2" charset="2"/>
              <a:buNone/>
            </a:pPr>
            <a:r>
              <a:rPr lang="en-US" b="1">
                <a:effectLst>
                  <a:outerShdw blurRad="38100" dist="38100" dir="2700000" algn="tl">
                    <a:srgbClr val="000000"/>
                  </a:outerShdw>
                </a:effectLst>
              </a:rPr>
              <a:t>Kinetic energy (KEJ) 			Flow Work energy</a:t>
            </a:r>
          </a:p>
          <a:p>
            <a:pPr marL="342900" indent="-342900" eaLnBrk="1" hangingPunct="1">
              <a:spcBef>
                <a:spcPct val="50000"/>
              </a:spcBef>
              <a:buClr>
                <a:schemeClr val="hlink"/>
              </a:buClr>
              <a:buSzPct val="80000"/>
              <a:buFont typeface="Wingdings" pitchFamily="2" charset="2"/>
              <a:buNone/>
            </a:pPr>
            <a:endParaRPr lang="en-US" b="1">
              <a:effectLst>
                <a:outerShdw blurRad="38100" dist="38100" dir="2700000" algn="tl">
                  <a:srgbClr val="000000"/>
                </a:outerShdw>
              </a:effectLst>
            </a:endParaRPr>
          </a:p>
          <a:p>
            <a:pPr marL="342900" indent="-342900" eaLnBrk="1" hangingPunct="1">
              <a:spcBef>
                <a:spcPct val="50000"/>
              </a:spcBef>
              <a:buClr>
                <a:schemeClr val="hlink"/>
              </a:buClr>
              <a:buSzPct val="80000"/>
              <a:buFont typeface="Wingdings" pitchFamily="2" charset="2"/>
              <a:buNone/>
            </a:pPr>
            <a:r>
              <a:rPr lang="en-US">
                <a:effectLst>
                  <a:outerShdw blurRad="38100" dist="38100" dir="2700000" algn="tl">
                    <a:srgbClr val="000000"/>
                  </a:outerShdw>
                </a:effectLst>
              </a:rPr>
              <a:t>KE = ½ mv</a:t>
            </a:r>
            <a:r>
              <a:rPr lang="en-US" baseline="30000">
                <a:effectLst>
                  <a:outerShdw blurRad="38100" dist="38100" dir="2700000" algn="tl">
                    <a:srgbClr val="000000"/>
                  </a:outerShdw>
                </a:effectLst>
              </a:rPr>
              <a:t>2				</a:t>
            </a:r>
            <a:r>
              <a:rPr lang="en-US">
                <a:effectLst>
                  <a:outerShdw blurRad="38100" dist="38100" dir="2700000" algn="tl">
                    <a:srgbClr val="000000"/>
                  </a:outerShdw>
                </a:effectLst>
              </a:rPr>
              <a:t>W = Pv (N/m</a:t>
            </a:r>
            <a:r>
              <a:rPr lang="en-US" baseline="30000">
                <a:effectLst>
                  <a:outerShdw blurRad="38100" dist="38100" dir="2700000" algn="tl">
                    <a:srgbClr val="000000"/>
                  </a:outerShdw>
                </a:effectLst>
              </a:rPr>
              <a:t>2</a:t>
            </a:r>
            <a:r>
              <a:rPr lang="en-US">
                <a:effectLst>
                  <a:outerShdw blurRad="38100" dist="38100" dir="2700000" algn="tl">
                    <a:srgbClr val="000000"/>
                  </a:outerShdw>
                </a:effectLst>
              </a:rPr>
              <a:t> x m</a:t>
            </a:r>
            <a:r>
              <a:rPr lang="en-US" baseline="30000">
                <a:effectLst>
                  <a:outerShdw blurRad="38100" dist="38100" dir="2700000" algn="tl">
                    <a:srgbClr val="000000"/>
                  </a:outerShdw>
                </a:effectLst>
              </a:rPr>
              <a:t>3</a:t>
            </a:r>
            <a:r>
              <a:rPr lang="en-US">
                <a:effectLst>
                  <a:outerShdw blurRad="38100" dist="38100" dir="2700000" algn="tl">
                    <a:srgbClr val="000000"/>
                  </a:outerShdw>
                </a:effectLst>
              </a:rPr>
              <a:t>/kg =J/kg)</a:t>
            </a:r>
          </a:p>
          <a:p>
            <a:pPr marL="342900" indent="-342900" eaLnBrk="1" hangingPunct="1">
              <a:spcBef>
                <a:spcPct val="50000"/>
              </a:spcBef>
              <a:buClr>
                <a:schemeClr val="hlink"/>
              </a:buClr>
              <a:buSzPct val="80000"/>
              <a:buFont typeface="Wingdings" pitchFamily="2" charset="2"/>
              <a:buNone/>
            </a:pPr>
            <a:r>
              <a:rPr lang="en-US" baseline="30000">
                <a:effectLst>
                  <a:outerShdw blurRad="38100" dist="38100" dir="2700000" algn="tl">
                    <a:srgbClr val="000000"/>
                  </a:outerShdw>
                </a:effectLst>
              </a:rPr>
              <a:t>	</a:t>
            </a:r>
            <a:r>
              <a:rPr lang="en-US">
                <a:effectLst>
                  <a:outerShdw blurRad="38100" dist="38100" dir="2700000" algn="tl">
                    <a:srgbClr val="000000"/>
                  </a:outerShdw>
                </a:effectLst>
              </a:rPr>
              <a:t>= ½ mc</a:t>
            </a:r>
            <a:r>
              <a:rPr lang="en-US" baseline="30000">
                <a:effectLst>
                  <a:outerShdw blurRad="38100" dist="38100" dir="2700000" algn="tl">
                    <a:srgbClr val="000000"/>
                  </a:outerShdw>
                </a:effectLst>
              </a:rPr>
              <a:t>2</a:t>
            </a:r>
            <a:r>
              <a:rPr lang="en-US">
                <a:effectLst>
                  <a:outerShdw blurRad="38100" dist="38100" dir="2700000" algn="tl">
                    <a:srgbClr val="000000"/>
                  </a:outerShdw>
                </a:effectLst>
              </a:rPr>
              <a:t> (kg x m</a:t>
            </a:r>
            <a:r>
              <a:rPr lang="en-US" baseline="30000">
                <a:effectLst>
                  <a:outerShdw blurRad="38100" dist="38100" dir="2700000" algn="tl">
                    <a:srgbClr val="000000"/>
                  </a:outerShdw>
                </a:effectLst>
              </a:rPr>
              <a:t>2</a:t>
            </a:r>
            <a:r>
              <a:rPr lang="en-US">
                <a:effectLst>
                  <a:outerShdw blurRad="38100" dist="38100" dir="2700000" algn="tl">
                    <a:srgbClr val="000000"/>
                  </a:outerShdw>
                </a:effectLst>
              </a:rPr>
              <a:t>/s</a:t>
            </a:r>
            <a:r>
              <a:rPr lang="en-US" baseline="30000">
                <a:effectLst>
                  <a:outerShdw blurRad="38100" dist="38100" dir="2700000" algn="tl">
                    <a:srgbClr val="000000"/>
                  </a:outerShdw>
                </a:effectLst>
              </a:rPr>
              <a:t>2</a:t>
            </a:r>
            <a:r>
              <a:rPr lang="en-US">
                <a:effectLst>
                  <a:outerShdw blurRad="38100" dist="38100" dir="2700000" algn="tl">
                    <a:srgbClr val="000000"/>
                  </a:outerShdw>
                </a:effectLst>
              </a:rPr>
              <a:t> = J)</a:t>
            </a:r>
          </a:p>
          <a:p>
            <a:pPr marL="342900" indent="-342900" eaLnBrk="1" hangingPunct="1">
              <a:spcBef>
                <a:spcPct val="50000"/>
              </a:spcBef>
              <a:buClr>
                <a:schemeClr val="hlink"/>
              </a:buClr>
              <a:buSzPct val="80000"/>
              <a:buFont typeface="Wingdings" pitchFamily="2" charset="2"/>
              <a:buNone/>
            </a:pPr>
            <a:r>
              <a:rPr lang="en-US">
                <a:effectLst>
                  <a:outerShdw blurRad="38100" dist="38100" dir="2700000" algn="tl">
                    <a:srgbClr val="000000"/>
                  </a:outerShdw>
                </a:effectLst>
              </a:rPr>
              <a:t>	= ½ C</a:t>
            </a:r>
            <a:r>
              <a:rPr lang="en-US" baseline="30000">
                <a:effectLst>
                  <a:outerShdw blurRad="38100" dist="38100" dir="2700000" algn="tl">
                    <a:srgbClr val="000000"/>
                  </a:outerShdw>
                </a:effectLst>
              </a:rPr>
              <a:t>2</a:t>
            </a:r>
            <a:r>
              <a:rPr lang="en-US">
                <a:effectLst>
                  <a:outerShdw blurRad="38100" dist="38100" dir="2700000" algn="tl">
                    <a:srgbClr val="000000"/>
                  </a:outerShdw>
                </a:effectLst>
              </a:rPr>
              <a:t> J/kg</a:t>
            </a:r>
          </a:p>
          <a:p>
            <a:pPr marL="342900" indent="-342900" eaLnBrk="1" hangingPunct="1">
              <a:spcBef>
                <a:spcPct val="50000"/>
              </a:spcBef>
              <a:buClr>
                <a:schemeClr val="hlink"/>
              </a:buClr>
              <a:buSzPct val="80000"/>
              <a:buFont typeface="Wingdings" pitchFamily="2" charset="2"/>
              <a:buNone/>
            </a:pPr>
            <a:r>
              <a:rPr lang="en-US" sz="2100">
                <a:effectLst>
                  <a:outerShdw blurRad="38100" dist="38100" dir="2700000" algn="tl">
                    <a:srgbClr val="000000"/>
                  </a:outerShdw>
                </a:effectLst>
              </a:rPr>
              <a:t>The Steady flow energy equation</a:t>
            </a:r>
          </a:p>
          <a:p>
            <a:pPr marL="342900" indent="-342900" eaLnBrk="1" hangingPunct="1">
              <a:spcBef>
                <a:spcPct val="50000"/>
              </a:spcBef>
              <a:buClr>
                <a:schemeClr val="hlink"/>
              </a:buClr>
              <a:buSzPct val="80000"/>
              <a:buFont typeface="Wingdings" pitchFamily="2" charset="2"/>
              <a:buNone/>
            </a:pPr>
            <a:r>
              <a:rPr lang="en-US" sz="2100">
                <a:effectLst>
                  <a:outerShdw blurRad="38100" dist="38100" dir="2700000" algn="tl">
                    <a:srgbClr val="000000"/>
                  </a:outerShdw>
                </a:effectLst>
              </a:rPr>
              <a:t>Entering = leaving</a:t>
            </a:r>
          </a:p>
          <a:p>
            <a:pPr marL="342900" indent="-342900" eaLnBrk="1" hangingPunct="1">
              <a:spcBef>
                <a:spcPct val="50000"/>
              </a:spcBef>
              <a:buClr>
                <a:schemeClr val="hlink"/>
              </a:buClr>
              <a:buSzPct val="80000"/>
              <a:buFont typeface="Wingdings" pitchFamily="2" charset="2"/>
              <a:buNone/>
            </a:pPr>
            <a:r>
              <a:rPr lang="en-US" sz="2100">
                <a:effectLst>
                  <a:outerShdw blurRad="38100" dist="38100" dir="2700000" algn="tl">
                    <a:srgbClr val="000000"/>
                  </a:outerShdw>
                </a:effectLst>
              </a:rPr>
              <a:t>PE</a:t>
            </a:r>
            <a:r>
              <a:rPr lang="en-US" sz="2100" baseline="-25000">
                <a:effectLst>
                  <a:outerShdw blurRad="38100" dist="38100" dir="2700000" algn="tl">
                    <a:srgbClr val="000000"/>
                  </a:outerShdw>
                </a:effectLst>
              </a:rPr>
              <a:t>1</a:t>
            </a:r>
            <a:r>
              <a:rPr lang="en-US" sz="2100">
                <a:effectLst>
                  <a:outerShdw blurRad="38100" dist="38100" dir="2700000" algn="tl">
                    <a:srgbClr val="000000"/>
                  </a:outerShdw>
                </a:effectLst>
              </a:rPr>
              <a:t> + KE</a:t>
            </a:r>
            <a:r>
              <a:rPr lang="en-US" sz="2100" baseline="-25000">
                <a:effectLst>
                  <a:outerShdw blurRad="38100" dist="38100" dir="2700000" algn="tl">
                    <a:srgbClr val="000000"/>
                  </a:outerShdw>
                </a:effectLst>
              </a:rPr>
              <a:t>1</a:t>
            </a:r>
            <a:r>
              <a:rPr lang="en-US" sz="2100">
                <a:effectLst>
                  <a:outerShdw blurRad="38100" dist="38100" dir="2700000" algn="tl">
                    <a:srgbClr val="000000"/>
                  </a:outerShdw>
                </a:effectLst>
              </a:rPr>
              <a:t> + FW</a:t>
            </a:r>
            <a:r>
              <a:rPr lang="en-US" sz="2100" baseline="-25000">
                <a:effectLst>
                  <a:outerShdw blurRad="38100" dist="38100" dir="2700000" algn="tl">
                    <a:srgbClr val="000000"/>
                  </a:outerShdw>
                </a:effectLst>
              </a:rPr>
              <a:t>1</a:t>
            </a:r>
            <a:r>
              <a:rPr lang="en-US" sz="2100">
                <a:effectLst>
                  <a:outerShdw blurRad="38100" dist="38100" dir="2700000" algn="tl">
                    <a:srgbClr val="000000"/>
                  </a:outerShdw>
                </a:effectLst>
              </a:rPr>
              <a:t> + IE</a:t>
            </a:r>
            <a:r>
              <a:rPr lang="en-US" sz="2100" baseline="-25000">
                <a:effectLst>
                  <a:outerShdw blurRad="38100" dist="38100" dir="2700000" algn="tl">
                    <a:srgbClr val="000000"/>
                  </a:outerShdw>
                </a:effectLst>
              </a:rPr>
              <a:t>1</a:t>
            </a:r>
            <a:r>
              <a:rPr lang="en-US" sz="2100">
                <a:effectLst>
                  <a:outerShdw blurRad="38100" dist="38100" dir="2700000" algn="tl">
                    <a:srgbClr val="000000"/>
                  </a:outerShdw>
                </a:effectLst>
              </a:rPr>
              <a:t> + (Q) = PE</a:t>
            </a:r>
            <a:r>
              <a:rPr lang="en-US" sz="2100" baseline="-25000">
                <a:effectLst>
                  <a:outerShdw blurRad="38100" dist="38100" dir="2700000" algn="tl">
                    <a:srgbClr val="000000"/>
                  </a:outerShdw>
                </a:effectLst>
              </a:rPr>
              <a:t>2</a:t>
            </a:r>
            <a:r>
              <a:rPr lang="en-US" sz="2100">
                <a:effectLst>
                  <a:outerShdw blurRad="38100" dist="38100" dir="2700000" algn="tl">
                    <a:srgbClr val="000000"/>
                  </a:outerShdw>
                </a:effectLst>
              </a:rPr>
              <a:t> + KE</a:t>
            </a:r>
            <a:r>
              <a:rPr lang="en-US" sz="2100" baseline="-25000">
                <a:effectLst>
                  <a:outerShdw blurRad="38100" dist="38100" dir="2700000" algn="tl">
                    <a:srgbClr val="000000"/>
                  </a:outerShdw>
                </a:effectLst>
              </a:rPr>
              <a:t>2</a:t>
            </a:r>
            <a:r>
              <a:rPr lang="en-US" sz="2100">
                <a:effectLst>
                  <a:outerShdw blurRad="38100" dist="38100" dir="2700000" algn="tl">
                    <a:srgbClr val="000000"/>
                  </a:outerShdw>
                </a:effectLst>
              </a:rPr>
              <a:t> + FW</a:t>
            </a:r>
            <a:r>
              <a:rPr lang="en-US" sz="2100" baseline="-25000">
                <a:effectLst>
                  <a:outerShdw blurRad="38100" dist="38100" dir="2700000" algn="tl">
                    <a:srgbClr val="000000"/>
                  </a:outerShdw>
                </a:effectLst>
              </a:rPr>
              <a:t>2</a:t>
            </a:r>
            <a:r>
              <a:rPr lang="en-US" sz="2100">
                <a:effectLst>
                  <a:outerShdw blurRad="38100" dist="38100" dir="2700000" algn="tl">
                    <a:srgbClr val="000000"/>
                  </a:outerShdw>
                </a:effectLst>
              </a:rPr>
              <a:t> + IE</a:t>
            </a:r>
            <a:r>
              <a:rPr lang="en-US" sz="2100" baseline="-25000">
                <a:effectLst>
                  <a:outerShdw blurRad="38100" dist="38100" dir="2700000" algn="tl">
                    <a:srgbClr val="000000"/>
                  </a:outerShdw>
                </a:effectLst>
              </a:rPr>
              <a:t>2</a:t>
            </a:r>
            <a:r>
              <a:rPr lang="en-US" sz="2100">
                <a:effectLst>
                  <a:outerShdw blurRad="38100" dist="38100" dir="2700000" algn="tl">
                    <a:srgbClr val="000000"/>
                  </a:outerShdw>
                </a:effectLst>
              </a:rPr>
              <a:t> + W</a:t>
            </a:r>
          </a:p>
          <a:p>
            <a:pPr marL="342900" indent="-342900" eaLnBrk="1" hangingPunct="1">
              <a:spcBef>
                <a:spcPct val="50000"/>
              </a:spcBef>
              <a:buClr>
                <a:schemeClr val="hlink"/>
              </a:buClr>
              <a:buSzPct val="80000"/>
              <a:buFont typeface="Wingdings" pitchFamily="2" charset="2"/>
              <a:buNone/>
            </a:pPr>
            <a:endParaRPr lang="en-US" sz="2100">
              <a:effectLst>
                <a:outerShdw blurRad="38100" dist="38100" dir="2700000" algn="tl">
                  <a:srgbClr val="000000"/>
                </a:outerShdw>
              </a:effectLst>
            </a:endParaRPr>
          </a:p>
          <a:p>
            <a:pPr marL="342900" indent="-342900" eaLnBrk="1" hangingPunct="1">
              <a:spcBef>
                <a:spcPct val="50000"/>
              </a:spcBef>
              <a:buClr>
                <a:schemeClr val="hlink"/>
              </a:buClr>
              <a:buSzPct val="80000"/>
              <a:buFont typeface="Wingdings" pitchFamily="2" charset="2"/>
              <a:buNone/>
            </a:pPr>
            <a:r>
              <a:rPr lang="en-US" sz="2100">
                <a:effectLst>
                  <a:outerShdw blurRad="38100" dist="38100" dir="2700000" algn="tl">
                    <a:srgbClr val="000000"/>
                  </a:outerShdw>
                </a:effectLst>
              </a:rPr>
              <a:t>gz</a:t>
            </a:r>
            <a:r>
              <a:rPr lang="en-US" sz="2100" baseline="-25000">
                <a:effectLst>
                  <a:outerShdw blurRad="38100" dist="38100" dir="2700000" algn="tl">
                    <a:srgbClr val="000000"/>
                  </a:outerShdw>
                </a:effectLst>
              </a:rPr>
              <a:t>1</a:t>
            </a:r>
            <a:r>
              <a:rPr lang="en-US" sz="2100">
                <a:effectLst>
                  <a:outerShdw blurRad="38100" dist="38100" dir="2700000" algn="tl">
                    <a:srgbClr val="000000"/>
                  </a:outerShdw>
                </a:effectLst>
              </a:rPr>
              <a:t> +        + P</a:t>
            </a:r>
            <a:r>
              <a:rPr lang="en-US" sz="2100" baseline="-25000">
                <a:effectLst>
                  <a:outerShdw blurRad="38100" dist="38100" dir="2700000" algn="tl">
                    <a:srgbClr val="000000"/>
                  </a:outerShdw>
                </a:effectLst>
              </a:rPr>
              <a:t>1</a:t>
            </a:r>
            <a:r>
              <a:rPr lang="en-US" sz="2100">
                <a:effectLst>
                  <a:outerShdw blurRad="38100" dist="38100" dir="2700000" algn="tl">
                    <a:srgbClr val="000000"/>
                  </a:outerShdw>
                </a:effectLst>
              </a:rPr>
              <a:t>v</a:t>
            </a:r>
            <a:r>
              <a:rPr lang="en-US" sz="2100" baseline="-25000">
                <a:effectLst>
                  <a:outerShdw blurRad="38100" dist="38100" dir="2700000" algn="tl">
                    <a:srgbClr val="000000"/>
                  </a:outerShdw>
                </a:effectLst>
              </a:rPr>
              <a:t>1</a:t>
            </a:r>
            <a:r>
              <a:rPr lang="en-US" sz="2100">
                <a:effectLst>
                  <a:outerShdw blurRad="38100" dist="38100" dir="2700000" algn="tl">
                    <a:srgbClr val="000000"/>
                  </a:outerShdw>
                </a:effectLst>
              </a:rPr>
              <a:t>+ U</a:t>
            </a:r>
            <a:r>
              <a:rPr lang="en-US" sz="2100" baseline="-25000">
                <a:effectLst>
                  <a:outerShdw blurRad="38100" dist="38100" dir="2700000" algn="tl">
                    <a:srgbClr val="000000"/>
                  </a:outerShdw>
                </a:effectLst>
              </a:rPr>
              <a:t>1</a:t>
            </a:r>
            <a:r>
              <a:rPr lang="en-US" sz="2100">
                <a:effectLst>
                  <a:outerShdw blurRad="38100" dist="38100" dir="2700000" algn="tl">
                    <a:srgbClr val="000000"/>
                  </a:outerShdw>
                </a:effectLst>
              </a:rPr>
              <a:t> =   gz</a:t>
            </a:r>
            <a:r>
              <a:rPr lang="en-US" sz="2100" baseline="-25000">
                <a:effectLst>
                  <a:outerShdw blurRad="38100" dist="38100" dir="2700000" algn="tl">
                    <a:srgbClr val="000000"/>
                  </a:outerShdw>
                </a:effectLst>
              </a:rPr>
              <a:t>2</a:t>
            </a:r>
            <a:r>
              <a:rPr lang="en-US" sz="2100">
                <a:effectLst>
                  <a:outerShdw blurRad="38100" dist="38100" dir="2700000" algn="tl">
                    <a:srgbClr val="000000"/>
                  </a:outerShdw>
                </a:effectLst>
              </a:rPr>
              <a:t>  +       + P</a:t>
            </a:r>
            <a:r>
              <a:rPr lang="en-US" sz="2100" baseline="-25000">
                <a:effectLst>
                  <a:outerShdw blurRad="38100" dist="38100" dir="2700000" algn="tl">
                    <a:srgbClr val="000000"/>
                  </a:outerShdw>
                </a:effectLst>
              </a:rPr>
              <a:t>2</a:t>
            </a:r>
            <a:r>
              <a:rPr lang="en-US" sz="2100">
                <a:effectLst>
                  <a:outerShdw blurRad="38100" dist="38100" dir="2700000" algn="tl">
                    <a:srgbClr val="000000"/>
                  </a:outerShdw>
                </a:effectLst>
              </a:rPr>
              <a:t>v</a:t>
            </a:r>
            <a:r>
              <a:rPr lang="en-US" sz="2100" baseline="-25000">
                <a:effectLst>
                  <a:outerShdw blurRad="38100" dist="38100" dir="2700000" algn="tl">
                    <a:srgbClr val="000000"/>
                  </a:outerShdw>
                </a:effectLst>
              </a:rPr>
              <a:t>2</a:t>
            </a:r>
            <a:r>
              <a:rPr lang="en-US" sz="2100">
                <a:effectLst>
                  <a:outerShdw blurRad="38100" dist="38100" dir="2700000" algn="tl">
                    <a:srgbClr val="000000"/>
                  </a:outerShdw>
                </a:effectLst>
              </a:rPr>
              <a:t>+ U</a:t>
            </a:r>
            <a:r>
              <a:rPr lang="en-US" sz="2100" baseline="-25000">
                <a:effectLst>
                  <a:outerShdw blurRad="38100" dist="38100" dir="2700000" algn="tl">
                    <a:srgbClr val="000000"/>
                  </a:outerShdw>
                </a:effectLst>
              </a:rPr>
              <a:t>2</a:t>
            </a:r>
            <a:r>
              <a:rPr lang="en-US" sz="2100">
                <a:effectLst>
                  <a:outerShdw blurRad="38100" dist="38100" dir="2700000" algn="tl">
                    <a:srgbClr val="000000"/>
                  </a:outerShdw>
                </a:effectLst>
              </a:rPr>
              <a:t> + W</a:t>
            </a:r>
            <a:endParaRPr lang="en-US" sz="1300">
              <a:effectLst>
                <a:outerShdw blurRad="38100" dist="38100" dir="2700000" algn="tl">
                  <a:srgbClr val="000000"/>
                </a:outerShdw>
              </a:effectLst>
            </a:endParaRPr>
          </a:p>
          <a:p>
            <a:pPr marL="342900" indent="-342900" eaLnBrk="1" hangingPunct="1">
              <a:spcBef>
                <a:spcPct val="50000"/>
              </a:spcBef>
              <a:buClr>
                <a:schemeClr val="hlink"/>
              </a:buClr>
              <a:buSzPct val="80000"/>
              <a:buFont typeface="Wingdings" pitchFamily="2" charset="2"/>
              <a:buNone/>
            </a:pPr>
            <a:endParaRPr lang="en-US" sz="700">
              <a:effectLst>
                <a:outerShdw blurRad="38100" dist="38100" dir="2700000" algn="tl">
                  <a:srgbClr val="000000"/>
                </a:outerShdw>
              </a:effectLst>
            </a:endParaRPr>
          </a:p>
          <a:p>
            <a:pPr marL="342900" indent="-342900" eaLnBrk="1" hangingPunct="1">
              <a:spcBef>
                <a:spcPct val="50000"/>
              </a:spcBef>
              <a:buClr>
                <a:schemeClr val="hlink"/>
              </a:buClr>
              <a:buSzPct val="80000"/>
              <a:buFont typeface="Wingdings" pitchFamily="2" charset="2"/>
              <a:buNone/>
            </a:pPr>
            <a:r>
              <a:rPr lang="en-US">
                <a:effectLst>
                  <a:outerShdw blurRad="38100" dist="38100" dir="2700000" algn="tl">
                    <a:srgbClr val="000000"/>
                  </a:outerShdw>
                </a:effectLst>
              </a:rPr>
              <a:t>	</a:t>
            </a:r>
          </a:p>
        </p:txBody>
      </p:sp>
      <p:graphicFrame>
        <p:nvGraphicFramePr>
          <p:cNvPr id="16394" name="Object 10"/>
          <p:cNvGraphicFramePr>
            <a:graphicFrameLocks noGrp="1" noChangeAspect="1"/>
          </p:cNvGraphicFramePr>
          <p:nvPr>
            <p:ph sz="half" idx="2"/>
          </p:nvPr>
        </p:nvGraphicFramePr>
        <p:xfrm>
          <a:off x="990600" y="5791200"/>
          <a:ext cx="350838" cy="609600"/>
        </p:xfrm>
        <a:graphic>
          <a:graphicData uri="http://schemas.openxmlformats.org/presentationml/2006/ole">
            <mc:AlternateContent xmlns:mc="http://schemas.openxmlformats.org/markup-compatibility/2006">
              <mc:Choice xmlns:v="urn:schemas-microsoft-com:vml" Requires="v">
                <p:oleObj spid="_x0000_s16448" name="Equation" r:id="rId5" imgW="241200" imgH="419040" progId="Equation.3">
                  <p:embed/>
                </p:oleObj>
              </mc:Choice>
              <mc:Fallback>
                <p:oleObj name="Equation" r:id="rId5" imgW="241200" imgH="419040"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791200"/>
                        <a:ext cx="350838"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9" name="Object 15"/>
          <p:cNvGraphicFramePr>
            <a:graphicFrameLocks noGrp="1" noChangeAspect="1"/>
          </p:cNvGraphicFramePr>
          <p:nvPr>
            <p:ph sz="half" idx="1"/>
          </p:nvPr>
        </p:nvGraphicFramePr>
        <p:xfrm>
          <a:off x="3962400" y="5810250"/>
          <a:ext cx="350838" cy="609600"/>
        </p:xfrm>
        <a:graphic>
          <a:graphicData uri="http://schemas.openxmlformats.org/presentationml/2006/ole">
            <mc:AlternateContent xmlns:mc="http://schemas.openxmlformats.org/markup-compatibility/2006">
              <mc:Choice xmlns:v="urn:schemas-microsoft-com:vml" Requires="v">
                <p:oleObj spid="_x0000_s16449" name="Equation" r:id="rId7" imgW="241200" imgH="419040" progId="Equation.3">
                  <p:embed/>
                </p:oleObj>
              </mc:Choice>
              <mc:Fallback>
                <p:oleObj name="Equation" r:id="rId7" imgW="241200" imgH="41904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5810250"/>
                        <a:ext cx="350838"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848600" y="5410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fld id="{9D70E426-481E-488A-A369-8B6F40A99179}" type="slidenum">
              <a:rPr lang="en-US"/>
              <a:pPr/>
              <a:t>11</a:t>
            </a:fld>
            <a:endParaRPr lang="en-US"/>
          </a:p>
        </p:txBody>
      </p:sp>
      <p:sp>
        <p:nvSpPr>
          <p:cNvPr id="17411" name="Rectangle 3"/>
          <p:cNvSpPr>
            <a:spLocks noGrp="1" noChangeArrowheads="1"/>
          </p:cNvSpPr>
          <p:nvPr>
            <p:ph type="body" sz="half" idx="1"/>
          </p:nvPr>
        </p:nvSpPr>
        <p:spPr>
          <a:xfrm>
            <a:off x="152400" y="152400"/>
            <a:ext cx="8801100" cy="5257800"/>
          </a:xfrm>
        </p:spPr>
        <p:txBody>
          <a:bodyPr/>
          <a:lstStyle/>
          <a:p>
            <a:pPr>
              <a:lnSpc>
                <a:spcPct val="80000"/>
              </a:lnSpc>
              <a:buFont typeface="Wingdings" pitchFamily="2" charset="2"/>
              <a:buNone/>
            </a:pPr>
            <a:endParaRPr lang="en-US" sz="2200"/>
          </a:p>
          <a:p>
            <a:pPr>
              <a:lnSpc>
                <a:spcPct val="80000"/>
              </a:lnSpc>
              <a:buFont typeface="Wingdings" pitchFamily="2" charset="2"/>
              <a:buNone/>
            </a:pPr>
            <a:r>
              <a:rPr lang="en-US" sz="2200"/>
              <a:t>gz</a:t>
            </a:r>
            <a:r>
              <a:rPr lang="en-US" sz="2200" baseline="-25000"/>
              <a:t>1</a:t>
            </a:r>
            <a:r>
              <a:rPr lang="en-US" sz="2200"/>
              <a:t> +        + h</a:t>
            </a:r>
            <a:r>
              <a:rPr lang="en-US" sz="2200" baseline="-25000"/>
              <a:t>1</a:t>
            </a:r>
            <a:r>
              <a:rPr lang="en-US" sz="2200"/>
              <a:t> + Q =        +        + h</a:t>
            </a:r>
            <a:r>
              <a:rPr lang="en-US" sz="2200" baseline="-25000"/>
              <a:t>2</a:t>
            </a:r>
            <a:r>
              <a:rPr lang="en-US" sz="2200"/>
              <a:t> + W</a:t>
            </a:r>
          </a:p>
          <a:p>
            <a:pPr>
              <a:lnSpc>
                <a:spcPct val="80000"/>
              </a:lnSpc>
              <a:buFont typeface="Wingdings" pitchFamily="2" charset="2"/>
              <a:buNone/>
            </a:pPr>
            <a:endParaRPr lang="en-US" sz="2200"/>
          </a:p>
          <a:p>
            <a:pPr>
              <a:lnSpc>
                <a:spcPct val="80000"/>
              </a:lnSpc>
              <a:buFont typeface="Wingdings" pitchFamily="2" charset="2"/>
              <a:buNone/>
            </a:pPr>
            <a:endParaRPr lang="en-US" sz="2200"/>
          </a:p>
          <a:p>
            <a:pPr>
              <a:lnSpc>
                <a:spcPct val="80000"/>
              </a:lnSpc>
              <a:spcBef>
                <a:spcPct val="50000"/>
              </a:spcBef>
              <a:buFont typeface="Wingdings" pitchFamily="2" charset="2"/>
              <a:buNone/>
            </a:pPr>
            <a:r>
              <a:rPr lang="en-US" sz="2200"/>
              <a:t>Eg.(1.2) C</a:t>
            </a:r>
            <a:r>
              <a:rPr lang="en-US" sz="2200" baseline="-25000"/>
              <a:t>1</a:t>
            </a:r>
            <a:r>
              <a:rPr lang="en-US" sz="2200"/>
              <a:t> = 16 m/s			C</a:t>
            </a:r>
            <a:r>
              <a:rPr lang="en-US" sz="2200" baseline="-25000"/>
              <a:t>2</a:t>
            </a:r>
            <a:r>
              <a:rPr lang="en-US" sz="2200"/>
              <a:t> = 37 m/s</a:t>
            </a:r>
          </a:p>
          <a:p>
            <a:pPr>
              <a:lnSpc>
                <a:spcPct val="80000"/>
              </a:lnSpc>
              <a:spcBef>
                <a:spcPct val="50000"/>
              </a:spcBef>
              <a:buFont typeface="Wingdings" pitchFamily="2" charset="2"/>
              <a:buNone/>
            </a:pPr>
            <a:r>
              <a:rPr lang="en-US" sz="2200"/>
              <a:t>		  h</a:t>
            </a:r>
            <a:r>
              <a:rPr lang="en-US" sz="2200" baseline="-25000"/>
              <a:t>1</a:t>
            </a:r>
            <a:r>
              <a:rPr lang="en-US" sz="2200"/>
              <a:t>  = 2990 k J/kg		h</a:t>
            </a:r>
            <a:r>
              <a:rPr lang="en-US" sz="2200" baseline="-25000"/>
              <a:t>2</a:t>
            </a:r>
            <a:r>
              <a:rPr lang="en-US" sz="2200"/>
              <a:t> = 2530  kJ/kg</a:t>
            </a:r>
          </a:p>
          <a:p>
            <a:pPr>
              <a:lnSpc>
                <a:spcPct val="80000"/>
              </a:lnSpc>
              <a:spcBef>
                <a:spcPct val="50000"/>
              </a:spcBef>
              <a:buFont typeface="Wingdings" pitchFamily="2" charset="2"/>
              <a:buNone/>
            </a:pPr>
            <a:r>
              <a:rPr lang="en-US" sz="2200"/>
              <a:t>		   Q = -25 kJ/kg		m = 324000 kg/h</a:t>
            </a:r>
          </a:p>
          <a:p>
            <a:pPr>
              <a:lnSpc>
                <a:spcPct val="80000"/>
              </a:lnSpc>
              <a:spcBef>
                <a:spcPct val="50000"/>
              </a:spcBef>
              <a:buFont typeface="Wingdings" pitchFamily="2" charset="2"/>
              <a:buNone/>
            </a:pPr>
            <a:r>
              <a:rPr lang="en-US" sz="2200"/>
              <a:t>						W = ? (kW)</a:t>
            </a:r>
          </a:p>
          <a:p>
            <a:pPr>
              <a:lnSpc>
                <a:spcPct val="80000"/>
              </a:lnSpc>
              <a:buFont typeface="Wingdings" pitchFamily="2" charset="2"/>
              <a:buNone/>
            </a:pPr>
            <a:r>
              <a:rPr lang="en-US" sz="2200"/>
              <a:t>gz</a:t>
            </a:r>
            <a:r>
              <a:rPr lang="en-US" sz="2200" baseline="-25000"/>
              <a:t>1</a:t>
            </a:r>
            <a:r>
              <a:rPr lang="en-US" sz="2200"/>
              <a:t> +         + h</a:t>
            </a:r>
            <a:r>
              <a:rPr lang="en-US" sz="2200" baseline="-25000"/>
              <a:t>1</a:t>
            </a:r>
            <a:r>
              <a:rPr lang="en-US" sz="2200"/>
              <a:t> + Q = gz</a:t>
            </a:r>
            <a:r>
              <a:rPr lang="en-US" sz="2200" baseline="-25000"/>
              <a:t>2</a:t>
            </a:r>
            <a:r>
              <a:rPr lang="en-US" sz="2200"/>
              <a:t> +        + h</a:t>
            </a:r>
            <a:r>
              <a:rPr lang="en-US" sz="2200" baseline="-25000"/>
              <a:t>2</a:t>
            </a:r>
            <a:r>
              <a:rPr lang="en-US" sz="2200"/>
              <a:t> + W</a:t>
            </a:r>
          </a:p>
          <a:p>
            <a:pPr>
              <a:lnSpc>
                <a:spcPct val="80000"/>
              </a:lnSpc>
              <a:buFont typeface="Wingdings" pitchFamily="2" charset="2"/>
              <a:buNone/>
            </a:pPr>
            <a:endParaRPr lang="en-US" sz="2200"/>
          </a:p>
          <a:p>
            <a:pPr>
              <a:lnSpc>
                <a:spcPct val="80000"/>
              </a:lnSpc>
              <a:buFont typeface="Wingdings" pitchFamily="2" charset="2"/>
              <a:buNone/>
            </a:pPr>
            <a:endParaRPr lang="en-US" sz="2200"/>
          </a:p>
          <a:p>
            <a:pPr>
              <a:lnSpc>
                <a:spcPct val="80000"/>
              </a:lnSpc>
              <a:buFont typeface="Wingdings" pitchFamily="2" charset="2"/>
              <a:buNone/>
            </a:pPr>
            <a:r>
              <a:rPr lang="en-US" sz="2200"/>
              <a:t>W = Q +               + (h</a:t>
            </a:r>
            <a:r>
              <a:rPr lang="en-US" sz="2200" baseline="-25000"/>
              <a:t>1</a:t>
            </a:r>
            <a:r>
              <a:rPr lang="en-US" sz="2200"/>
              <a:t> – h</a:t>
            </a:r>
            <a:r>
              <a:rPr lang="en-US" sz="2200" baseline="-25000"/>
              <a:t>2</a:t>
            </a:r>
            <a:r>
              <a:rPr lang="en-US" sz="2200"/>
              <a:t>)</a:t>
            </a:r>
          </a:p>
          <a:p>
            <a:pPr>
              <a:lnSpc>
                <a:spcPct val="80000"/>
              </a:lnSpc>
              <a:buFont typeface="Wingdings" pitchFamily="2" charset="2"/>
              <a:buNone/>
            </a:pPr>
            <a:r>
              <a:rPr lang="en-US" sz="2200"/>
              <a:t>	</a:t>
            </a:r>
          </a:p>
          <a:p>
            <a:pPr>
              <a:lnSpc>
                <a:spcPct val="80000"/>
              </a:lnSpc>
              <a:buFont typeface="Wingdings" pitchFamily="2" charset="2"/>
              <a:buNone/>
            </a:pPr>
            <a:r>
              <a:rPr lang="en-US" sz="2200"/>
              <a:t>	= -25 +                  + (2990 – 2530)</a:t>
            </a:r>
          </a:p>
          <a:p>
            <a:pPr>
              <a:lnSpc>
                <a:spcPct val="80000"/>
              </a:lnSpc>
              <a:buFont typeface="Wingdings" pitchFamily="2" charset="2"/>
              <a:buNone/>
            </a:pPr>
            <a:r>
              <a:rPr lang="en-US" sz="2200"/>
              <a:t>	</a:t>
            </a:r>
          </a:p>
          <a:p>
            <a:pPr>
              <a:lnSpc>
                <a:spcPct val="80000"/>
              </a:lnSpc>
              <a:buFont typeface="Wingdings" pitchFamily="2" charset="2"/>
              <a:buNone/>
            </a:pPr>
            <a:r>
              <a:rPr lang="en-US" sz="2200"/>
              <a:t>    = 434.443 kJ/kg </a:t>
            </a:r>
          </a:p>
          <a:p>
            <a:pPr>
              <a:lnSpc>
                <a:spcPct val="80000"/>
              </a:lnSpc>
              <a:buFont typeface="Wingdings" pitchFamily="2" charset="2"/>
              <a:buNone/>
            </a:pPr>
            <a:endParaRPr lang="en-US" sz="2200"/>
          </a:p>
        </p:txBody>
      </p:sp>
      <p:graphicFrame>
        <p:nvGraphicFramePr>
          <p:cNvPr id="17412" name="Object 4"/>
          <p:cNvGraphicFramePr>
            <a:graphicFrameLocks noGrp="1" noChangeAspect="1"/>
          </p:cNvGraphicFramePr>
          <p:nvPr>
            <p:ph sz="half" idx="2"/>
          </p:nvPr>
        </p:nvGraphicFramePr>
        <p:xfrm>
          <a:off x="914400" y="228600"/>
          <a:ext cx="482600" cy="838200"/>
        </p:xfrm>
        <a:graphic>
          <a:graphicData uri="http://schemas.openxmlformats.org/presentationml/2006/ole">
            <mc:AlternateContent xmlns:mc="http://schemas.openxmlformats.org/markup-compatibility/2006">
              <mc:Choice xmlns:v="urn:schemas-microsoft-com:vml" Requires="v">
                <p:oleObj spid="_x0000_s17582" name="Equation" r:id="rId5" imgW="241200" imgH="419040" progId="Equation.3">
                  <p:embed/>
                </p:oleObj>
              </mc:Choice>
              <mc:Fallback>
                <p:oleObj name="Equation" r:id="rId5" imgW="241200" imgH="41904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8600"/>
                        <a:ext cx="482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5" name="Object 7"/>
          <p:cNvGraphicFramePr>
            <a:graphicFrameLocks noChangeAspect="1"/>
          </p:cNvGraphicFramePr>
          <p:nvPr/>
        </p:nvGraphicFramePr>
        <p:xfrm>
          <a:off x="2819400" y="381000"/>
          <a:ext cx="482600" cy="431800"/>
        </p:xfrm>
        <a:graphic>
          <a:graphicData uri="http://schemas.openxmlformats.org/presentationml/2006/ole">
            <mc:AlternateContent xmlns:mc="http://schemas.openxmlformats.org/markup-compatibility/2006">
              <mc:Choice xmlns:v="urn:schemas-microsoft-com:vml" Requires="v">
                <p:oleObj spid="_x0000_s17583" name="Equation" r:id="rId7" imgW="241200" imgH="215640" progId="Equation.3">
                  <p:embed/>
                </p:oleObj>
              </mc:Choice>
              <mc:Fallback>
                <p:oleObj name="Equation" r:id="rId7" imgW="241200" imgH="21564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81000"/>
                        <a:ext cx="4826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6" name="Object 8"/>
          <p:cNvGraphicFramePr>
            <a:graphicFrameLocks noChangeAspect="1"/>
          </p:cNvGraphicFramePr>
          <p:nvPr/>
        </p:nvGraphicFramePr>
        <p:xfrm>
          <a:off x="3657600" y="152400"/>
          <a:ext cx="482600" cy="838200"/>
        </p:xfrm>
        <a:graphic>
          <a:graphicData uri="http://schemas.openxmlformats.org/presentationml/2006/ole">
            <mc:AlternateContent xmlns:mc="http://schemas.openxmlformats.org/markup-compatibility/2006">
              <mc:Choice xmlns:v="urn:schemas-microsoft-com:vml" Requires="v">
                <p:oleObj spid="_x0000_s17584" name="Equation" r:id="rId9" imgW="241200" imgH="419040" progId="Equation.3">
                  <p:embed/>
                </p:oleObj>
              </mc:Choice>
              <mc:Fallback>
                <p:oleObj name="Equation" r:id="rId9" imgW="241200" imgH="41904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152400"/>
                        <a:ext cx="482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7" name="Object 9"/>
          <p:cNvGraphicFramePr>
            <a:graphicFrameLocks noChangeAspect="1"/>
          </p:cNvGraphicFramePr>
          <p:nvPr/>
        </p:nvGraphicFramePr>
        <p:xfrm>
          <a:off x="990600" y="2971800"/>
          <a:ext cx="482600" cy="838200"/>
        </p:xfrm>
        <a:graphic>
          <a:graphicData uri="http://schemas.openxmlformats.org/presentationml/2006/ole">
            <mc:AlternateContent xmlns:mc="http://schemas.openxmlformats.org/markup-compatibility/2006">
              <mc:Choice xmlns:v="urn:schemas-microsoft-com:vml" Requires="v">
                <p:oleObj spid="_x0000_s17585" name="Equation" r:id="rId11" imgW="241200" imgH="419040" progId="Equation.3">
                  <p:embed/>
                </p:oleObj>
              </mc:Choice>
              <mc:Fallback>
                <p:oleObj name="Equation" r:id="rId11" imgW="241200" imgH="41904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971800"/>
                        <a:ext cx="482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8" name="Object 10"/>
          <p:cNvGraphicFramePr>
            <a:graphicFrameLocks noChangeAspect="1"/>
          </p:cNvGraphicFramePr>
          <p:nvPr/>
        </p:nvGraphicFramePr>
        <p:xfrm>
          <a:off x="3657600" y="2971800"/>
          <a:ext cx="482600" cy="838200"/>
        </p:xfrm>
        <a:graphic>
          <a:graphicData uri="http://schemas.openxmlformats.org/presentationml/2006/ole">
            <mc:AlternateContent xmlns:mc="http://schemas.openxmlformats.org/markup-compatibility/2006">
              <mc:Choice xmlns:v="urn:schemas-microsoft-com:vml" Requires="v">
                <p:oleObj spid="_x0000_s17586" name="Equation" r:id="rId12" imgW="241200" imgH="419040" progId="Equation.3">
                  <p:embed/>
                </p:oleObj>
              </mc:Choice>
              <mc:Fallback>
                <p:oleObj name="Equation" r:id="rId12" imgW="241200" imgH="419040" progId="Equation.3">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7600" y="2971800"/>
                        <a:ext cx="482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9" name="Object 11"/>
          <p:cNvGraphicFramePr>
            <a:graphicFrameLocks noChangeAspect="1"/>
          </p:cNvGraphicFramePr>
          <p:nvPr/>
        </p:nvGraphicFramePr>
        <p:xfrm>
          <a:off x="1371600" y="3981450"/>
          <a:ext cx="1117600" cy="838200"/>
        </p:xfrm>
        <a:graphic>
          <a:graphicData uri="http://schemas.openxmlformats.org/presentationml/2006/ole">
            <mc:AlternateContent xmlns:mc="http://schemas.openxmlformats.org/markup-compatibility/2006">
              <mc:Choice xmlns:v="urn:schemas-microsoft-com:vml" Requires="v">
                <p:oleObj spid="_x0000_s17587" name="Equation" r:id="rId14" imgW="558720" imgH="419040" progId="Equation.3">
                  <p:embed/>
                </p:oleObj>
              </mc:Choice>
              <mc:Fallback>
                <p:oleObj name="Equation" r:id="rId14" imgW="558720" imgH="419040"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3981450"/>
                        <a:ext cx="1117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20" name="Object 12"/>
          <p:cNvGraphicFramePr>
            <a:graphicFrameLocks noChangeAspect="1"/>
          </p:cNvGraphicFramePr>
          <p:nvPr/>
        </p:nvGraphicFramePr>
        <p:xfrm>
          <a:off x="1524000" y="4629150"/>
          <a:ext cx="1244600" cy="838200"/>
        </p:xfrm>
        <a:graphic>
          <a:graphicData uri="http://schemas.openxmlformats.org/presentationml/2006/ole">
            <mc:AlternateContent xmlns:mc="http://schemas.openxmlformats.org/markup-compatibility/2006">
              <mc:Choice xmlns:v="urn:schemas-microsoft-com:vml" Requires="v">
                <p:oleObj spid="_x0000_s17588" name="Equation" r:id="rId16" imgW="622080" imgH="419040" progId="Equation.3">
                  <p:embed/>
                </p:oleObj>
              </mc:Choice>
              <mc:Fallback>
                <p:oleObj name="Equation" r:id="rId16" imgW="622080" imgH="419040" progId="Equation.3">
                  <p:embed/>
                  <p:pic>
                    <p:nvPicPr>
                      <p:cNvPr id="0"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4629150"/>
                        <a:ext cx="1244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7239000" y="5105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fld id="{40EB1F66-8139-4C2E-B870-EAF2E5BF8A4C}" type="slidenum">
              <a:rPr lang="en-US"/>
              <a:pPr/>
              <a:t>12</a:t>
            </a:fld>
            <a:endParaRPr lang="en-US"/>
          </a:p>
        </p:txBody>
      </p:sp>
      <p:sp>
        <p:nvSpPr>
          <p:cNvPr id="18435" name="Rectangle 3"/>
          <p:cNvSpPr>
            <a:spLocks noGrp="1" noChangeArrowheads="1"/>
          </p:cNvSpPr>
          <p:nvPr>
            <p:ph type="body" sz="half" idx="1"/>
          </p:nvPr>
        </p:nvSpPr>
        <p:spPr>
          <a:xfrm>
            <a:off x="762000" y="884238"/>
            <a:ext cx="7467600" cy="5364162"/>
          </a:xfrm>
        </p:spPr>
        <p:txBody>
          <a:bodyPr/>
          <a:lstStyle/>
          <a:p>
            <a:pPr>
              <a:lnSpc>
                <a:spcPct val="90000"/>
              </a:lnSpc>
              <a:buFont typeface="Wingdings" pitchFamily="2" charset="2"/>
              <a:buNone/>
            </a:pPr>
            <a:r>
              <a:rPr lang="en-US" sz="2200"/>
              <a:t>W (kW) = 434.4435       x m    </a:t>
            </a:r>
          </a:p>
          <a:p>
            <a:pPr>
              <a:lnSpc>
                <a:spcPct val="90000"/>
              </a:lnSpc>
              <a:buFont typeface="Wingdings" pitchFamily="2" charset="2"/>
              <a:buNone/>
            </a:pPr>
            <a:r>
              <a:rPr lang="en-US" sz="2200"/>
              <a:t>		</a:t>
            </a:r>
          </a:p>
          <a:p>
            <a:pPr>
              <a:lnSpc>
                <a:spcPct val="90000"/>
              </a:lnSpc>
              <a:buFont typeface="Wingdings" pitchFamily="2" charset="2"/>
              <a:buNone/>
            </a:pPr>
            <a:r>
              <a:rPr lang="en-US" sz="2200"/>
              <a:t>		= 434.4435 x                         </a:t>
            </a:r>
          </a:p>
          <a:p>
            <a:pPr>
              <a:lnSpc>
                <a:spcPct val="90000"/>
              </a:lnSpc>
              <a:buFont typeface="Wingdings" pitchFamily="2" charset="2"/>
              <a:buNone/>
            </a:pPr>
            <a:r>
              <a:rPr lang="en-US" sz="2200"/>
              <a:t>		</a:t>
            </a:r>
          </a:p>
          <a:p>
            <a:pPr>
              <a:lnSpc>
                <a:spcPct val="90000"/>
              </a:lnSpc>
              <a:buFont typeface="Wingdings" pitchFamily="2" charset="2"/>
              <a:buNone/>
            </a:pPr>
            <a:r>
              <a:rPr lang="en-US" sz="2200"/>
              <a:t>		= 3909.915 kW (Ans)</a:t>
            </a:r>
          </a:p>
          <a:p>
            <a:pPr>
              <a:lnSpc>
                <a:spcPct val="90000"/>
              </a:lnSpc>
              <a:buFont typeface="Wingdings" pitchFamily="2" charset="2"/>
              <a:buNone/>
            </a:pPr>
            <a:endParaRPr lang="en-US" sz="2200"/>
          </a:p>
          <a:p>
            <a:pPr>
              <a:lnSpc>
                <a:spcPct val="90000"/>
              </a:lnSpc>
              <a:buFont typeface="Wingdings" pitchFamily="2" charset="2"/>
              <a:buNone/>
            </a:pPr>
            <a:r>
              <a:rPr lang="en-US" sz="2200"/>
              <a:t>Non-flow energy equation (close system)</a:t>
            </a:r>
          </a:p>
          <a:p>
            <a:pPr>
              <a:lnSpc>
                <a:spcPct val="90000"/>
              </a:lnSpc>
              <a:buFont typeface="Wingdings" pitchFamily="2" charset="2"/>
              <a:buNone/>
            </a:pPr>
            <a:endParaRPr lang="en-US" sz="2200"/>
          </a:p>
          <a:p>
            <a:pPr>
              <a:lnSpc>
                <a:spcPct val="90000"/>
              </a:lnSpc>
              <a:buFont typeface="Wingdings" pitchFamily="2" charset="2"/>
              <a:buNone/>
            </a:pPr>
            <a:r>
              <a:rPr lang="en-US" sz="2200"/>
              <a:t>gz</a:t>
            </a:r>
            <a:r>
              <a:rPr lang="en-US" sz="2200" baseline="-25000"/>
              <a:t>1</a:t>
            </a:r>
            <a:r>
              <a:rPr lang="en-US" sz="2200"/>
              <a:t> +         + P</a:t>
            </a:r>
            <a:r>
              <a:rPr lang="en-US" sz="2200" baseline="-25000"/>
              <a:t>1</a:t>
            </a:r>
            <a:r>
              <a:rPr lang="en-US" sz="2200"/>
              <a:t>v</a:t>
            </a:r>
            <a:r>
              <a:rPr lang="en-US" sz="2200" baseline="-25000"/>
              <a:t>1</a:t>
            </a:r>
            <a:r>
              <a:rPr lang="en-US" sz="2200"/>
              <a:t> + U</a:t>
            </a:r>
            <a:r>
              <a:rPr lang="en-US" sz="2200" baseline="-25000"/>
              <a:t>1</a:t>
            </a:r>
            <a:r>
              <a:rPr lang="en-US" sz="2200"/>
              <a:t> + Q = gz</a:t>
            </a:r>
            <a:r>
              <a:rPr lang="en-US" sz="2200" baseline="-25000"/>
              <a:t>2</a:t>
            </a:r>
            <a:r>
              <a:rPr lang="en-US" sz="2200"/>
              <a:t> +        + P</a:t>
            </a:r>
            <a:r>
              <a:rPr lang="en-US" sz="2200" baseline="-25000"/>
              <a:t>2</a:t>
            </a:r>
            <a:r>
              <a:rPr lang="en-US" sz="2200"/>
              <a:t>v</a:t>
            </a:r>
            <a:r>
              <a:rPr lang="en-US" sz="2200" baseline="-25000"/>
              <a:t>2</a:t>
            </a:r>
            <a:r>
              <a:rPr lang="en-US" sz="2200"/>
              <a:t> + U</a:t>
            </a:r>
            <a:r>
              <a:rPr lang="en-US" sz="2200" baseline="-25000"/>
              <a:t>2</a:t>
            </a:r>
            <a:r>
              <a:rPr lang="en-US" sz="2200"/>
              <a:t> + W</a:t>
            </a:r>
          </a:p>
          <a:p>
            <a:pPr>
              <a:lnSpc>
                <a:spcPct val="90000"/>
              </a:lnSpc>
              <a:buFont typeface="Wingdings" pitchFamily="2" charset="2"/>
              <a:buNone/>
            </a:pPr>
            <a:endParaRPr lang="en-US" sz="2200"/>
          </a:p>
          <a:p>
            <a:pPr>
              <a:lnSpc>
                <a:spcPct val="90000"/>
              </a:lnSpc>
              <a:spcBef>
                <a:spcPct val="50000"/>
              </a:spcBef>
              <a:buFont typeface="Wingdings" pitchFamily="2" charset="2"/>
              <a:buNone/>
            </a:pPr>
            <a:r>
              <a:rPr lang="en-US" sz="2200"/>
              <a:t>U</a:t>
            </a:r>
            <a:r>
              <a:rPr lang="en-US" sz="2200" baseline="-25000"/>
              <a:t>1</a:t>
            </a:r>
            <a:r>
              <a:rPr lang="en-US" sz="2200"/>
              <a:t> + Q = U</a:t>
            </a:r>
            <a:r>
              <a:rPr lang="en-US" sz="2200" baseline="-25000"/>
              <a:t>2</a:t>
            </a:r>
            <a:r>
              <a:rPr lang="en-US" sz="2200"/>
              <a:t> + W</a:t>
            </a:r>
          </a:p>
          <a:p>
            <a:pPr>
              <a:lnSpc>
                <a:spcPct val="90000"/>
              </a:lnSpc>
              <a:spcBef>
                <a:spcPct val="50000"/>
              </a:spcBef>
              <a:buFont typeface="Wingdings" pitchFamily="2" charset="2"/>
              <a:buNone/>
            </a:pPr>
            <a:r>
              <a:rPr lang="en-US" sz="2200"/>
              <a:t>Q 	= (U</a:t>
            </a:r>
            <a:r>
              <a:rPr lang="en-US" sz="2200" baseline="-25000"/>
              <a:t>2</a:t>
            </a:r>
            <a:r>
              <a:rPr lang="en-US" sz="2200"/>
              <a:t> – U</a:t>
            </a:r>
            <a:r>
              <a:rPr lang="en-US" sz="2200" baseline="-25000"/>
              <a:t>1</a:t>
            </a:r>
            <a:r>
              <a:rPr lang="en-US" sz="2200"/>
              <a:t>) + W</a:t>
            </a:r>
          </a:p>
          <a:p>
            <a:pPr>
              <a:lnSpc>
                <a:spcPct val="90000"/>
              </a:lnSpc>
              <a:spcBef>
                <a:spcPct val="50000"/>
              </a:spcBef>
              <a:buFont typeface="Wingdings" pitchFamily="2" charset="2"/>
              <a:buNone/>
            </a:pPr>
            <a:r>
              <a:rPr lang="en-US" sz="2200"/>
              <a:t>Q = W + </a:t>
            </a:r>
            <a:r>
              <a:rPr lang="en-US" sz="2200">
                <a:sym typeface="Symbol" pitchFamily="18" charset="2"/>
              </a:rPr>
              <a:t></a:t>
            </a:r>
            <a:r>
              <a:rPr lang="en-US" sz="2200"/>
              <a:t>U</a:t>
            </a:r>
          </a:p>
          <a:p>
            <a:pPr>
              <a:lnSpc>
                <a:spcPct val="90000"/>
              </a:lnSpc>
              <a:buFont typeface="Wingdings" pitchFamily="2" charset="2"/>
              <a:buNone/>
            </a:pPr>
            <a:r>
              <a:rPr lang="en-US" sz="2200"/>
              <a:t> </a:t>
            </a:r>
          </a:p>
        </p:txBody>
      </p:sp>
      <p:graphicFrame>
        <p:nvGraphicFramePr>
          <p:cNvPr id="18436" name="Object 4"/>
          <p:cNvGraphicFramePr>
            <a:graphicFrameLocks noGrp="1" noChangeAspect="1"/>
          </p:cNvGraphicFramePr>
          <p:nvPr>
            <p:ph sz="half" idx="2"/>
          </p:nvPr>
        </p:nvGraphicFramePr>
        <p:xfrm>
          <a:off x="3394075" y="655638"/>
          <a:ext cx="415925" cy="762000"/>
        </p:xfrm>
        <a:graphic>
          <a:graphicData uri="http://schemas.openxmlformats.org/presentationml/2006/ole">
            <mc:AlternateContent xmlns:mc="http://schemas.openxmlformats.org/markup-compatibility/2006">
              <mc:Choice xmlns:v="urn:schemas-microsoft-com:vml" Requires="v">
                <p:oleObj spid="_x0000_s18582" name="Equation" r:id="rId5" imgW="228600" imgH="419040" progId="Equation.3">
                  <p:embed/>
                </p:oleObj>
              </mc:Choice>
              <mc:Fallback>
                <p:oleObj name="Equation" r:id="rId5" imgW="228600" imgH="41904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075" y="655638"/>
                        <a:ext cx="41592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9" name="Object 7"/>
          <p:cNvGraphicFramePr>
            <a:graphicFrameLocks noChangeAspect="1"/>
          </p:cNvGraphicFramePr>
          <p:nvPr/>
        </p:nvGraphicFramePr>
        <p:xfrm>
          <a:off x="4332288" y="731838"/>
          <a:ext cx="1154112" cy="715962"/>
        </p:xfrm>
        <a:graphic>
          <a:graphicData uri="http://schemas.openxmlformats.org/presentationml/2006/ole">
            <mc:AlternateContent xmlns:mc="http://schemas.openxmlformats.org/markup-compatibility/2006">
              <mc:Choice xmlns:v="urn:schemas-microsoft-com:vml" Requires="v">
                <p:oleObj spid="_x0000_s18583" name="Equation" r:id="rId7" imgW="634680" imgH="393480" progId="Equation.3">
                  <p:embed/>
                </p:oleObj>
              </mc:Choice>
              <mc:Fallback>
                <p:oleObj name="Equation" r:id="rId7" imgW="634680" imgH="39348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2288" y="731838"/>
                        <a:ext cx="1154112"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0" name="Object 8"/>
          <p:cNvGraphicFramePr>
            <a:graphicFrameLocks noChangeAspect="1"/>
          </p:cNvGraphicFramePr>
          <p:nvPr/>
        </p:nvGraphicFramePr>
        <p:xfrm>
          <a:off x="3341688" y="1482725"/>
          <a:ext cx="946150" cy="715963"/>
        </p:xfrm>
        <a:graphic>
          <a:graphicData uri="http://schemas.openxmlformats.org/presentationml/2006/ole">
            <mc:AlternateContent xmlns:mc="http://schemas.openxmlformats.org/markup-compatibility/2006">
              <mc:Choice xmlns:v="urn:schemas-microsoft-com:vml" Requires="v">
                <p:oleObj spid="_x0000_s18584" name="Equation" r:id="rId9" imgW="520560" imgH="393480" progId="Equation.3">
                  <p:embed/>
                </p:oleObj>
              </mc:Choice>
              <mc:Fallback>
                <p:oleObj name="Equation" r:id="rId9" imgW="520560" imgH="39348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1688" y="1482725"/>
                        <a:ext cx="94615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1" name="Object 9"/>
          <p:cNvGraphicFramePr>
            <a:graphicFrameLocks noChangeAspect="1"/>
          </p:cNvGraphicFramePr>
          <p:nvPr/>
        </p:nvGraphicFramePr>
        <p:xfrm>
          <a:off x="4495800" y="1516063"/>
          <a:ext cx="415925" cy="715962"/>
        </p:xfrm>
        <a:graphic>
          <a:graphicData uri="http://schemas.openxmlformats.org/presentationml/2006/ole">
            <mc:AlternateContent xmlns:mc="http://schemas.openxmlformats.org/markup-compatibility/2006">
              <mc:Choice xmlns:v="urn:schemas-microsoft-com:vml" Requires="v">
                <p:oleObj spid="_x0000_s18585" name="Equation" r:id="rId11" imgW="228600" imgH="393480" progId="Equation.3">
                  <p:embed/>
                </p:oleObj>
              </mc:Choice>
              <mc:Fallback>
                <p:oleObj name="Equation" r:id="rId11" imgW="228600" imgH="393480" progId="Equation.3">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1516063"/>
                        <a:ext cx="415925"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2" name="Object 10"/>
          <p:cNvGraphicFramePr>
            <a:graphicFrameLocks noChangeAspect="1"/>
          </p:cNvGraphicFramePr>
          <p:nvPr/>
        </p:nvGraphicFramePr>
        <p:xfrm>
          <a:off x="1646238" y="3627438"/>
          <a:ext cx="439737" cy="762000"/>
        </p:xfrm>
        <a:graphic>
          <a:graphicData uri="http://schemas.openxmlformats.org/presentationml/2006/ole">
            <mc:AlternateContent xmlns:mc="http://schemas.openxmlformats.org/markup-compatibility/2006">
              <mc:Choice xmlns:v="urn:schemas-microsoft-com:vml" Requires="v">
                <p:oleObj spid="_x0000_s18586" name="Equation" r:id="rId13" imgW="241200" imgH="419040" progId="Equation.3">
                  <p:embed/>
                </p:oleObj>
              </mc:Choice>
              <mc:Fallback>
                <p:oleObj name="Equation" r:id="rId13" imgW="241200" imgH="419040" progId="Equation.3">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6238" y="3627438"/>
                        <a:ext cx="439737"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3" name="Object 11"/>
          <p:cNvGraphicFramePr>
            <a:graphicFrameLocks noChangeAspect="1"/>
          </p:cNvGraphicFramePr>
          <p:nvPr/>
        </p:nvGraphicFramePr>
        <p:xfrm>
          <a:off x="5219700" y="3684588"/>
          <a:ext cx="439738" cy="762000"/>
        </p:xfrm>
        <a:graphic>
          <a:graphicData uri="http://schemas.openxmlformats.org/presentationml/2006/ole">
            <mc:AlternateContent xmlns:mc="http://schemas.openxmlformats.org/markup-compatibility/2006">
              <mc:Choice xmlns:v="urn:schemas-microsoft-com:vml" Requires="v">
                <p:oleObj spid="_x0000_s18587" name="Equation" r:id="rId15" imgW="241200" imgH="419040" progId="Equation.3">
                  <p:embed/>
                </p:oleObj>
              </mc:Choice>
              <mc:Fallback>
                <p:oleObj name="Equation" r:id="rId15" imgW="241200" imgH="419040" progId="Equation.3">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19700" y="3684588"/>
                        <a:ext cx="43973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5486400" y="5791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EE1191-8C72-4CA2-AA01-5AA999A2BD23}" type="slidenum">
              <a:rPr lang="en-US"/>
              <a:pPr/>
              <a:t>13</a:t>
            </a:fld>
            <a:endParaRPr lang="en-US"/>
          </a:p>
        </p:txBody>
      </p:sp>
      <p:sp>
        <p:nvSpPr>
          <p:cNvPr id="28676" name="Text Box 4"/>
          <p:cNvSpPr txBox="1">
            <a:spLocks noChangeArrowheads="1"/>
          </p:cNvSpPr>
          <p:nvPr/>
        </p:nvSpPr>
        <p:spPr bwMode="auto">
          <a:xfrm>
            <a:off x="228600" y="228600"/>
            <a:ext cx="861060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ctr" eaLnBrk="1" hangingPunct="1">
              <a:spcBef>
                <a:spcPct val="50000"/>
              </a:spcBef>
            </a:pPr>
            <a:r>
              <a:rPr lang="en-US" sz="2000" b="1"/>
              <a:t>Chapter 2</a:t>
            </a:r>
          </a:p>
          <a:p>
            <a:pPr algn="just" eaLnBrk="1" hangingPunct="1">
              <a:spcBef>
                <a:spcPct val="50000"/>
              </a:spcBef>
            </a:pPr>
            <a:r>
              <a:rPr lang="en-US" sz="2000" b="1" u="sng"/>
              <a:t>Boyle’s Law</a:t>
            </a:r>
          </a:p>
          <a:p>
            <a:pPr algn="just" eaLnBrk="1" hangingPunct="1">
              <a:spcBef>
                <a:spcPct val="50000"/>
              </a:spcBef>
            </a:pPr>
            <a:r>
              <a:rPr lang="en-US" sz="2000"/>
              <a:t>PV = C                               if	T = constant</a:t>
            </a:r>
          </a:p>
          <a:p>
            <a:pPr algn="just" eaLnBrk="1" hangingPunct="1">
              <a:spcBef>
                <a:spcPct val="50000"/>
              </a:spcBef>
            </a:pPr>
            <a:r>
              <a:rPr lang="en-US" sz="2000"/>
              <a:t>P</a:t>
            </a:r>
            <a:r>
              <a:rPr lang="en-US" sz="2000" baseline="-25000"/>
              <a:t>1</a:t>
            </a:r>
            <a:r>
              <a:rPr lang="en-US" sz="2000"/>
              <a:t>V</a:t>
            </a:r>
            <a:r>
              <a:rPr lang="en-US" sz="2000" baseline="-25000"/>
              <a:t>1</a:t>
            </a:r>
            <a:r>
              <a:rPr lang="en-US" sz="2000"/>
              <a:t> = P</a:t>
            </a:r>
            <a:r>
              <a:rPr lang="en-US" sz="2000" baseline="-25000"/>
              <a:t>2</a:t>
            </a:r>
            <a:r>
              <a:rPr lang="en-US" sz="2000"/>
              <a:t>V</a:t>
            </a:r>
            <a:r>
              <a:rPr lang="en-US" sz="2000" baseline="-25000"/>
              <a:t>2</a:t>
            </a:r>
            <a:r>
              <a:rPr lang="en-US" sz="2000"/>
              <a:t> 	m = constant</a:t>
            </a:r>
          </a:p>
          <a:p>
            <a:pPr algn="just" eaLnBrk="1" hangingPunct="1">
              <a:spcBef>
                <a:spcPct val="50000"/>
              </a:spcBef>
            </a:pPr>
            <a:endParaRPr lang="en-US" sz="2000" b="1" u="sng"/>
          </a:p>
          <a:p>
            <a:pPr algn="just" eaLnBrk="1" hangingPunct="1">
              <a:spcBef>
                <a:spcPct val="50000"/>
              </a:spcBef>
            </a:pPr>
            <a:r>
              <a:rPr lang="en-US" sz="2000" b="1" u="sng"/>
              <a:t>Charle’s Law</a:t>
            </a:r>
          </a:p>
          <a:p>
            <a:pPr algn="just" eaLnBrk="1" hangingPunct="1">
              <a:spcBef>
                <a:spcPct val="50000"/>
              </a:spcBef>
            </a:pPr>
            <a:r>
              <a:rPr lang="en-US" sz="2000"/>
              <a:t>        = c		If p = constant</a:t>
            </a:r>
          </a:p>
          <a:p>
            <a:pPr algn="just" eaLnBrk="1" hangingPunct="1">
              <a:spcBef>
                <a:spcPct val="50000"/>
              </a:spcBef>
            </a:pPr>
            <a:endParaRPr lang="en-US" sz="2000"/>
          </a:p>
          <a:p>
            <a:pPr algn="just" eaLnBrk="1" hangingPunct="1">
              <a:spcBef>
                <a:spcPct val="50000"/>
              </a:spcBef>
            </a:pPr>
            <a:r>
              <a:rPr lang="en-US" sz="2000"/>
              <a:t>        =		m = constant</a:t>
            </a:r>
          </a:p>
          <a:p>
            <a:pPr algn="ctr" eaLnBrk="1" hangingPunct="1">
              <a:spcBef>
                <a:spcPct val="50000"/>
              </a:spcBef>
            </a:pPr>
            <a:r>
              <a:rPr lang="en-US" sz="2000" b="1"/>
              <a:t>The characteristic equation of a perfect gas</a:t>
            </a:r>
          </a:p>
          <a:p>
            <a:pPr algn="just" eaLnBrk="1" hangingPunct="1">
              <a:spcBef>
                <a:spcPct val="50000"/>
              </a:spcBef>
            </a:pPr>
            <a:r>
              <a:rPr lang="en-US" sz="2000"/>
              <a:t>	During a change of state of any gas in which neither pressure, volume nor temperature remain constant, the change of state from 1 to 2 is equivalent to a Boyle’s Law change from 1 down to some intermediate state A and then a charle’s law change to the final condition 2.</a:t>
            </a:r>
          </a:p>
        </p:txBody>
      </p:sp>
      <p:graphicFrame>
        <p:nvGraphicFramePr>
          <p:cNvPr id="28677" name="Object 5"/>
          <p:cNvGraphicFramePr>
            <a:graphicFrameLocks noChangeAspect="1"/>
          </p:cNvGraphicFramePr>
          <p:nvPr/>
        </p:nvGraphicFramePr>
        <p:xfrm>
          <a:off x="533400" y="2895600"/>
          <a:ext cx="282575" cy="533400"/>
        </p:xfrm>
        <a:graphic>
          <a:graphicData uri="http://schemas.openxmlformats.org/presentationml/2006/ole">
            <mc:AlternateContent xmlns:mc="http://schemas.openxmlformats.org/markup-compatibility/2006">
              <mc:Choice xmlns:v="urn:schemas-microsoft-com:vml" Requires="v">
                <p:oleObj spid="_x0000_s28749" name="Equation" r:id="rId3" imgW="228600" imgH="431640" progId="Equation.DSMT4">
                  <p:embed/>
                </p:oleObj>
              </mc:Choice>
              <mc:Fallback>
                <p:oleObj name="Equation" r:id="rId3" imgW="228600" imgH="43164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600"/>
                        <a:ext cx="2825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8" name="Object 6"/>
          <p:cNvGraphicFramePr>
            <a:graphicFrameLocks noChangeAspect="1"/>
          </p:cNvGraphicFramePr>
          <p:nvPr/>
        </p:nvGraphicFramePr>
        <p:xfrm>
          <a:off x="404813" y="3733800"/>
          <a:ext cx="465137" cy="685800"/>
        </p:xfrm>
        <a:graphic>
          <a:graphicData uri="http://schemas.openxmlformats.org/presentationml/2006/ole">
            <mc:AlternateContent xmlns:mc="http://schemas.openxmlformats.org/markup-compatibility/2006">
              <mc:Choice xmlns:v="urn:schemas-microsoft-com:vml" Requires="v">
                <p:oleObj spid="_x0000_s28750" name="Equation" r:id="rId5" imgW="291960" imgH="431640" progId="Equation.DSMT4">
                  <p:embed/>
                </p:oleObj>
              </mc:Choice>
              <mc:Fallback>
                <p:oleObj name="Equation" r:id="rId5" imgW="291960" imgH="43164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13" y="3733800"/>
                        <a:ext cx="465137"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9" name="Object 7"/>
          <p:cNvGraphicFramePr>
            <a:graphicFrameLocks noChangeAspect="1"/>
          </p:cNvGraphicFramePr>
          <p:nvPr/>
        </p:nvGraphicFramePr>
        <p:xfrm>
          <a:off x="1219200" y="3810000"/>
          <a:ext cx="388938" cy="685800"/>
        </p:xfrm>
        <a:graphic>
          <a:graphicData uri="http://schemas.openxmlformats.org/presentationml/2006/ole">
            <mc:AlternateContent xmlns:mc="http://schemas.openxmlformats.org/markup-compatibility/2006">
              <mc:Choice xmlns:v="urn:schemas-microsoft-com:vml" Requires="v">
                <p:oleObj spid="_x0000_s28751" name="Equation" r:id="rId7" imgW="266400" imgH="469800" progId="Equation.DSMT4">
                  <p:embed/>
                </p:oleObj>
              </mc:Choice>
              <mc:Fallback>
                <p:oleObj name="Equation" r:id="rId7" imgW="266400" imgH="46980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10000"/>
                        <a:ext cx="388938"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5"/>
          <p:cNvSpPr>
            <a:spLocks noGrp="1"/>
          </p:cNvSpPr>
          <p:nvPr>
            <p:ph type="sldNum" sz="quarter" idx="12"/>
          </p:nvPr>
        </p:nvSpPr>
        <p:spPr/>
        <p:txBody>
          <a:bodyPr/>
          <a:lstStyle/>
          <a:p>
            <a:fld id="{DB7E563D-0535-45AA-8C86-7FD561116AA7}" type="slidenum">
              <a:rPr lang="en-US"/>
              <a:pPr/>
              <a:t>14</a:t>
            </a:fld>
            <a:endParaRPr lang="en-US"/>
          </a:p>
        </p:txBody>
      </p:sp>
      <p:sp>
        <p:nvSpPr>
          <p:cNvPr id="29700" name="Text Box 4"/>
          <p:cNvSpPr txBox="1">
            <a:spLocks noChangeArrowheads="1"/>
          </p:cNvSpPr>
          <p:nvPr/>
        </p:nvSpPr>
        <p:spPr bwMode="auto">
          <a:xfrm>
            <a:off x="2819400" y="3259138"/>
            <a:ext cx="700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t>(1)</a:t>
            </a:r>
          </a:p>
        </p:txBody>
      </p:sp>
      <p:graphicFrame>
        <p:nvGraphicFramePr>
          <p:cNvPr id="29701" name="Object 5"/>
          <p:cNvGraphicFramePr>
            <a:graphicFrameLocks noChangeAspect="1"/>
          </p:cNvGraphicFramePr>
          <p:nvPr/>
        </p:nvGraphicFramePr>
        <p:xfrm>
          <a:off x="3505200" y="3259138"/>
          <a:ext cx="2882900" cy="2989262"/>
        </p:xfrm>
        <a:graphic>
          <a:graphicData uri="http://schemas.openxmlformats.org/presentationml/2006/ole">
            <mc:AlternateContent xmlns:mc="http://schemas.openxmlformats.org/markup-compatibility/2006">
              <mc:Choice xmlns:v="urn:schemas-microsoft-com:vml" Requires="v">
                <p:oleObj spid="_x0000_s29766" name="Equation" r:id="rId3" imgW="1371600" imgH="1422360" progId="Equation.DSMT4">
                  <p:embed/>
                </p:oleObj>
              </mc:Choice>
              <mc:Fallback>
                <p:oleObj name="Equation" r:id="rId3" imgW="1371600" imgH="142236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259138"/>
                        <a:ext cx="2882900" cy="298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2" name="Line 6"/>
          <p:cNvSpPr>
            <a:spLocks noChangeShapeType="1"/>
          </p:cNvSpPr>
          <p:nvPr/>
        </p:nvSpPr>
        <p:spPr bwMode="auto">
          <a:xfrm>
            <a:off x="2362200" y="2116138"/>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9703" name="Line 7"/>
          <p:cNvSpPr>
            <a:spLocks noChangeShapeType="1"/>
          </p:cNvSpPr>
          <p:nvPr/>
        </p:nvSpPr>
        <p:spPr bwMode="auto">
          <a:xfrm flipV="1">
            <a:off x="2362200" y="287338"/>
            <a:ext cx="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9704" name="Freeform 8"/>
          <p:cNvSpPr>
            <a:spLocks/>
          </p:cNvSpPr>
          <p:nvPr/>
        </p:nvSpPr>
        <p:spPr bwMode="auto">
          <a:xfrm>
            <a:off x="3276600" y="101600"/>
            <a:ext cx="1676400" cy="1371600"/>
          </a:xfrm>
          <a:custGeom>
            <a:avLst/>
            <a:gdLst>
              <a:gd name="T0" fmla="*/ 0 w 1440"/>
              <a:gd name="T1" fmla="*/ 0 h 672"/>
              <a:gd name="T2" fmla="*/ 480 w 1440"/>
              <a:gd name="T3" fmla="*/ 528 h 672"/>
              <a:gd name="T4" fmla="*/ 1440 w 1440"/>
              <a:gd name="T5" fmla="*/ 672 h 672"/>
            </a:gdLst>
            <a:ahLst/>
            <a:cxnLst>
              <a:cxn ang="0">
                <a:pos x="T0" y="T1"/>
              </a:cxn>
              <a:cxn ang="0">
                <a:pos x="T2" y="T3"/>
              </a:cxn>
              <a:cxn ang="0">
                <a:pos x="T4" y="T5"/>
              </a:cxn>
            </a:cxnLst>
            <a:rect l="0" t="0" r="r" b="b"/>
            <a:pathLst>
              <a:path w="1440" h="672">
                <a:moveTo>
                  <a:pt x="0" y="0"/>
                </a:moveTo>
                <a:cubicBezTo>
                  <a:pt x="120" y="208"/>
                  <a:pt x="240" y="416"/>
                  <a:pt x="480" y="528"/>
                </a:cubicBezTo>
                <a:cubicBezTo>
                  <a:pt x="720" y="640"/>
                  <a:pt x="1280" y="648"/>
                  <a:pt x="1440" y="6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9705" name="Freeform 9"/>
          <p:cNvSpPr>
            <a:spLocks/>
          </p:cNvSpPr>
          <p:nvPr/>
        </p:nvSpPr>
        <p:spPr bwMode="auto">
          <a:xfrm>
            <a:off x="3048000" y="1485900"/>
            <a:ext cx="1905000" cy="173038"/>
          </a:xfrm>
          <a:custGeom>
            <a:avLst/>
            <a:gdLst>
              <a:gd name="T0" fmla="*/ 0 w 960"/>
              <a:gd name="T1" fmla="*/ 0 h 1"/>
              <a:gd name="T2" fmla="*/ 960 w 960"/>
              <a:gd name="T3" fmla="*/ 0 h 1"/>
            </a:gdLst>
            <a:ahLst/>
            <a:cxnLst>
              <a:cxn ang="0">
                <a:pos x="T0" y="T1"/>
              </a:cxn>
              <a:cxn ang="0">
                <a:pos x="T2" y="T3"/>
              </a:cxn>
            </a:cxnLst>
            <a:rect l="0" t="0" r="r" b="b"/>
            <a:pathLst>
              <a:path w="960" h="1">
                <a:moveTo>
                  <a:pt x="0" y="0"/>
                </a:moveTo>
                <a:cubicBezTo>
                  <a:pt x="0" y="0"/>
                  <a:pt x="480" y="0"/>
                  <a:pt x="96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9706" name="Text Box 10"/>
          <p:cNvSpPr txBox="1">
            <a:spLocks noChangeArrowheads="1"/>
          </p:cNvSpPr>
          <p:nvPr/>
        </p:nvSpPr>
        <p:spPr bwMode="auto">
          <a:xfrm>
            <a:off x="1525588" y="541338"/>
            <a:ext cx="455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a:t>
            </a:r>
          </a:p>
        </p:txBody>
      </p:sp>
      <p:sp>
        <p:nvSpPr>
          <p:cNvPr id="29707" name="Text Box 11"/>
          <p:cNvSpPr txBox="1">
            <a:spLocks noChangeArrowheads="1"/>
          </p:cNvSpPr>
          <p:nvPr/>
        </p:nvSpPr>
        <p:spPr bwMode="auto">
          <a:xfrm>
            <a:off x="5943600" y="2039938"/>
            <a:ext cx="455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V</a:t>
            </a:r>
          </a:p>
        </p:txBody>
      </p:sp>
      <p:sp>
        <p:nvSpPr>
          <p:cNvPr id="29708" name="Text Box 12"/>
          <p:cNvSpPr txBox="1">
            <a:spLocks noChangeArrowheads="1"/>
          </p:cNvSpPr>
          <p:nvPr/>
        </p:nvSpPr>
        <p:spPr bwMode="auto">
          <a:xfrm>
            <a:off x="3733800" y="592138"/>
            <a:ext cx="101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PV = C</a:t>
            </a:r>
          </a:p>
        </p:txBody>
      </p:sp>
      <p:sp>
        <p:nvSpPr>
          <p:cNvPr id="29709" name="Text Box 13"/>
          <p:cNvSpPr txBox="1">
            <a:spLocks noChangeArrowheads="1"/>
          </p:cNvSpPr>
          <p:nvPr/>
        </p:nvSpPr>
        <p:spPr bwMode="auto">
          <a:xfrm>
            <a:off x="5113338" y="731838"/>
            <a:ext cx="2735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Boyle’s Law change</a:t>
            </a:r>
          </a:p>
        </p:txBody>
      </p:sp>
      <p:sp>
        <p:nvSpPr>
          <p:cNvPr id="29710" name="Text Box 14"/>
          <p:cNvSpPr txBox="1">
            <a:spLocks noChangeArrowheads="1"/>
          </p:cNvSpPr>
          <p:nvPr/>
        </p:nvSpPr>
        <p:spPr bwMode="auto">
          <a:xfrm>
            <a:off x="2592388" y="58738"/>
            <a:ext cx="455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1</a:t>
            </a:r>
          </a:p>
        </p:txBody>
      </p:sp>
      <p:sp>
        <p:nvSpPr>
          <p:cNvPr id="29711" name="Text Box 15"/>
          <p:cNvSpPr txBox="1">
            <a:spLocks noChangeArrowheads="1"/>
          </p:cNvSpPr>
          <p:nvPr/>
        </p:nvSpPr>
        <p:spPr bwMode="auto">
          <a:xfrm>
            <a:off x="4953000" y="1277938"/>
            <a:ext cx="455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A</a:t>
            </a:r>
          </a:p>
        </p:txBody>
      </p:sp>
      <p:sp>
        <p:nvSpPr>
          <p:cNvPr id="29712" name="Text Box 16"/>
          <p:cNvSpPr txBox="1">
            <a:spLocks noChangeArrowheads="1"/>
          </p:cNvSpPr>
          <p:nvPr/>
        </p:nvSpPr>
        <p:spPr bwMode="auto">
          <a:xfrm>
            <a:off x="2741613" y="1250950"/>
            <a:ext cx="455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2</a:t>
            </a:r>
          </a:p>
        </p:txBody>
      </p:sp>
      <p:graphicFrame>
        <p:nvGraphicFramePr>
          <p:cNvPr id="29713" name="Object 17"/>
          <p:cNvGraphicFramePr>
            <a:graphicFrameLocks noChangeAspect="1"/>
          </p:cNvGraphicFramePr>
          <p:nvPr/>
        </p:nvGraphicFramePr>
        <p:xfrm>
          <a:off x="3276600" y="1430338"/>
          <a:ext cx="557213" cy="703262"/>
        </p:xfrm>
        <a:graphic>
          <a:graphicData uri="http://schemas.openxmlformats.org/presentationml/2006/ole">
            <mc:AlternateContent xmlns:mc="http://schemas.openxmlformats.org/markup-compatibility/2006">
              <mc:Choice xmlns:v="urn:schemas-microsoft-com:vml" Requires="v">
                <p:oleObj spid="_x0000_s29767" name="Equation" r:id="rId5" imgW="342720" imgH="431640" progId="Equation.DSMT4">
                  <p:embed/>
                </p:oleObj>
              </mc:Choice>
              <mc:Fallback>
                <p:oleObj name="Equation" r:id="rId5" imgW="342720" imgH="431640" progId="Equation.DSMT4">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430338"/>
                        <a:ext cx="557213"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14" name="Text Box 18"/>
          <p:cNvSpPr txBox="1">
            <a:spLocks noChangeArrowheads="1"/>
          </p:cNvSpPr>
          <p:nvPr/>
        </p:nvSpPr>
        <p:spPr bwMode="auto">
          <a:xfrm>
            <a:off x="3886200" y="1582738"/>
            <a:ext cx="2735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Charles’ law change</a:t>
            </a:r>
          </a:p>
        </p:txBody>
      </p:sp>
      <p:sp>
        <p:nvSpPr>
          <p:cNvPr id="29715" name="Text Box 19"/>
          <p:cNvSpPr txBox="1">
            <a:spLocks noChangeArrowheads="1"/>
          </p:cNvSpPr>
          <p:nvPr/>
        </p:nvSpPr>
        <p:spPr bwMode="auto">
          <a:xfrm>
            <a:off x="5105400" y="3182938"/>
            <a:ext cx="700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t>(A)</a:t>
            </a:r>
          </a:p>
        </p:txBody>
      </p:sp>
      <p:sp>
        <p:nvSpPr>
          <p:cNvPr id="29716" name="Line 20"/>
          <p:cNvSpPr>
            <a:spLocks noChangeShapeType="1"/>
          </p:cNvSpPr>
          <p:nvPr/>
        </p:nvSpPr>
        <p:spPr bwMode="auto">
          <a:xfrm>
            <a:off x="3581400" y="1049338"/>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9717" name="Line 21"/>
          <p:cNvSpPr>
            <a:spLocks noChangeShapeType="1"/>
          </p:cNvSpPr>
          <p:nvPr/>
        </p:nvSpPr>
        <p:spPr bwMode="auto">
          <a:xfrm>
            <a:off x="3733800" y="9731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9718" name="Line 22"/>
          <p:cNvSpPr>
            <a:spLocks noChangeShapeType="1"/>
          </p:cNvSpPr>
          <p:nvPr/>
        </p:nvSpPr>
        <p:spPr bwMode="auto">
          <a:xfrm flipH="1">
            <a:off x="3733800" y="1354138"/>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9719" name="Line 23"/>
          <p:cNvSpPr>
            <a:spLocks noChangeShapeType="1"/>
          </p:cNvSpPr>
          <p:nvPr/>
        </p:nvSpPr>
        <p:spPr bwMode="auto">
          <a:xfrm>
            <a:off x="3733800" y="1506538"/>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A8487789-5F8A-4B86-A200-0ED7D2A508D2}" type="slidenum">
              <a:rPr lang="en-US"/>
              <a:pPr/>
              <a:t>15</a:t>
            </a:fld>
            <a:endParaRPr lang="en-US"/>
          </a:p>
        </p:txBody>
      </p:sp>
      <p:graphicFrame>
        <p:nvGraphicFramePr>
          <p:cNvPr id="30724" name="Object 4"/>
          <p:cNvGraphicFramePr>
            <a:graphicFrameLocks noChangeAspect="1"/>
          </p:cNvGraphicFramePr>
          <p:nvPr/>
        </p:nvGraphicFramePr>
        <p:xfrm>
          <a:off x="1600200" y="228600"/>
          <a:ext cx="1736725" cy="4495800"/>
        </p:xfrm>
        <a:graphic>
          <a:graphicData uri="http://schemas.openxmlformats.org/presentationml/2006/ole">
            <mc:AlternateContent xmlns:mc="http://schemas.openxmlformats.org/markup-compatibility/2006">
              <mc:Choice xmlns:v="urn:schemas-microsoft-com:vml" Requires="v">
                <p:oleObj spid="_x0000_s30775" name="Equation" r:id="rId3" imgW="1206360" imgH="3124080" progId="Equation.DSMT4">
                  <p:embed/>
                </p:oleObj>
              </mc:Choice>
              <mc:Fallback>
                <p:oleObj name="Equation" r:id="rId3" imgW="1206360" imgH="312408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8600"/>
                        <a:ext cx="1736725" cy="449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5" name="Text Box 5"/>
          <p:cNvSpPr txBox="1">
            <a:spLocks noChangeArrowheads="1"/>
          </p:cNvSpPr>
          <p:nvPr/>
        </p:nvSpPr>
        <p:spPr bwMode="auto">
          <a:xfrm>
            <a:off x="914400" y="381000"/>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a:t>(A)</a:t>
            </a:r>
          </a:p>
        </p:txBody>
      </p:sp>
      <p:sp>
        <p:nvSpPr>
          <p:cNvPr id="30726" name="Text Box 6"/>
          <p:cNvSpPr txBox="1">
            <a:spLocks noChangeArrowheads="1"/>
          </p:cNvSpPr>
          <p:nvPr/>
        </p:nvSpPr>
        <p:spPr bwMode="auto">
          <a:xfrm>
            <a:off x="228600" y="611505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000"/>
              <a:t>where 3 and 4 represent other new conditions of state of the same mass of gas</a:t>
            </a:r>
          </a:p>
        </p:txBody>
      </p:sp>
      <p:graphicFrame>
        <p:nvGraphicFramePr>
          <p:cNvPr id="30727" name="Object 7"/>
          <p:cNvGraphicFramePr>
            <a:graphicFrameLocks noChangeAspect="1"/>
          </p:cNvGraphicFramePr>
          <p:nvPr/>
        </p:nvGraphicFramePr>
        <p:xfrm>
          <a:off x="1219200" y="4595813"/>
          <a:ext cx="3533775" cy="1543050"/>
        </p:xfrm>
        <a:graphic>
          <a:graphicData uri="http://schemas.openxmlformats.org/presentationml/2006/ole">
            <mc:AlternateContent xmlns:mc="http://schemas.openxmlformats.org/markup-compatibility/2006">
              <mc:Choice xmlns:v="urn:schemas-microsoft-com:vml" Requires="v">
                <p:oleObj spid="_x0000_s30776" name="Equation" r:id="rId5" imgW="2412720" imgH="1054080" progId="Equation.DSMT4">
                  <p:embed/>
                </p:oleObj>
              </mc:Choice>
              <mc:Fallback>
                <p:oleObj name="Equation" r:id="rId5" imgW="2412720" imgH="105408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595813"/>
                        <a:ext cx="3533775" cy="154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8" name="Text Box 8"/>
          <p:cNvSpPr txBox="1">
            <a:spLocks noChangeArrowheads="1"/>
          </p:cNvSpPr>
          <p:nvPr/>
        </p:nvSpPr>
        <p:spPr bwMode="auto">
          <a:xfrm>
            <a:off x="2819400" y="381000"/>
            <a:ext cx="657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a:t>(2)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FDD55375-87F6-4A1D-9A7C-88B05EB3D452}" type="slidenum">
              <a:rPr lang="en-US"/>
              <a:pPr/>
              <a:t>16</a:t>
            </a:fld>
            <a:endParaRPr lang="en-US"/>
          </a:p>
        </p:txBody>
      </p:sp>
      <p:sp>
        <p:nvSpPr>
          <p:cNvPr id="31748" name="Text Box 4"/>
          <p:cNvSpPr txBox="1">
            <a:spLocks noChangeArrowheads="1"/>
          </p:cNvSpPr>
          <p:nvPr/>
        </p:nvSpPr>
        <p:spPr bwMode="auto">
          <a:xfrm>
            <a:off x="228600" y="381000"/>
            <a:ext cx="8686800"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110000"/>
              </a:lnSpc>
              <a:spcBef>
                <a:spcPct val="50000"/>
              </a:spcBef>
            </a:pPr>
            <a:r>
              <a:rPr lang="en-US" sz="2000"/>
              <a:t>If follow that for any fixed mass of gas, changes of state are connected by the equation</a:t>
            </a:r>
          </a:p>
          <a:p>
            <a:pPr algn="just" eaLnBrk="1" hangingPunct="1">
              <a:lnSpc>
                <a:spcPct val="110000"/>
              </a:lnSpc>
              <a:spcBef>
                <a:spcPct val="50000"/>
              </a:spcBef>
            </a:pPr>
            <a:endParaRPr lang="en-US" sz="2000"/>
          </a:p>
          <a:p>
            <a:pPr algn="just" eaLnBrk="1" hangingPunct="1">
              <a:lnSpc>
                <a:spcPct val="110000"/>
              </a:lnSpc>
              <a:spcBef>
                <a:spcPct val="50000"/>
              </a:spcBef>
            </a:pPr>
            <a:r>
              <a:rPr lang="en-US" sz="2000"/>
              <a:t>Let v = the specific volume = vol. of 1kg of gas</a:t>
            </a:r>
          </a:p>
          <a:p>
            <a:pPr algn="just" eaLnBrk="1" hangingPunct="1">
              <a:lnSpc>
                <a:spcPct val="110000"/>
              </a:lnSpc>
              <a:spcBef>
                <a:spcPct val="50000"/>
              </a:spcBef>
            </a:pPr>
            <a:endParaRPr lang="en-US" sz="2000"/>
          </a:p>
          <a:p>
            <a:pPr algn="just" eaLnBrk="1" hangingPunct="1">
              <a:lnSpc>
                <a:spcPct val="110000"/>
              </a:lnSpc>
              <a:spcBef>
                <a:spcPct val="50000"/>
              </a:spcBef>
            </a:pPr>
            <a:r>
              <a:rPr lang="en-US" sz="2000"/>
              <a:t>when 1kg of gas is considered this constant is written R and is called the characteristic gas constant.</a:t>
            </a:r>
          </a:p>
          <a:p>
            <a:pPr algn="just" eaLnBrk="1" hangingPunct="1">
              <a:lnSpc>
                <a:spcPct val="110000"/>
              </a:lnSpc>
              <a:spcBef>
                <a:spcPct val="50000"/>
              </a:spcBef>
            </a:pPr>
            <a:r>
              <a:rPr lang="en-US" sz="2000"/>
              <a:t>	for 1 kg of gas</a:t>
            </a:r>
          </a:p>
          <a:p>
            <a:pPr algn="just" eaLnBrk="1" hangingPunct="1">
              <a:lnSpc>
                <a:spcPct val="110000"/>
              </a:lnSpc>
              <a:spcBef>
                <a:spcPct val="50000"/>
              </a:spcBef>
            </a:pPr>
            <a:endParaRPr lang="en-US" sz="2000"/>
          </a:p>
          <a:p>
            <a:pPr algn="just" eaLnBrk="1" hangingPunct="1">
              <a:lnSpc>
                <a:spcPct val="110000"/>
              </a:lnSpc>
              <a:spcBef>
                <a:spcPct val="50000"/>
              </a:spcBef>
            </a:pPr>
            <a:endParaRPr lang="en-US" sz="2000"/>
          </a:p>
          <a:p>
            <a:pPr algn="just" eaLnBrk="1" hangingPunct="1">
              <a:lnSpc>
                <a:spcPct val="110000"/>
              </a:lnSpc>
              <a:spcBef>
                <a:spcPct val="50000"/>
              </a:spcBef>
            </a:pPr>
            <a:r>
              <a:rPr lang="en-US" sz="2000"/>
              <a:t>For mkg of gas</a:t>
            </a:r>
          </a:p>
          <a:p>
            <a:pPr algn="just" eaLnBrk="1" hangingPunct="1">
              <a:lnSpc>
                <a:spcPct val="110000"/>
              </a:lnSpc>
              <a:spcBef>
                <a:spcPct val="50000"/>
              </a:spcBef>
            </a:pPr>
            <a:endParaRPr lang="en-US" sz="2000"/>
          </a:p>
        </p:txBody>
      </p:sp>
      <p:graphicFrame>
        <p:nvGraphicFramePr>
          <p:cNvPr id="31749" name="Object 5"/>
          <p:cNvGraphicFramePr>
            <a:graphicFrameLocks noChangeAspect="1"/>
          </p:cNvGraphicFramePr>
          <p:nvPr/>
        </p:nvGraphicFramePr>
        <p:xfrm>
          <a:off x="2057400" y="990600"/>
          <a:ext cx="1676400" cy="760413"/>
        </p:xfrm>
        <a:graphic>
          <a:graphicData uri="http://schemas.openxmlformats.org/presentationml/2006/ole">
            <mc:AlternateContent xmlns:mc="http://schemas.openxmlformats.org/markup-compatibility/2006">
              <mc:Choice xmlns:v="urn:schemas-microsoft-com:vml" Requires="v">
                <p:oleObj spid="_x0000_s31845" name="Equation" r:id="rId5" imgW="952200" imgH="431640" progId="Equation.DSMT4">
                  <p:embed/>
                </p:oleObj>
              </mc:Choice>
              <mc:Fallback>
                <p:oleObj name="Equation" r:id="rId5" imgW="952200" imgH="43164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990600"/>
                        <a:ext cx="167640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6"/>
          <p:cNvGraphicFramePr>
            <a:graphicFrameLocks noChangeAspect="1"/>
          </p:cNvGraphicFramePr>
          <p:nvPr/>
        </p:nvGraphicFramePr>
        <p:xfrm>
          <a:off x="1817688" y="2027238"/>
          <a:ext cx="1497012" cy="760412"/>
        </p:xfrm>
        <a:graphic>
          <a:graphicData uri="http://schemas.openxmlformats.org/presentationml/2006/ole">
            <mc:AlternateContent xmlns:mc="http://schemas.openxmlformats.org/markup-compatibility/2006">
              <mc:Choice xmlns:v="urn:schemas-microsoft-com:vml" Requires="v">
                <p:oleObj spid="_x0000_s31846" name="Equation" r:id="rId7" imgW="850680" imgH="431640" progId="Equation.DSMT4">
                  <p:embed/>
                </p:oleObj>
              </mc:Choice>
              <mc:Fallback>
                <p:oleObj name="Equation" r:id="rId7" imgW="850680" imgH="43164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7688" y="2027238"/>
                        <a:ext cx="1497012"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1" name="Object 7"/>
          <p:cNvGraphicFramePr>
            <a:graphicFrameLocks noChangeAspect="1"/>
          </p:cNvGraphicFramePr>
          <p:nvPr/>
        </p:nvGraphicFramePr>
        <p:xfrm>
          <a:off x="1666875" y="4043363"/>
          <a:ext cx="933450" cy="757237"/>
        </p:xfrm>
        <a:graphic>
          <a:graphicData uri="http://schemas.openxmlformats.org/presentationml/2006/ole">
            <mc:AlternateContent xmlns:mc="http://schemas.openxmlformats.org/markup-compatibility/2006">
              <mc:Choice xmlns:v="urn:schemas-microsoft-com:vml" Requires="v">
                <p:oleObj spid="_x0000_s31847" name="Equation" r:id="rId9" imgW="533160" imgH="431640" progId="Equation.DSMT4">
                  <p:embed/>
                </p:oleObj>
              </mc:Choice>
              <mc:Fallback>
                <p:oleObj name="Equation" r:id="rId9" imgW="533160" imgH="43164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6875" y="4043363"/>
                        <a:ext cx="933450" cy="757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2" name="Object 8"/>
          <p:cNvGraphicFramePr>
            <a:graphicFrameLocks noChangeAspect="1"/>
          </p:cNvGraphicFramePr>
          <p:nvPr/>
        </p:nvGraphicFramePr>
        <p:xfrm>
          <a:off x="1325563" y="5567363"/>
          <a:ext cx="1422400" cy="757237"/>
        </p:xfrm>
        <a:graphic>
          <a:graphicData uri="http://schemas.openxmlformats.org/presentationml/2006/ole">
            <mc:AlternateContent xmlns:mc="http://schemas.openxmlformats.org/markup-compatibility/2006">
              <mc:Choice xmlns:v="urn:schemas-microsoft-com:vml" Requires="v">
                <p:oleObj spid="_x0000_s31848" name="Equation" r:id="rId11" imgW="812520" imgH="431640" progId="Equation.DSMT4">
                  <p:embed/>
                </p:oleObj>
              </mc:Choice>
              <mc:Fallback>
                <p:oleObj name="Equation" r:id="rId11" imgW="812520" imgH="431640" progId="Equation.DSMT4">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5563" y="5567363"/>
                        <a:ext cx="1422400" cy="757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6172200" y="5029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2"/>
          </p:nvPr>
        </p:nvSpPr>
        <p:spPr/>
        <p:txBody>
          <a:bodyPr/>
          <a:lstStyle/>
          <a:p>
            <a:fld id="{E6997CE9-D278-488E-944F-01C9F5F5A5D8}" type="slidenum">
              <a:rPr lang="en-US"/>
              <a:pPr/>
              <a:t>17</a:t>
            </a:fld>
            <a:endParaRPr lang="en-US"/>
          </a:p>
        </p:txBody>
      </p:sp>
      <p:sp>
        <p:nvSpPr>
          <p:cNvPr id="32772" name="Text Box 4"/>
          <p:cNvSpPr txBox="1">
            <a:spLocks noChangeArrowheads="1"/>
          </p:cNvSpPr>
          <p:nvPr/>
        </p:nvSpPr>
        <p:spPr bwMode="auto">
          <a:xfrm>
            <a:off x="152400" y="1676400"/>
            <a:ext cx="86868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70000"/>
              </a:lnSpc>
              <a:spcBef>
                <a:spcPct val="50000"/>
              </a:spcBef>
            </a:pPr>
            <a:r>
              <a:rPr lang="en-US" sz="2000"/>
              <a:t>This is known as the characteristic equation of a perfect gas.</a:t>
            </a:r>
          </a:p>
          <a:p>
            <a:pPr algn="just" eaLnBrk="1" hangingPunct="1">
              <a:lnSpc>
                <a:spcPct val="70000"/>
              </a:lnSpc>
              <a:spcBef>
                <a:spcPct val="50000"/>
              </a:spcBef>
            </a:pPr>
            <a:r>
              <a:rPr lang="en-US" sz="2000"/>
              <a:t>R = 0.287 KJ/Kg-k for air</a:t>
            </a:r>
          </a:p>
        </p:txBody>
      </p:sp>
      <p:graphicFrame>
        <p:nvGraphicFramePr>
          <p:cNvPr id="32773" name="Object 5"/>
          <p:cNvGraphicFramePr>
            <a:graphicFrameLocks noChangeAspect="1"/>
          </p:cNvGraphicFramePr>
          <p:nvPr/>
        </p:nvGraphicFramePr>
        <p:xfrm>
          <a:off x="635000" y="228600"/>
          <a:ext cx="1193800" cy="1371600"/>
        </p:xfrm>
        <a:graphic>
          <a:graphicData uri="http://schemas.openxmlformats.org/presentationml/2006/ole">
            <mc:AlternateContent xmlns:mc="http://schemas.openxmlformats.org/markup-compatibility/2006">
              <mc:Choice xmlns:v="urn:schemas-microsoft-com:vml" Requires="v">
                <p:oleObj spid="_x0000_s32843" name="Equation" r:id="rId5" imgW="596880" imgH="685800" progId="Equation.DSMT4">
                  <p:embed/>
                </p:oleObj>
              </mc:Choice>
              <mc:Fallback>
                <p:oleObj name="Equation" r:id="rId5" imgW="596880" imgH="6858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 y="228600"/>
                        <a:ext cx="11938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4" name="Text Box 6"/>
          <p:cNvSpPr txBox="1">
            <a:spLocks noChangeArrowheads="1"/>
          </p:cNvSpPr>
          <p:nvPr/>
        </p:nvSpPr>
        <p:spPr bwMode="auto">
          <a:xfrm>
            <a:off x="228600" y="2606675"/>
            <a:ext cx="86868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70000"/>
              </a:lnSpc>
              <a:spcBef>
                <a:spcPct val="50000"/>
              </a:spcBef>
            </a:pPr>
            <a:r>
              <a:rPr lang="en-US" sz="2000"/>
              <a:t>Thermodynamic process</a:t>
            </a:r>
          </a:p>
          <a:p>
            <a:pPr algn="just" eaLnBrk="1" hangingPunct="1">
              <a:lnSpc>
                <a:spcPct val="70000"/>
              </a:lnSpc>
              <a:spcBef>
                <a:spcPct val="50000"/>
              </a:spcBef>
            </a:pPr>
            <a:r>
              <a:rPr lang="en-US" sz="2000"/>
              <a:t>constant volume process (V = C)</a:t>
            </a:r>
          </a:p>
        </p:txBody>
      </p:sp>
      <p:grpSp>
        <p:nvGrpSpPr>
          <p:cNvPr id="32775" name="Group 7"/>
          <p:cNvGrpSpPr>
            <a:grpSpLocks/>
          </p:cNvGrpSpPr>
          <p:nvPr/>
        </p:nvGrpSpPr>
        <p:grpSpPr bwMode="auto">
          <a:xfrm>
            <a:off x="990600" y="3810000"/>
            <a:ext cx="2057400" cy="1447800"/>
            <a:chOff x="624" y="2400"/>
            <a:chExt cx="1296" cy="912"/>
          </a:xfrm>
        </p:grpSpPr>
        <p:sp>
          <p:nvSpPr>
            <p:cNvPr id="32776" name="Line 8"/>
            <p:cNvSpPr>
              <a:spLocks noChangeShapeType="1"/>
            </p:cNvSpPr>
            <p:nvPr/>
          </p:nvSpPr>
          <p:spPr bwMode="auto">
            <a:xfrm>
              <a:off x="624" y="2400"/>
              <a:ext cx="0" cy="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2777" name="Line 9"/>
            <p:cNvSpPr>
              <a:spLocks noChangeShapeType="1"/>
            </p:cNvSpPr>
            <p:nvPr/>
          </p:nvSpPr>
          <p:spPr bwMode="auto">
            <a:xfrm>
              <a:off x="624" y="3312"/>
              <a:ext cx="12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2778" name="Line 10"/>
            <p:cNvSpPr>
              <a:spLocks noChangeShapeType="1"/>
            </p:cNvSpPr>
            <p:nvPr/>
          </p:nvSpPr>
          <p:spPr bwMode="auto">
            <a:xfrm>
              <a:off x="1200" y="2448"/>
              <a:ext cx="0" cy="7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2779" name="Line 11"/>
            <p:cNvSpPr>
              <a:spLocks noChangeShapeType="1"/>
            </p:cNvSpPr>
            <p:nvPr/>
          </p:nvSpPr>
          <p:spPr bwMode="auto">
            <a:xfrm>
              <a:off x="1152" y="2784"/>
              <a:ext cx="48"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2780" name="Line 12"/>
            <p:cNvSpPr>
              <a:spLocks noChangeShapeType="1"/>
            </p:cNvSpPr>
            <p:nvPr/>
          </p:nvSpPr>
          <p:spPr bwMode="auto">
            <a:xfrm flipV="1">
              <a:off x="1200" y="2784"/>
              <a:ext cx="48"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sp>
        <p:nvSpPr>
          <p:cNvPr id="32781" name="Line 13"/>
          <p:cNvSpPr>
            <a:spLocks noChangeShapeType="1"/>
          </p:cNvSpPr>
          <p:nvPr/>
        </p:nvSpPr>
        <p:spPr bwMode="auto">
          <a:xfrm>
            <a:off x="4495800" y="3733800"/>
            <a:ext cx="0" cy="144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2782" name="Line 14"/>
          <p:cNvSpPr>
            <a:spLocks noChangeShapeType="1"/>
          </p:cNvSpPr>
          <p:nvPr/>
        </p:nvSpPr>
        <p:spPr bwMode="auto">
          <a:xfrm>
            <a:off x="4495800" y="5181600"/>
            <a:ext cx="2057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2783" name="Line 15"/>
          <p:cNvSpPr>
            <a:spLocks noChangeShapeType="1"/>
          </p:cNvSpPr>
          <p:nvPr/>
        </p:nvSpPr>
        <p:spPr bwMode="auto">
          <a:xfrm>
            <a:off x="5410200" y="3810000"/>
            <a:ext cx="0" cy="1219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2784" name="Line 16"/>
          <p:cNvSpPr>
            <a:spLocks noChangeShapeType="1"/>
          </p:cNvSpPr>
          <p:nvPr/>
        </p:nvSpPr>
        <p:spPr bwMode="auto">
          <a:xfrm flipV="1">
            <a:off x="5334000" y="4495800"/>
            <a:ext cx="7620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2785" name="Line 17"/>
          <p:cNvSpPr>
            <a:spLocks noChangeShapeType="1"/>
          </p:cNvSpPr>
          <p:nvPr/>
        </p:nvSpPr>
        <p:spPr bwMode="auto">
          <a:xfrm>
            <a:off x="5410200" y="4495800"/>
            <a:ext cx="7620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2786" name="Text Box 18"/>
          <p:cNvSpPr txBox="1">
            <a:spLocks noChangeArrowheads="1"/>
          </p:cNvSpPr>
          <p:nvPr/>
        </p:nvSpPr>
        <p:spPr bwMode="auto">
          <a:xfrm>
            <a:off x="609600" y="38862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2787" name="Text Box 19"/>
          <p:cNvSpPr txBox="1">
            <a:spLocks noChangeArrowheads="1"/>
          </p:cNvSpPr>
          <p:nvPr/>
        </p:nvSpPr>
        <p:spPr bwMode="auto">
          <a:xfrm>
            <a:off x="4064000" y="37973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2788" name="Text Box 20"/>
          <p:cNvSpPr txBox="1">
            <a:spLocks noChangeArrowheads="1"/>
          </p:cNvSpPr>
          <p:nvPr/>
        </p:nvSpPr>
        <p:spPr bwMode="auto">
          <a:xfrm>
            <a:off x="1828800" y="35687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(1)</a:t>
            </a:r>
          </a:p>
        </p:txBody>
      </p:sp>
      <p:sp>
        <p:nvSpPr>
          <p:cNvPr id="32789" name="Text Box 21"/>
          <p:cNvSpPr txBox="1">
            <a:spLocks noChangeArrowheads="1"/>
          </p:cNvSpPr>
          <p:nvPr/>
        </p:nvSpPr>
        <p:spPr bwMode="auto">
          <a:xfrm>
            <a:off x="1905000" y="48006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(2)</a:t>
            </a:r>
          </a:p>
        </p:txBody>
      </p:sp>
      <p:sp>
        <p:nvSpPr>
          <p:cNvPr id="32790" name="Text Box 22"/>
          <p:cNvSpPr txBox="1">
            <a:spLocks noChangeArrowheads="1"/>
          </p:cNvSpPr>
          <p:nvPr/>
        </p:nvSpPr>
        <p:spPr bwMode="auto">
          <a:xfrm>
            <a:off x="5511800" y="47879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(1)</a:t>
            </a:r>
          </a:p>
        </p:txBody>
      </p:sp>
      <p:sp>
        <p:nvSpPr>
          <p:cNvPr id="32791" name="Text Box 23"/>
          <p:cNvSpPr txBox="1">
            <a:spLocks noChangeArrowheads="1"/>
          </p:cNvSpPr>
          <p:nvPr/>
        </p:nvSpPr>
        <p:spPr bwMode="auto">
          <a:xfrm>
            <a:off x="5283200" y="34290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(2)</a:t>
            </a:r>
          </a:p>
        </p:txBody>
      </p:sp>
      <p:sp>
        <p:nvSpPr>
          <p:cNvPr id="32792" name="Text Box 24"/>
          <p:cNvSpPr txBox="1">
            <a:spLocks noChangeArrowheads="1"/>
          </p:cNvSpPr>
          <p:nvPr/>
        </p:nvSpPr>
        <p:spPr bwMode="auto">
          <a:xfrm>
            <a:off x="2336800" y="4203700"/>
            <a:ext cx="200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a:sym typeface="Symbol" pitchFamily="18" charset="2"/>
              </a:rPr>
              <a:t>V =C (cooling)</a:t>
            </a:r>
          </a:p>
        </p:txBody>
      </p:sp>
      <p:sp>
        <p:nvSpPr>
          <p:cNvPr id="32793" name="Text Box 25"/>
          <p:cNvSpPr txBox="1">
            <a:spLocks noChangeArrowheads="1"/>
          </p:cNvSpPr>
          <p:nvPr/>
        </p:nvSpPr>
        <p:spPr bwMode="auto">
          <a:xfrm>
            <a:off x="5600700" y="4152900"/>
            <a:ext cx="200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a:sym typeface="Symbol" pitchFamily="18" charset="2"/>
              </a:rPr>
              <a:t>V =C (heating)</a:t>
            </a:r>
          </a:p>
        </p:txBody>
      </p:sp>
      <p:graphicFrame>
        <p:nvGraphicFramePr>
          <p:cNvPr id="32794" name="Object 26"/>
          <p:cNvGraphicFramePr>
            <a:graphicFrameLocks noChangeAspect="1"/>
          </p:cNvGraphicFramePr>
          <p:nvPr/>
        </p:nvGraphicFramePr>
        <p:xfrm>
          <a:off x="685800" y="5562600"/>
          <a:ext cx="1966913" cy="919163"/>
        </p:xfrm>
        <a:graphic>
          <a:graphicData uri="http://schemas.openxmlformats.org/presentationml/2006/ole">
            <mc:AlternateContent xmlns:mc="http://schemas.openxmlformats.org/markup-compatibility/2006">
              <mc:Choice xmlns:v="urn:schemas-microsoft-com:vml" Requires="v">
                <p:oleObj spid="_x0000_s32844" name="Equation" r:id="rId7" imgW="1549080" imgH="723600" progId="Equation.DSMT4">
                  <p:embed/>
                </p:oleObj>
              </mc:Choice>
              <mc:Fallback>
                <p:oleObj name="Equation" r:id="rId7" imgW="1549080" imgH="723600" progId="Equation.DSMT4">
                  <p:embed/>
                  <p:pic>
                    <p:nvPicPr>
                      <p:cNvPr id="0" name="Object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562600"/>
                        <a:ext cx="1966913" cy="91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95" name="Text Box 27"/>
          <p:cNvSpPr txBox="1">
            <a:spLocks noChangeArrowheads="1"/>
          </p:cNvSpPr>
          <p:nvPr/>
        </p:nvSpPr>
        <p:spPr bwMode="auto">
          <a:xfrm>
            <a:off x="3048000" y="5029200"/>
            <a:ext cx="455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V</a:t>
            </a:r>
          </a:p>
        </p:txBody>
      </p:sp>
      <p:sp>
        <p:nvSpPr>
          <p:cNvPr id="32796" name="Text Box 28"/>
          <p:cNvSpPr txBox="1">
            <a:spLocks noChangeArrowheads="1"/>
          </p:cNvSpPr>
          <p:nvPr/>
        </p:nvSpPr>
        <p:spPr bwMode="auto">
          <a:xfrm>
            <a:off x="6546850" y="4984750"/>
            <a:ext cx="455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sz="2000">
                <a:sym typeface="Symbol" pitchFamily="18" charset="2"/>
              </a:rPr>
              <a:t>V</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848600" y="5791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a:spLocks noGrp="1"/>
          </p:cNvSpPr>
          <p:nvPr>
            <p:ph type="sldNum" sz="quarter" idx="12"/>
          </p:nvPr>
        </p:nvSpPr>
        <p:spPr/>
        <p:txBody>
          <a:bodyPr/>
          <a:lstStyle/>
          <a:p>
            <a:fld id="{CD46D229-71F8-4DD5-8833-3A675895577C}" type="slidenum">
              <a:rPr lang="en-US"/>
              <a:pPr/>
              <a:t>18</a:t>
            </a:fld>
            <a:endParaRPr lang="en-US"/>
          </a:p>
        </p:txBody>
      </p:sp>
      <p:sp>
        <p:nvSpPr>
          <p:cNvPr id="33796" name="Text Box 4"/>
          <p:cNvSpPr txBox="1">
            <a:spLocks noChangeArrowheads="1"/>
          </p:cNvSpPr>
          <p:nvPr/>
        </p:nvSpPr>
        <p:spPr bwMode="auto">
          <a:xfrm>
            <a:off x="152400" y="152400"/>
            <a:ext cx="8686800"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just" eaLnBrk="1" hangingPunct="1">
              <a:lnSpc>
                <a:spcPct val="70000"/>
              </a:lnSpc>
              <a:spcBef>
                <a:spcPct val="50000"/>
              </a:spcBef>
            </a:pPr>
            <a:r>
              <a:rPr lang="en-US" sz="2000" dirty="0"/>
              <a:t>(2)	Work done (W)</a:t>
            </a:r>
          </a:p>
          <a:p>
            <a:pPr algn="just" eaLnBrk="1" hangingPunct="1">
              <a:lnSpc>
                <a:spcPct val="70000"/>
              </a:lnSpc>
              <a:spcBef>
                <a:spcPct val="50000"/>
              </a:spcBef>
            </a:pPr>
            <a:r>
              <a:rPr lang="en-US" sz="2000" dirty="0"/>
              <a:t>	W = 0</a:t>
            </a:r>
          </a:p>
          <a:p>
            <a:pPr algn="just" eaLnBrk="1" hangingPunct="1">
              <a:lnSpc>
                <a:spcPct val="70000"/>
              </a:lnSpc>
              <a:spcBef>
                <a:spcPct val="50000"/>
              </a:spcBef>
              <a:buFontTx/>
              <a:buAutoNum type="arabicParenBoth" startAt="3"/>
            </a:pPr>
            <a:r>
              <a:rPr lang="en-US" sz="2000" dirty="0"/>
              <a:t>heat (Q)</a:t>
            </a:r>
          </a:p>
          <a:p>
            <a:pPr algn="just" eaLnBrk="1" hangingPunct="1">
              <a:lnSpc>
                <a:spcPct val="70000"/>
              </a:lnSpc>
              <a:spcBef>
                <a:spcPct val="50000"/>
              </a:spcBef>
            </a:pPr>
            <a:endParaRPr lang="en-US" sz="2000" dirty="0"/>
          </a:p>
          <a:p>
            <a:pPr algn="just" eaLnBrk="1" hangingPunct="1">
              <a:lnSpc>
                <a:spcPct val="70000"/>
              </a:lnSpc>
              <a:spcBef>
                <a:spcPct val="50000"/>
              </a:spcBef>
            </a:pPr>
            <a:r>
              <a:rPr lang="en-US" sz="2000" dirty="0"/>
              <a:t>				C</a:t>
            </a:r>
            <a:r>
              <a:rPr lang="en-US" sz="2000" baseline="-25000" dirty="0"/>
              <a:t>V</a:t>
            </a:r>
            <a:r>
              <a:rPr lang="en-US" sz="2000" dirty="0"/>
              <a:t> = specific heat capacity at constant volume.</a:t>
            </a:r>
          </a:p>
          <a:p>
            <a:pPr algn="just" eaLnBrk="1" hangingPunct="1">
              <a:lnSpc>
                <a:spcPct val="70000"/>
              </a:lnSpc>
              <a:spcBef>
                <a:spcPct val="50000"/>
              </a:spcBef>
            </a:pPr>
            <a:endParaRPr lang="en-US" sz="2000" dirty="0"/>
          </a:p>
          <a:p>
            <a:pPr algn="just" eaLnBrk="1" hangingPunct="1">
              <a:lnSpc>
                <a:spcPct val="70000"/>
              </a:lnSpc>
              <a:spcBef>
                <a:spcPct val="50000"/>
              </a:spcBef>
              <a:buFontTx/>
              <a:buAutoNum type="arabicParenBoth" startAt="4"/>
            </a:pPr>
            <a:r>
              <a:rPr lang="en-US" sz="2000" dirty="0"/>
              <a:t>Change of internal energy (</a:t>
            </a:r>
            <a:r>
              <a:rPr lang="en-US" sz="2000" dirty="0">
                <a:sym typeface="Symbol" pitchFamily="18" charset="2"/>
              </a:rPr>
              <a:t>U)</a:t>
            </a:r>
          </a:p>
          <a:p>
            <a:pPr algn="just" eaLnBrk="1" hangingPunct="1">
              <a:lnSpc>
                <a:spcPct val="70000"/>
              </a:lnSpc>
              <a:spcBef>
                <a:spcPct val="50000"/>
              </a:spcBef>
            </a:pPr>
            <a:r>
              <a:rPr lang="en-US" sz="2000" dirty="0">
                <a:sym typeface="Symbol" pitchFamily="18" charset="2"/>
              </a:rPr>
              <a:t>	</a:t>
            </a:r>
          </a:p>
          <a:p>
            <a:pPr algn="just" eaLnBrk="1" hangingPunct="1">
              <a:lnSpc>
                <a:spcPct val="70000"/>
              </a:lnSpc>
              <a:spcBef>
                <a:spcPct val="50000"/>
              </a:spcBef>
            </a:pPr>
            <a:r>
              <a:rPr lang="en-US" sz="2000" dirty="0">
                <a:sym typeface="Symbol" pitchFamily="18" charset="2"/>
              </a:rPr>
              <a:t>				</a:t>
            </a:r>
            <a:r>
              <a:rPr lang="en-US" sz="2000" dirty="0">
                <a:latin typeface="Symbol" pitchFamily="18" charset="2"/>
                <a:sym typeface="Symbol" pitchFamily="18" charset="2"/>
              </a:rPr>
              <a:t>® </a:t>
            </a:r>
            <a:r>
              <a:rPr lang="en-US" sz="2000" dirty="0">
                <a:sym typeface="Symbol" pitchFamily="18" charset="2"/>
              </a:rPr>
              <a:t>for any process</a:t>
            </a:r>
          </a:p>
          <a:p>
            <a:pPr algn="just" eaLnBrk="1" hangingPunct="1">
              <a:lnSpc>
                <a:spcPct val="70000"/>
              </a:lnSpc>
              <a:spcBef>
                <a:spcPct val="50000"/>
              </a:spcBef>
            </a:pPr>
            <a:endParaRPr lang="en-US" sz="2000" dirty="0">
              <a:sym typeface="Symbol" pitchFamily="18" charset="2"/>
            </a:endParaRPr>
          </a:p>
          <a:p>
            <a:pPr algn="just" eaLnBrk="1" hangingPunct="1">
              <a:lnSpc>
                <a:spcPct val="70000"/>
              </a:lnSpc>
              <a:spcBef>
                <a:spcPct val="50000"/>
              </a:spcBef>
            </a:pPr>
            <a:r>
              <a:rPr lang="en-US" sz="2000" dirty="0">
                <a:sym typeface="Symbol" pitchFamily="18" charset="2"/>
              </a:rPr>
              <a:t>				non flow energy equation</a:t>
            </a:r>
          </a:p>
          <a:p>
            <a:pPr algn="just" eaLnBrk="1" hangingPunct="1">
              <a:lnSpc>
                <a:spcPct val="70000"/>
              </a:lnSpc>
              <a:spcBef>
                <a:spcPct val="50000"/>
              </a:spcBef>
            </a:pPr>
            <a:endParaRPr lang="en-US" sz="2000" dirty="0">
              <a:sym typeface="Symbol" pitchFamily="18" charset="2"/>
            </a:endParaRPr>
          </a:p>
          <a:p>
            <a:pPr algn="just" eaLnBrk="1" hangingPunct="1">
              <a:lnSpc>
                <a:spcPct val="70000"/>
              </a:lnSpc>
              <a:spcBef>
                <a:spcPct val="50000"/>
              </a:spcBef>
            </a:pPr>
            <a:r>
              <a:rPr lang="en-US" sz="2000" dirty="0">
                <a:sym typeface="Symbol" pitchFamily="18" charset="2"/>
              </a:rPr>
              <a:t>Constant pressure process (P = C)</a:t>
            </a:r>
          </a:p>
          <a:p>
            <a:pPr algn="just" eaLnBrk="1" hangingPunct="1">
              <a:lnSpc>
                <a:spcPct val="70000"/>
              </a:lnSpc>
              <a:spcBef>
                <a:spcPct val="50000"/>
              </a:spcBef>
            </a:pPr>
            <a:endParaRPr lang="en-US" sz="2000" dirty="0">
              <a:sym typeface="Symbol" pitchFamily="18" charset="2"/>
            </a:endParaRPr>
          </a:p>
        </p:txBody>
      </p:sp>
      <p:graphicFrame>
        <p:nvGraphicFramePr>
          <p:cNvPr id="33797" name="Object 5"/>
          <p:cNvGraphicFramePr>
            <a:graphicFrameLocks noChangeAspect="1"/>
          </p:cNvGraphicFramePr>
          <p:nvPr/>
        </p:nvGraphicFramePr>
        <p:xfrm>
          <a:off x="547688" y="1447800"/>
          <a:ext cx="1720850" cy="566738"/>
        </p:xfrm>
        <a:graphic>
          <a:graphicData uri="http://schemas.openxmlformats.org/presentationml/2006/ole">
            <mc:AlternateContent xmlns:mc="http://schemas.openxmlformats.org/markup-compatibility/2006">
              <mc:Choice xmlns:v="urn:schemas-microsoft-com:vml" Requires="v">
                <p:oleObj spid="_x0000_s33863" name="Equation" r:id="rId5" imgW="1079280" imgH="355320" progId="Equation.DSMT4">
                  <p:embed/>
                </p:oleObj>
              </mc:Choice>
              <mc:Fallback>
                <p:oleObj name="Equation" r:id="rId5" imgW="1079280" imgH="35532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688" y="1447800"/>
                        <a:ext cx="1720850" cy="566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3800" name="Group 8"/>
          <p:cNvGrpSpPr>
            <a:grpSpLocks/>
          </p:cNvGrpSpPr>
          <p:nvPr/>
        </p:nvGrpSpPr>
        <p:grpSpPr bwMode="auto">
          <a:xfrm>
            <a:off x="838200" y="4876800"/>
            <a:ext cx="2133600" cy="1371600"/>
            <a:chOff x="528" y="3072"/>
            <a:chExt cx="1344" cy="864"/>
          </a:xfrm>
        </p:grpSpPr>
        <p:sp>
          <p:nvSpPr>
            <p:cNvPr id="33801" name="Line 9"/>
            <p:cNvSpPr>
              <a:spLocks noChangeShapeType="1"/>
            </p:cNvSpPr>
            <p:nvPr/>
          </p:nvSpPr>
          <p:spPr bwMode="auto">
            <a:xfrm>
              <a:off x="528" y="3936"/>
              <a:ext cx="13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3802" name="Line 10"/>
            <p:cNvSpPr>
              <a:spLocks noChangeShapeType="1"/>
            </p:cNvSpPr>
            <p:nvPr/>
          </p:nvSpPr>
          <p:spPr bwMode="auto">
            <a:xfrm flipV="1">
              <a:off x="528" y="3072"/>
              <a:ext cx="0" cy="8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sp>
        <p:nvSpPr>
          <p:cNvPr id="33803" name="Line 11"/>
          <p:cNvSpPr>
            <a:spLocks noChangeShapeType="1"/>
          </p:cNvSpPr>
          <p:nvPr/>
        </p:nvSpPr>
        <p:spPr bwMode="auto">
          <a:xfrm>
            <a:off x="1143000" y="5486400"/>
            <a:ext cx="1524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3804" name="Line 12"/>
          <p:cNvSpPr>
            <a:spLocks noChangeShapeType="1"/>
          </p:cNvSpPr>
          <p:nvPr/>
        </p:nvSpPr>
        <p:spPr bwMode="auto">
          <a:xfrm>
            <a:off x="1676400" y="54102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3805" name="Line 13"/>
          <p:cNvSpPr>
            <a:spLocks noChangeShapeType="1"/>
          </p:cNvSpPr>
          <p:nvPr/>
        </p:nvSpPr>
        <p:spPr bwMode="auto">
          <a:xfrm flipH="1">
            <a:off x="1676400" y="54864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3806" name="Text Box 14"/>
          <p:cNvSpPr txBox="1">
            <a:spLocks noChangeArrowheads="1"/>
          </p:cNvSpPr>
          <p:nvPr/>
        </p:nvSpPr>
        <p:spPr bwMode="auto">
          <a:xfrm>
            <a:off x="381000" y="50292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3807" name="Text Box 15"/>
          <p:cNvSpPr txBox="1">
            <a:spLocks noChangeArrowheads="1"/>
          </p:cNvSpPr>
          <p:nvPr/>
        </p:nvSpPr>
        <p:spPr bwMode="auto">
          <a:xfrm>
            <a:off x="3070225" y="6011863"/>
            <a:ext cx="587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1143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1" eaLnBrk="1" hangingPunct="1">
              <a:spcBef>
                <a:spcPct val="50000"/>
              </a:spcBef>
            </a:pPr>
            <a:r>
              <a:rPr lang="en-US" sz="2000">
                <a:sym typeface="Symbol" pitchFamily="18" charset="2"/>
              </a:rPr>
              <a:t>V</a:t>
            </a:r>
          </a:p>
        </p:txBody>
      </p:sp>
      <p:sp>
        <p:nvSpPr>
          <p:cNvPr id="33808" name="Text Box 16"/>
          <p:cNvSpPr txBox="1">
            <a:spLocks noChangeArrowheads="1"/>
          </p:cNvSpPr>
          <p:nvPr/>
        </p:nvSpPr>
        <p:spPr bwMode="auto">
          <a:xfrm>
            <a:off x="2716213" y="5562600"/>
            <a:ext cx="587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1143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1" eaLnBrk="1" hangingPunct="1">
              <a:spcBef>
                <a:spcPct val="50000"/>
              </a:spcBef>
            </a:pPr>
            <a:r>
              <a:rPr lang="en-US" sz="2000">
                <a:sym typeface="Symbol" pitchFamily="18" charset="2"/>
              </a:rPr>
              <a:t>2</a:t>
            </a:r>
          </a:p>
        </p:txBody>
      </p:sp>
      <p:sp>
        <p:nvSpPr>
          <p:cNvPr id="33809" name="Text Box 17"/>
          <p:cNvSpPr txBox="1">
            <a:spLocks noChangeArrowheads="1"/>
          </p:cNvSpPr>
          <p:nvPr/>
        </p:nvSpPr>
        <p:spPr bwMode="auto">
          <a:xfrm>
            <a:off x="901700" y="5549900"/>
            <a:ext cx="587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1143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1" eaLnBrk="1" hangingPunct="1">
              <a:spcBef>
                <a:spcPct val="50000"/>
              </a:spcBef>
            </a:pPr>
            <a:r>
              <a:rPr lang="en-US" sz="2000">
                <a:sym typeface="Symbol" pitchFamily="18" charset="2"/>
              </a:rPr>
              <a:t>1</a:t>
            </a:r>
          </a:p>
        </p:txBody>
      </p:sp>
      <p:sp>
        <p:nvSpPr>
          <p:cNvPr id="33810" name="Text Box 18"/>
          <p:cNvSpPr txBox="1">
            <a:spLocks noChangeArrowheads="1"/>
          </p:cNvSpPr>
          <p:nvPr/>
        </p:nvSpPr>
        <p:spPr bwMode="auto">
          <a:xfrm>
            <a:off x="2057400" y="4953000"/>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1143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1" eaLnBrk="1" hangingPunct="1">
              <a:spcBef>
                <a:spcPct val="50000"/>
              </a:spcBef>
            </a:pPr>
            <a:r>
              <a:rPr lang="en-US" sz="2000">
                <a:sym typeface="Symbol" pitchFamily="18" charset="2"/>
              </a:rPr>
              <a:t>P=C (heating)</a:t>
            </a:r>
          </a:p>
        </p:txBody>
      </p:sp>
      <p:grpSp>
        <p:nvGrpSpPr>
          <p:cNvPr id="33811" name="Group 19"/>
          <p:cNvGrpSpPr>
            <a:grpSpLocks/>
          </p:cNvGrpSpPr>
          <p:nvPr/>
        </p:nvGrpSpPr>
        <p:grpSpPr bwMode="auto">
          <a:xfrm>
            <a:off x="5181600" y="4876800"/>
            <a:ext cx="2133600" cy="1371600"/>
            <a:chOff x="528" y="3072"/>
            <a:chExt cx="1344" cy="864"/>
          </a:xfrm>
        </p:grpSpPr>
        <p:sp>
          <p:nvSpPr>
            <p:cNvPr id="33812" name="Line 20"/>
            <p:cNvSpPr>
              <a:spLocks noChangeShapeType="1"/>
            </p:cNvSpPr>
            <p:nvPr/>
          </p:nvSpPr>
          <p:spPr bwMode="auto">
            <a:xfrm>
              <a:off x="528" y="3936"/>
              <a:ext cx="13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3813" name="Line 21"/>
            <p:cNvSpPr>
              <a:spLocks noChangeShapeType="1"/>
            </p:cNvSpPr>
            <p:nvPr/>
          </p:nvSpPr>
          <p:spPr bwMode="auto">
            <a:xfrm flipV="1">
              <a:off x="528" y="3072"/>
              <a:ext cx="0" cy="8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sp>
        <p:nvSpPr>
          <p:cNvPr id="33814" name="Line 22"/>
          <p:cNvSpPr>
            <a:spLocks noChangeShapeType="1"/>
          </p:cNvSpPr>
          <p:nvPr/>
        </p:nvSpPr>
        <p:spPr bwMode="auto">
          <a:xfrm>
            <a:off x="5486400" y="5486400"/>
            <a:ext cx="1524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3815" name="Line 23"/>
          <p:cNvSpPr>
            <a:spLocks noChangeShapeType="1"/>
          </p:cNvSpPr>
          <p:nvPr/>
        </p:nvSpPr>
        <p:spPr bwMode="auto">
          <a:xfrm flipH="1">
            <a:off x="6172200" y="54102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3816" name="Line 24"/>
          <p:cNvSpPr>
            <a:spLocks noChangeShapeType="1"/>
          </p:cNvSpPr>
          <p:nvPr/>
        </p:nvSpPr>
        <p:spPr bwMode="auto">
          <a:xfrm>
            <a:off x="6172200" y="54864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3817" name="Text Box 25"/>
          <p:cNvSpPr txBox="1">
            <a:spLocks noChangeArrowheads="1"/>
          </p:cNvSpPr>
          <p:nvPr/>
        </p:nvSpPr>
        <p:spPr bwMode="auto">
          <a:xfrm>
            <a:off x="4724400" y="50292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3818" name="Text Box 26"/>
          <p:cNvSpPr txBox="1">
            <a:spLocks noChangeArrowheads="1"/>
          </p:cNvSpPr>
          <p:nvPr/>
        </p:nvSpPr>
        <p:spPr bwMode="auto">
          <a:xfrm>
            <a:off x="7413625" y="6011863"/>
            <a:ext cx="587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1143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1" eaLnBrk="1" hangingPunct="1">
              <a:spcBef>
                <a:spcPct val="50000"/>
              </a:spcBef>
            </a:pPr>
            <a:r>
              <a:rPr lang="en-US" sz="2000">
                <a:sym typeface="Symbol" pitchFamily="18" charset="2"/>
              </a:rPr>
              <a:t>V</a:t>
            </a:r>
          </a:p>
        </p:txBody>
      </p:sp>
      <p:sp>
        <p:nvSpPr>
          <p:cNvPr id="33819" name="Text Box 27"/>
          <p:cNvSpPr txBox="1">
            <a:spLocks noChangeArrowheads="1"/>
          </p:cNvSpPr>
          <p:nvPr/>
        </p:nvSpPr>
        <p:spPr bwMode="auto">
          <a:xfrm>
            <a:off x="7059613" y="5562600"/>
            <a:ext cx="587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1143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1" eaLnBrk="1" hangingPunct="1">
              <a:spcBef>
                <a:spcPct val="50000"/>
              </a:spcBef>
            </a:pPr>
            <a:r>
              <a:rPr lang="en-US" sz="2000">
                <a:sym typeface="Symbol" pitchFamily="18" charset="2"/>
              </a:rPr>
              <a:t>1</a:t>
            </a:r>
          </a:p>
        </p:txBody>
      </p:sp>
      <p:sp>
        <p:nvSpPr>
          <p:cNvPr id="33820" name="Text Box 28"/>
          <p:cNvSpPr txBox="1">
            <a:spLocks noChangeArrowheads="1"/>
          </p:cNvSpPr>
          <p:nvPr/>
        </p:nvSpPr>
        <p:spPr bwMode="auto">
          <a:xfrm>
            <a:off x="5245100" y="5549900"/>
            <a:ext cx="587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1143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1" eaLnBrk="1" hangingPunct="1">
              <a:spcBef>
                <a:spcPct val="50000"/>
              </a:spcBef>
            </a:pPr>
            <a:r>
              <a:rPr lang="en-US" sz="2000">
                <a:sym typeface="Symbol" pitchFamily="18" charset="2"/>
              </a:rPr>
              <a:t>2</a:t>
            </a:r>
          </a:p>
        </p:txBody>
      </p:sp>
      <p:sp>
        <p:nvSpPr>
          <p:cNvPr id="33821" name="Text Box 29"/>
          <p:cNvSpPr txBox="1">
            <a:spLocks noChangeArrowheads="1"/>
          </p:cNvSpPr>
          <p:nvPr/>
        </p:nvSpPr>
        <p:spPr bwMode="auto">
          <a:xfrm>
            <a:off x="6400800" y="4953000"/>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1143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1" eaLnBrk="1" hangingPunct="1">
              <a:spcBef>
                <a:spcPct val="50000"/>
              </a:spcBef>
            </a:pPr>
            <a:r>
              <a:rPr lang="en-US" sz="2000">
                <a:sym typeface="Symbol" pitchFamily="18" charset="2"/>
              </a:rPr>
              <a:t>P=C (cooling)</a:t>
            </a:r>
          </a:p>
        </p:txBody>
      </p:sp>
      <p:grpSp>
        <p:nvGrpSpPr>
          <p:cNvPr id="33823" name="Group 31"/>
          <p:cNvGrpSpPr>
            <a:grpSpLocks noChangeAspect="1"/>
          </p:cNvGrpSpPr>
          <p:nvPr/>
        </p:nvGrpSpPr>
        <p:grpSpPr bwMode="auto">
          <a:xfrm>
            <a:off x="665163" y="3554413"/>
            <a:ext cx="1871662" cy="685800"/>
            <a:chOff x="419" y="2239"/>
            <a:chExt cx="1179" cy="432"/>
          </a:xfrm>
        </p:grpSpPr>
        <p:sp>
          <p:nvSpPr>
            <p:cNvPr id="33822" name="AutoShape 30"/>
            <p:cNvSpPr>
              <a:spLocks noChangeAspect="1" noChangeArrowheads="1" noTextEdit="1"/>
            </p:cNvSpPr>
            <p:nvPr/>
          </p:nvSpPr>
          <p:spPr bwMode="auto">
            <a:xfrm>
              <a:off x="419" y="2256"/>
              <a:ext cx="1179"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
          <p:nvSpPr>
            <p:cNvPr id="33824" name="Line 32"/>
            <p:cNvSpPr>
              <a:spLocks noChangeShapeType="1"/>
            </p:cNvSpPr>
            <p:nvPr/>
          </p:nvSpPr>
          <p:spPr bwMode="auto">
            <a:xfrm>
              <a:off x="460" y="2296"/>
              <a:ext cx="1" cy="322"/>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3825" name="Line 33"/>
            <p:cNvSpPr>
              <a:spLocks noChangeShapeType="1"/>
            </p:cNvSpPr>
            <p:nvPr/>
          </p:nvSpPr>
          <p:spPr bwMode="auto">
            <a:xfrm>
              <a:off x="1543" y="2296"/>
              <a:ext cx="1" cy="322"/>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3826" name="Line 34"/>
            <p:cNvSpPr>
              <a:spLocks noChangeShapeType="1"/>
            </p:cNvSpPr>
            <p:nvPr/>
          </p:nvSpPr>
          <p:spPr bwMode="auto">
            <a:xfrm>
              <a:off x="455" y="2302"/>
              <a:ext cx="109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3827" name="Line 35"/>
            <p:cNvSpPr>
              <a:spLocks noChangeShapeType="1"/>
            </p:cNvSpPr>
            <p:nvPr/>
          </p:nvSpPr>
          <p:spPr bwMode="auto">
            <a:xfrm>
              <a:off x="455" y="2612"/>
              <a:ext cx="109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3828" name="Rectangle 36"/>
            <p:cNvSpPr>
              <a:spLocks noChangeArrowheads="1"/>
            </p:cNvSpPr>
            <p:nvPr/>
          </p:nvSpPr>
          <p:spPr bwMode="auto">
            <a:xfrm>
              <a:off x="498" y="2317"/>
              <a:ext cx="959"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2900">
                  <a:solidFill>
                    <a:srgbClr val="000000"/>
                  </a:solidFill>
                  <a:latin typeface="Times New Roman" pitchFamily="18" charset="0"/>
                </a:rPr>
                <a:t>Q=W+</a:t>
              </a:r>
              <a:r>
                <a:rPr lang="en-US" sz="2900">
                  <a:solidFill>
                    <a:srgbClr val="000000"/>
                  </a:solidFill>
                  <a:latin typeface="Times New Roman" pitchFamily="18" charset="0"/>
                  <a:sym typeface="Symbol" pitchFamily="18" charset="2"/>
                </a:rPr>
                <a:t></a:t>
              </a:r>
              <a:r>
                <a:rPr lang="en-US" sz="2900">
                  <a:solidFill>
                    <a:srgbClr val="000000"/>
                  </a:solidFill>
                  <a:latin typeface="Times New Roman" pitchFamily="18" charset="0"/>
                </a:rPr>
                <a:t>U</a:t>
              </a:r>
              <a:endParaRPr lang="en-US"/>
            </a:p>
          </p:txBody>
        </p:sp>
        <p:sp>
          <p:nvSpPr>
            <p:cNvPr id="33829" name="Rectangle 37"/>
            <p:cNvSpPr>
              <a:spLocks noChangeArrowheads="1"/>
            </p:cNvSpPr>
            <p:nvPr/>
          </p:nvSpPr>
          <p:spPr bwMode="auto">
            <a:xfrm>
              <a:off x="1132" y="2239"/>
              <a:ext cx="11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4500">
                  <a:solidFill>
                    <a:srgbClr val="000000"/>
                  </a:solidFill>
                  <a:latin typeface="MT Extra" pitchFamily="18" charset="2"/>
                </a:rPr>
                <a:t> </a:t>
              </a:r>
              <a:endParaRPr lang="en-US"/>
            </a:p>
          </p:txBody>
        </p:sp>
      </p:grpSp>
      <p:sp>
        <p:nvSpPr>
          <p:cNvPr id="33830" name="AutoShape 38"/>
          <p:cNvSpPr>
            <a:spLocks noChangeAspect="1" noChangeArrowheads="1" noTextEdit="1"/>
          </p:cNvSpPr>
          <p:nvPr/>
        </p:nvSpPr>
        <p:spPr bwMode="auto">
          <a:xfrm>
            <a:off x="230188" y="2795588"/>
            <a:ext cx="2690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
        <p:nvSpPr>
          <p:cNvPr id="33832" name="Line 40"/>
          <p:cNvSpPr>
            <a:spLocks noChangeShapeType="1"/>
          </p:cNvSpPr>
          <p:nvPr/>
        </p:nvSpPr>
        <p:spPr bwMode="auto">
          <a:xfrm>
            <a:off x="295275" y="2876550"/>
            <a:ext cx="1588" cy="636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3833" name="Line 41"/>
          <p:cNvSpPr>
            <a:spLocks noChangeShapeType="1"/>
          </p:cNvSpPr>
          <p:nvPr/>
        </p:nvSpPr>
        <p:spPr bwMode="auto">
          <a:xfrm>
            <a:off x="2847975" y="2876550"/>
            <a:ext cx="1588" cy="636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3834" name="Line 42"/>
          <p:cNvSpPr>
            <a:spLocks noChangeShapeType="1"/>
          </p:cNvSpPr>
          <p:nvPr/>
        </p:nvSpPr>
        <p:spPr bwMode="auto">
          <a:xfrm>
            <a:off x="287338" y="2884488"/>
            <a:ext cx="256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3835" name="Line 43"/>
          <p:cNvSpPr>
            <a:spLocks noChangeShapeType="1"/>
          </p:cNvSpPr>
          <p:nvPr/>
        </p:nvSpPr>
        <p:spPr bwMode="auto">
          <a:xfrm>
            <a:off x="287338" y="3505200"/>
            <a:ext cx="2568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3836" name="Rectangle 44"/>
          <p:cNvSpPr>
            <a:spLocks noChangeArrowheads="1"/>
          </p:cNvSpPr>
          <p:nvPr/>
        </p:nvSpPr>
        <p:spPr bwMode="auto">
          <a:xfrm>
            <a:off x="511175" y="2974975"/>
            <a:ext cx="24003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r>
              <a:rPr lang="en-US" sz="2000">
                <a:solidFill>
                  <a:srgbClr val="000000"/>
                </a:solidFill>
                <a:sym typeface="Symbol" pitchFamily="18" charset="2"/>
              </a:rPr>
              <a:t></a:t>
            </a:r>
            <a:r>
              <a:rPr lang="en-US" sz="2000"/>
              <a:t> </a:t>
            </a:r>
            <a:r>
              <a:rPr lang="en-US" sz="2700">
                <a:solidFill>
                  <a:srgbClr val="000000"/>
                </a:solidFill>
                <a:latin typeface="Times New Roman" pitchFamily="18" charset="0"/>
              </a:rPr>
              <a:t>U=mc</a:t>
            </a:r>
            <a:r>
              <a:rPr lang="en-US" sz="2700" baseline="-25000">
                <a:solidFill>
                  <a:srgbClr val="000000"/>
                </a:solidFill>
                <a:latin typeface="Times New Roman" pitchFamily="18" charset="0"/>
              </a:rPr>
              <a:t>v</a:t>
            </a:r>
            <a:r>
              <a:rPr lang="en-US" sz="2700">
                <a:solidFill>
                  <a:srgbClr val="000000"/>
                </a:solidFill>
                <a:latin typeface="Times New Roman" pitchFamily="18" charset="0"/>
              </a:rPr>
              <a:t>(T</a:t>
            </a:r>
            <a:r>
              <a:rPr lang="en-US" sz="2700" baseline="-25000">
                <a:solidFill>
                  <a:srgbClr val="000000"/>
                </a:solidFill>
                <a:latin typeface="Times New Roman" pitchFamily="18" charset="0"/>
              </a:rPr>
              <a:t>2</a:t>
            </a:r>
            <a:r>
              <a:rPr lang="en-US" sz="2700">
                <a:solidFill>
                  <a:srgbClr val="000000"/>
                </a:solidFill>
                <a:latin typeface="Times New Roman" pitchFamily="18" charset="0"/>
              </a:rPr>
              <a:t>-T</a:t>
            </a:r>
            <a:r>
              <a:rPr lang="en-US" sz="2700" baseline="-25000">
                <a:solidFill>
                  <a:srgbClr val="000000"/>
                </a:solidFill>
                <a:latin typeface="Times New Roman" pitchFamily="18" charset="0"/>
              </a:rPr>
              <a:t>1</a:t>
            </a:r>
            <a:r>
              <a:rPr lang="en-US" sz="2700">
                <a:solidFill>
                  <a:srgbClr val="000000"/>
                </a:solidFill>
                <a:latin typeface="Times New Roman" pitchFamily="18" charset="0"/>
              </a:rPr>
              <a:t>)</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059214"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D63F9E0E-CA7C-48C0-8DED-2B47D0C28488}" type="slidenum">
              <a:rPr lang="en-US"/>
              <a:pPr/>
              <a:t>19</a:t>
            </a:fld>
            <a:endParaRPr lang="en-US"/>
          </a:p>
        </p:txBody>
      </p:sp>
      <p:graphicFrame>
        <p:nvGraphicFramePr>
          <p:cNvPr id="34820" name="Object 4"/>
          <p:cNvGraphicFramePr>
            <a:graphicFrameLocks noChangeAspect="1"/>
          </p:cNvGraphicFramePr>
          <p:nvPr/>
        </p:nvGraphicFramePr>
        <p:xfrm>
          <a:off x="1219200" y="766763"/>
          <a:ext cx="3505200" cy="1138237"/>
        </p:xfrm>
        <a:graphic>
          <a:graphicData uri="http://schemas.openxmlformats.org/presentationml/2006/ole">
            <mc:AlternateContent xmlns:mc="http://schemas.openxmlformats.org/markup-compatibility/2006">
              <mc:Choice xmlns:v="urn:schemas-microsoft-com:vml" Requires="v">
                <p:oleObj spid="_x0000_s34845" name="Equation" r:id="rId5" imgW="1485720" imgH="482400" progId="Equation.DSMT4">
                  <p:embed/>
                </p:oleObj>
              </mc:Choice>
              <mc:Fallback>
                <p:oleObj name="Equation" r:id="rId5" imgW="1485720" imgH="4824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766763"/>
                        <a:ext cx="3505200" cy="113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1" name="Text Box 5"/>
          <p:cNvSpPr txBox="1">
            <a:spLocks noChangeArrowheads="1"/>
          </p:cNvSpPr>
          <p:nvPr/>
        </p:nvSpPr>
        <p:spPr bwMode="auto">
          <a:xfrm>
            <a:off x="152400" y="152400"/>
            <a:ext cx="868680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965200" indent="-342900">
              <a:defRPr>
                <a:solidFill>
                  <a:schemeClr val="tx1"/>
                </a:solidFill>
                <a:latin typeface="Arial" charset="0"/>
              </a:defRPr>
            </a:lvl2pPr>
            <a:lvl3pPr marL="1422400" indent="-342900">
              <a:defRPr>
                <a:solidFill>
                  <a:schemeClr val="tx1"/>
                </a:solidFill>
                <a:latin typeface="Arial" charset="0"/>
              </a:defRPr>
            </a:lvl3pPr>
            <a:lvl4pPr marL="1879600" indent="-342900">
              <a:defRPr>
                <a:solidFill>
                  <a:schemeClr val="tx1"/>
                </a:solidFill>
                <a:latin typeface="Arial" charset="0"/>
              </a:defRPr>
            </a:lvl4pPr>
            <a:lvl5pPr marL="2336800" indent="-342900">
              <a:defRPr>
                <a:solidFill>
                  <a:schemeClr val="tx1"/>
                </a:solidFill>
                <a:latin typeface="Arial" charset="0"/>
              </a:defRPr>
            </a:lvl5pPr>
            <a:lvl6pPr marL="2794000" indent="-342900" fontAlgn="base">
              <a:spcBef>
                <a:spcPct val="0"/>
              </a:spcBef>
              <a:spcAft>
                <a:spcPct val="0"/>
              </a:spcAft>
              <a:defRPr>
                <a:solidFill>
                  <a:schemeClr val="tx1"/>
                </a:solidFill>
                <a:latin typeface="Arial" charset="0"/>
              </a:defRPr>
            </a:lvl6pPr>
            <a:lvl7pPr marL="3251200" indent="-342900" fontAlgn="base">
              <a:spcBef>
                <a:spcPct val="0"/>
              </a:spcBef>
              <a:spcAft>
                <a:spcPct val="0"/>
              </a:spcAft>
              <a:defRPr>
                <a:solidFill>
                  <a:schemeClr val="tx1"/>
                </a:solidFill>
                <a:latin typeface="Arial" charset="0"/>
              </a:defRPr>
            </a:lvl7pPr>
            <a:lvl8pPr marL="3708400" indent="-342900" fontAlgn="base">
              <a:spcBef>
                <a:spcPct val="0"/>
              </a:spcBef>
              <a:spcAft>
                <a:spcPct val="0"/>
              </a:spcAft>
              <a:defRPr>
                <a:solidFill>
                  <a:schemeClr val="tx1"/>
                </a:solidFill>
                <a:latin typeface="Arial" charset="0"/>
              </a:defRPr>
            </a:lvl8pPr>
            <a:lvl9pPr marL="4165600" indent="-342900" fontAlgn="base">
              <a:spcBef>
                <a:spcPct val="0"/>
              </a:spcBef>
              <a:spcAft>
                <a:spcPct val="0"/>
              </a:spcAft>
              <a:defRPr>
                <a:solidFill>
                  <a:schemeClr val="tx1"/>
                </a:solidFill>
                <a:latin typeface="Arial" charset="0"/>
              </a:defRPr>
            </a:lvl9pPr>
          </a:lstStyle>
          <a:p>
            <a:pPr algn="just" eaLnBrk="1" hangingPunct="1">
              <a:spcBef>
                <a:spcPct val="50000"/>
              </a:spcBef>
            </a:pPr>
            <a:r>
              <a:rPr lang="en-US" sz="2000"/>
              <a:t>(1)	P, V, T relation</a:t>
            </a:r>
          </a:p>
          <a:p>
            <a:pPr algn="just" eaLnBrk="1" hangingPunct="1">
              <a:spcBef>
                <a:spcPct val="50000"/>
              </a:spcBef>
            </a:pPr>
            <a:endParaRPr lang="en-US" sz="2000">
              <a:sym typeface="Symbol" pitchFamily="18" charset="2"/>
            </a:endParaRPr>
          </a:p>
          <a:p>
            <a:pPr algn="just" eaLnBrk="1" hangingPunct="1">
              <a:spcBef>
                <a:spcPct val="50000"/>
              </a:spcBef>
            </a:pPr>
            <a:endParaRPr lang="en-US" sz="2000">
              <a:sym typeface="Symbol" pitchFamily="18" charset="2"/>
            </a:endParaRPr>
          </a:p>
          <a:p>
            <a:pPr algn="just" eaLnBrk="1" hangingPunct="1">
              <a:spcBef>
                <a:spcPct val="50000"/>
              </a:spcBef>
            </a:pPr>
            <a:endParaRPr lang="en-US" sz="2000">
              <a:sym typeface="Symbol" pitchFamily="18" charset="2"/>
            </a:endParaRPr>
          </a:p>
          <a:p>
            <a:pPr algn="just" eaLnBrk="1" hangingPunct="1">
              <a:spcBef>
                <a:spcPct val="50000"/>
              </a:spcBef>
            </a:pPr>
            <a:r>
              <a:rPr lang="en-US" sz="2000">
                <a:sym typeface="Symbol" pitchFamily="18" charset="2"/>
              </a:rPr>
              <a:t>(2)	Work done W</a:t>
            </a:r>
          </a:p>
          <a:p>
            <a:pPr algn="just" eaLnBrk="1" hangingPunct="1">
              <a:spcBef>
                <a:spcPct val="50000"/>
              </a:spcBef>
            </a:pPr>
            <a:r>
              <a:rPr lang="en-US" sz="2000">
                <a:sym typeface="Symbol" pitchFamily="18" charset="2"/>
              </a:rPr>
              <a:t>	W = (V</a:t>
            </a:r>
            <a:r>
              <a:rPr lang="en-US" sz="2000" baseline="-25000">
                <a:sym typeface="Symbol" pitchFamily="18" charset="2"/>
              </a:rPr>
              <a:t>2</a:t>
            </a:r>
            <a:r>
              <a:rPr lang="en-US" sz="2000">
                <a:sym typeface="Symbol" pitchFamily="18" charset="2"/>
              </a:rPr>
              <a:t> – V</a:t>
            </a:r>
            <a:r>
              <a:rPr lang="en-US" sz="2000" baseline="-25000">
                <a:sym typeface="Symbol" pitchFamily="18" charset="2"/>
              </a:rPr>
              <a:t>1</a:t>
            </a:r>
            <a:r>
              <a:rPr lang="en-US" sz="2000">
                <a:sym typeface="Symbol" pitchFamily="18" charset="2"/>
              </a:rPr>
              <a:t>) P (or) W =  mR (T</a:t>
            </a:r>
            <a:r>
              <a:rPr lang="en-US" sz="2000" baseline="-25000">
                <a:sym typeface="Symbol" pitchFamily="18" charset="2"/>
              </a:rPr>
              <a:t>2</a:t>
            </a:r>
            <a:r>
              <a:rPr lang="en-US" sz="2000">
                <a:sym typeface="Symbol" pitchFamily="18" charset="2"/>
              </a:rPr>
              <a:t>-T</a:t>
            </a:r>
            <a:r>
              <a:rPr lang="en-US" sz="2000" baseline="-25000">
                <a:sym typeface="Symbol" pitchFamily="18" charset="2"/>
              </a:rPr>
              <a:t>1</a:t>
            </a:r>
            <a:r>
              <a:rPr lang="en-US" sz="2000">
                <a:sym typeface="Symbol" pitchFamily="18" charset="2"/>
              </a:rPr>
              <a:t>)</a:t>
            </a:r>
          </a:p>
          <a:p>
            <a:pPr algn="just" eaLnBrk="1" hangingPunct="1">
              <a:spcBef>
                <a:spcPct val="50000"/>
              </a:spcBef>
            </a:pPr>
            <a:endParaRPr lang="en-US" sz="2000">
              <a:sym typeface="Symbol" pitchFamily="18" charset="2"/>
            </a:endParaRPr>
          </a:p>
          <a:p>
            <a:pPr algn="just" eaLnBrk="1" hangingPunct="1">
              <a:spcBef>
                <a:spcPct val="50000"/>
              </a:spcBef>
            </a:pPr>
            <a:r>
              <a:rPr lang="en-US" sz="2000">
                <a:sym typeface="Symbol" pitchFamily="18" charset="2"/>
              </a:rPr>
              <a:t>(3)	heat (Q)</a:t>
            </a:r>
          </a:p>
          <a:p>
            <a:pPr algn="just" eaLnBrk="1" hangingPunct="1">
              <a:spcBef>
                <a:spcPct val="50000"/>
              </a:spcBef>
            </a:pPr>
            <a:r>
              <a:rPr lang="en-US" sz="2000">
                <a:latin typeface="Symbol" pitchFamily="18" charset="2"/>
                <a:sym typeface="Symbol" pitchFamily="18" charset="2"/>
              </a:rPr>
              <a:t>	</a:t>
            </a:r>
            <a:r>
              <a:rPr lang="en-US" sz="2000">
                <a:sym typeface="Symbol" pitchFamily="18" charset="2"/>
              </a:rPr>
              <a:t>Q = mc</a:t>
            </a:r>
            <a:r>
              <a:rPr lang="en-US" sz="2000" baseline="-25000">
                <a:sym typeface="Symbol" pitchFamily="18" charset="2"/>
              </a:rPr>
              <a:t>p</a:t>
            </a:r>
            <a:r>
              <a:rPr lang="en-US" sz="2000">
                <a:sym typeface="Symbol" pitchFamily="18" charset="2"/>
              </a:rPr>
              <a:t> (T</a:t>
            </a:r>
            <a:r>
              <a:rPr lang="en-US" sz="2000" baseline="-25000">
                <a:sym typeface="Symbol" pitchFamily="18" charset="2"/>
              </a:rPr>
              <a:t>2 </a:t>
            </a:r>
            <a:r>
              <a:rPr lang="en-US" sz="2000">
                <a:sym typeface="Symbol" pitchFamily="18" charset="2"/>
              </a:rPr>
              <a:t>- T</a:t>
            </a:r>
            <a:r>
              <a:rPr lang="en-US" sz="2000" baseline="-25000">
                <a:sym typeface="Symbol" pitchFamily="18" charset="2"/>
              </a:rPr>
              <a:t>1</a:t>
            </a:r>
            <a:r>
              <a:rPr lang="en-US" sz="2000">
                <a:sym typeface="Symbol" pitchFamily="18" charset="2"/>
              </a:rPr>
              <a:t>)</a:t>
            </a:r>
          </a:p>
          <a:p>
            <a:pPr algn="just" eaLnBrk="1" hangingPunct="1">
              <a:spcBef>
                <a:spcPct val="50000"/>
              </a:spcBef>
            </a:pPr>
            <a:endParaRPr lang="en-US" sz="2000">
              <a:sym typeface="Symbol" pitchFamily="18" charset="2"/>
            </a:endParaRPr>
          </a:p>
          <a:p>
            <a:pPr algn="just" eaLnBrk="1" hangingPunct="1">
              <a:spcBef>
                <a:spcPct val="50000"/>
              </a:spcBef>
            </a:pPr>
            <a:r>
              <a:rPr lang="en-US" sz="2000">
                <a:sym typeface="Symbol" pitchFamily="18" charset="2"/>
              </a:rPr>
              <a:t>(4)	Change of internal energy </a:t>
            </a:r>
            <a:r>
              <a:rPr lang="en-US" sz="2000">
                <a:latin typeface="Symbol" pitchFamily="18" charset="2"/>
                <a:sym typeface="Symbol" pitchFamily="18" charset="2"/>
              </a:rPr>
              <a:t>(D</a:t>
            </a:r>
            <a:r>
              <a:rPr lang="en-US" sz="2000">
                <a:sym typeface="Symbol" pitchFamily="18" charset="2"/>
              </a:rPr>
              <a:t>U</a:t>
            </a:r>
            <a:r>
              <a:rPr lang="en-US" sz="2000">
                <a:latin typeface="Symbol" pitchFamily="18" charset="2"/>
                <a:sym typeface="Symbol" pitchFamily="18" charset="2"/>
              </a:rPr>
              <a:t>)</a:t>
            </a:r>
          </a:p>
          <a:p>
            <a:pPr algn="just" eaLnBrk="1" hangingPunct="1">
              <a:spcBef>
                <a:spcPct val="50000"/>
              </a:spcBef>
            </a:pPr>
            <a:r>
              <a:rPr lang="en-US" sz="2000">
                <a:latin typeface="Symbol" pitchFamily="18" charset="2"/>
                <a:sym typeface="Symbol" pitchFamily="18" charset="2"/>
              </a:rPr>
              <a:t>	D</a:t>
            </a:r>
            <a:r>
              <a:rPr lang="en-US" sz="2000">
                <a:sym typeface="Symbol" pitchFamily="18" charset="2"/>
              </a:rPr>
              <a:t>U = mc</a:t>
            </a:r>
            <a:r>
              <a:rPr lang="en-US" sz="2000" baseline="-25000">
                <a:sym typeface="Symbol" pitchFamily="18" charset="2"/>
              </a:rPr>
              <a:t>v</a:t>
            </a:r>
            <a:r>
              <a:rPr lang="en-US" sz="2000">
                <a:sym typeface="Symbol" pitchFamily="18" charset="2"/>
              </a:rPr>
              <a:t> (T</a:t>
            </a:r>
            <a:r>
              <a:rPr lang="en-US" sz="2000" baseline="-25000">
                <a:sym typeface="Symbol" pitchFamily="18" charset="2"/>
              </a:rPr>
              <a:t>2</a:t>
            </a:r>
            <a:r>
              <a:rPr lang="en-US" sz="2000">
                <a:sym typeface="Symbol" pitchFamily="18" charset="2"/>
              </a:rPr>
              <a:t> - T</a:t>
            </a:r>
            <a:r>
              <a:rPr lang="en-US" sz="2000" baseline="-25000">
                <a:sym typeface="Symbol" pitchFamily="18" charset="2"/>
              </a:rPr>
              <a:t>1</a:t>
            </a:r>
            <a:r>
              <a:rPr lang="en-US" sz="2000">
                <a:sym typeface="Symbol" pitchFamily="18" charset="2"/>
              </a:rPr>
              <a:t>)</a:t>
            </a:r>
          </a:p>
          <a:p>
            <a:pPr algn="just" eaLnBrk="1" hangingPunct="1">
              <a:spcBef>
                <a:spcPct val="50000"/>
              </a:spcBef>
            </a:pPr>
            <a:r>
              <a:rPr lang="en-US" sz="2000">
                <a:sym typeface="Symbol" pitchFamily="18" charset="2"/>
              </a:rPr>
              <a:t>	Q = W + </a:t>
            </a:r>
            <a:r>
              <a:rPr lang="en-US" sz="2000">
                <a:latin typeface="Symbol" pitchFamily="18" charset="2"/>
                <a:sym typeface="Symbol" pitchFamily="18" charset="2"/>
              </a:rPr>
              <a:t>D</a:t>
            </a:r>
            <a:r>
              <a:rPr lang="en-US" sz="2000">
                <a:sym typeface="Symbol" pitchFamily="18" charset="2"/>
              </a:rPr>
              <a:t>U</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54260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A5B13FB6-9FEF-4145-A185-5A9BF7D13BAB}" type="slidenum">
              <a:rPr lang="en-US"/>
              <a:pPr/>
              <a:t>2</a:t>
            </a:fld>
            <a:endParaRPr lang="en-US"/>
          </a:p>
        </p:txBody>
      </p:sp>
      <p:sp>
        <p:nvSpPr>
          <p:cNvPr id="3075" name="Rectangle 3"/>
          <p:cNvSpPr>
            <a:spLocks noGrp="1" noChangeArrowheads="1"/>
          </p:cNvSpPr>
          <p:nvPr>
            <p:ph type="body" idx="1"/>
          </p:nvPr>
        </p:nvSpPr>
        <p:spPr>
          <a:xfrm>
            <a:off x="381000" y="152400"/>
            <a:ext cx="8305800" cy="6553200"/>
          </a:xfrm>
        </p:spPr>
        <p:txBody>
          <a:bodyPr/>
          <a:lstStyle/>
          <a:p>
            <a:pPr algn="ctr">
              <a:lnSpc>
                <a:spcPct val="80000"/>
              </a:lnSpc>
              <a:spcBef>
                <a:spcPct val="30000"/>
              </a:spcBef>
              <a:buClr>
                <a:schemeClr val="accent2"/>
              </a:buClr>
              <a:buFont typeface="Wingdings" pitchFamily="2" charset="2"/>
              <a:buNone/>
            </a:pPr>
            <a:r>
              <a:rPr lang="en-US" sz="2400" b="1"/>
              <a:t>Chapter 1</a:t>
            </a:r>
          </a:p>
          <a:p>
            <a:pPr algn="just">
              <a:lnSpc>
                <a:spcPct val="80000"/>
              </a:lnSpc>
              <a:spcBef>
                <a:spcPct val="30000"/>
              </a:spcBef>
              <a:buClr>
                <a:schemeClr val="accent2"/>
              </a:buClr>
              <a:buFont typeface="Wingdings" pitchFamily="2" charset="2"/>
              <a:buNone/>
            </a:pPr>
            <a:endParaRPr lang="en-US" sz="2400"/>
          </a:p>
          <a:p>
            <a:pPr algn="just">
              <a:lnSpc>
                <a:spcPct val="80000"/>
              </a:lnSpc>
              <a:spcBef>
                <a:spcPct val="30000"/>
              </a:spcBef>
              <a:buClr>
                <a:schemeClr val="accent2"/>
              </a:buClr>
              <a:buFont typeface="Wingdings" pitchFamily="2" charset="2"/>
              <a:buChar char="q"/>
            </a:pPr>
            <a:r>
              <a:rPr lang="en-US" sz="2400"/>
              <a:t>Thermodynamics  deals with relations between the properties  of  a  substance  and  the  quantities  ‘work’ and  ‘heat’ witch  cause  of   state.</a:t>
            </a:r>
          </a:p>
          <a:p>
            <a:pPr algn="just">
              <a:lnSpc>
                <a:spcPct val="80000"/>
              </a:lnSpc>
              <a:spcBef>
                <a:spcPct val="30000"/>
              </a:spcBef>
              <a:buClr>
                <a:schemeClr val="accent2"/>
              </a:buClr>
              <a:buFont typeface="Wingdings" pitchFamily="2" charset="2"/>
              <a:buChar char="q"/>
            </a:pPr>
            <a:endParaRPr lang="en-US" sz="2400"/>
          </a:p>
          <a:p>
            <a:pPr algn="just">
              <a:lnSpc>
                <a:spcPct val="80000"/>
              </a:lnSpc>
              <a:spcBef>
                <a:spcPct val="30000"/>
              </a:spcBef>
              <a:buClr>
                <a:schemeClr val="accent2"/>
              </a:buClr>
              <a:buFont typeface="Wingdings" pitchFamily="2" charset="2"/>
              <a:buNone/>
            </a:pPr>
            <a:r>
              <a:rPr lang="en-US" sz="2400" b="1"/>
              <a:t>Properties  and  state</a:t>
            </a:r>
          </a:p>
          <a:p>
            <a:pPr algn="just">
              <a:lnSpc>
                <a:spcPct val="80000"/>
              </a:lnSpc>
              <a:spcBef>
                <a:spcPct val="30000"/>
              </a:spcBef>
              <a:buClr>
                <a:schemeClr val="accent2"/>
              </a:buClr>
              <a:buFont typeface="Wingdings" pitchFamily="2" charset="2"/>
              <a:buChar char="q"/>
            </a:pPr>
            <a:r>
              <a:rPr lang="en-US" sz="2400"/>
              <a:t>Any  characteristic   of  a substance  which  can   be   observed   or   measured   is   called   a  Property   of   the   substance.</a:t>
            </a:r>
          </a:p>
          <a:p>
            <a:pPr algn="just">
              <a:lnSpc>
                <a:spcPct val="80000"/>
              </a:lnSpc>
              <a:spcBef>
                <a:spcPct val="30000"/>
              </a:spcBef>
              <a:buClr>
                <a:schemeClr val="accent2"/>
              </a:buClr>
              <a:buFont typeface="Wingdings" pitchFamily="2" charset="2"/>
              <a:buChar char="q"/>
            </a:pPr>
            <a:r>
              <a:rPr lang="en-US" sz="2400"/>
              <a:t>Pressure, volume   and  temperature, witch   are  dependent upon the physical and chemical structure of the substance, are called INTERNAL or THERMODYNAMIC properties. Temperature and pressure, which are independent of mass are called INTENSIVE properties.</a:t>
            </a:r>
          </a:p>
          <a:p>
            <a:pPr algn="just">
              <a:lnSpc>
                <a:spcPct val="80000"/>
              </a:lnSpc>
              <a:spcBef>
                <a:spcPct val="30000"/>
              </a:spcBef>
              <a:buClr>
                <a:schemeClr val="accent2"/>
              </a:buClr>
              <a:buFont typeface="Wingdings" pitchFamily="2" charset="2"/>
              <a:buChar char="q"/>
            </a:pPr>
            <a:r>
              <a:rPr lang="en-US" sz="2400"/>
              <a:t>volume and energy in its various forms, which are dependently upon mass, are called EXTENSIVE properties.</a:t>
            </a:r>
          </a:p>
          <a:p>
            <a:pPr algn="just">
              <a:lnSpc>
                <a:spcPct val="80000"/>
              </a:lnSpc>
              <a:spcBef>
                <a:spcPct val="30000"/>
              </a:spcBef>
              <a:buClr>
                <a:schemeClr val="accent2"/>
              </a:buClr>
              <a:buFont typeface="Wingdings" pitchFamily="2" charset="2"/>
              <a:buNone/>
            </a:pPr>
            <a:r>
              <a:rPr lang="en-US" sz="2400"/>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7600" y="632005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2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p:txBody>
          <a:bodyPr/>
          <a:lstStyle/>
          <a:p>
            <a:fld id="{2857F5F9-1766-4EB5-B99B-A6F9341BD8D7}" type="slidenum">
              <a:rPr lang="en-US"/>
              <a:pPr/>
              <a:t>20</a:t>
            </a:fld>
            <a:endParaRPr lang="en-US"/>
          </a:p>
        </p:txBody>
      </p:sp>
      <p:sp>
        <p:nvSpPr>
          <p:cNvPr id="36868" name="Text Box 4"/>
          <p:cNvSpPr txBox="1">
            <a:spLocks noChangeArrowheads="1"/>
          </p:cNvSpPr>
          <p:nvPr/>
        </p:nvSpPr>
        <p:spPr bwMode="auto">
          <a:xfrm>
            <a:off x="609600" y="152400"/>
            <a:ext cx="868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80000"/>
              </a:lnSpc>
              <a:spcBef>
                <a:spcPct val="50000"/>
              </a:spcBef>
            </a:pPr>
            <a:r>
              <a:rPr lang="en-US" sz="2000"/>
              <a:t>Polytropic process</a:t>
            </a:r>
          </a:p>
        </p:txBody>
      </p:sp>
      <p:sp>
        <p:nvSpPr>
          <p:cNvPr id="36869" name="Text Box 5"/>
          <p:cNvSpPr txBox="1">
            <a:spLocks noChangeArrowheads="1"/>
          </p:cNvSpPr>
          <p:nvPr/>
        </p:nvSpPr>
        <p:spPr bwMode="auto">
          <a:xfrm>
            <a:off x="609600" y="2743200"/>
            <a:ext cx="868680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70000"/>
              </a:lnSpc>
              <a:spcBef>
                <a:spcPct val="50000"/>
              </a:spcBef>
            </a:pPr>
            <a:r>
              <a:rPr lang="en-US" sz="2000"/>
              <a:t>(1)	P,V,T reaction</a:t>
            </a:r>
          </a:p>
          <a:p>
            <a:pPr algn="just" eaLnBrk="1" hangingPunct="1">
              <a:lnSpc>
                <a:spcPct val="70000"/>
              </a:lnSpc>
              <a:spcBef>
                <a:spcPct val="50000"/>
              </a:spcBef>
            </a:pPr>
            <a:r>
              <a:rPr lang="en-US" sz="2000"/>
              <a:t>				</a:t>
            </a:r>
          </a:p>
          <a:p>
            <a:pPr algn="just" eaLnBrk="1" hangingPunct="1">
              <a:lnSpc>
                <a:spcPct val="70000"/>
              </a:lnSpc>
              <a:spcBef>
                <a:spcPct val="50000"/>
              </a:spcBef>
            </a:pPr>
            <a:endParaRPr lang="en-US" sz="2000"/>
          </a:p>
          <a:p>
            <a:pPr algn="just" eaLnBrk="1" hangingPunct="1">
              <a:lnSpc>
                <a:spcPct val="70000"/>
              </a:lnSpc>
              <a:spcBef>
                <a:spcPct val="50000"/>
              </a:spcBef>
            </a:pPr>
            <a:r>
              <a:rPr lang="en-US" sz="2000"/>
              <a:t>(2)	Work done (W)</a:t>
            </a:r>
          </a:p>
          <a:p>
            <a:pPr algn="just" eaLnBrk="1" hangingPunct="1">
              <a:lnSpc>
                <a:spcPct val="70000"/>
              </a:lnSpc>
              <a:spcBef>
                <a:spcPct val="50000"/>
              </a:spcBef>
            </a:pPr>
            <a:endParaRPr lang="en-US" sz="2000"/>
          </a:p>
          <a:p>
            <a:pPr algn="just" eaLnBrk="1" hangingPunct="1">
              <a:lnSpc>
                <a:spcPct val="70000"/>
              </a:lnSpc>
              <a:spcBef>
                <a:spcPct val="50000"/>
              </a:spcBef>
            </a:pPr>
            <a:endParaRPr lang="en-US" sz="2000"/>
          </a:p>
          <a:p>
            <a:pPr algn="just" eaLnBrk="1" hangingPunct="1">
              <a:lnSpc>
                <a:spcPct val="70000"/>
              </a:lnSpc>
              <a:spcBef>
                <a:spcPct val="50000"/>
              </a:spcBef>
            </a:pPr>
            <a:r>
              <a:rPr lang="en-US" sz="2000"/>
              <a:t>(3)	Change of internal energy (</a:t>
            </a:r>
            <a:r>
              <a:rPr lang="en-US">
                <a:latin typeface="Symbol" pitchFamily="18" charset="2"/>
              </a:rPr>
              <a:t>D</a:t>
            </a:r>
            <a:r>
              <a:rPr lang="en-US" sz="2000"/>
              <a:t>U)</a:t>
            </a:r>
          </a:p>
          <a:p>
            <a:pPr algn="just" eaLnBrk="1" hangingPunct="1">
              <a:lnSpc>
                <a:spcPct val="70000"/>
              </a:lnSpc>
              <a:spcBef>
                <a:spcPct val="50000"/>
              </a:spcBef>
            </a:pPr>
            <a:r>
              <a:rPr lang="en-US" sz="2000"/>
              <a:t>	 </a:t>
            </a:r>
            <a:r>
              <a:rPr lang="en-US" sz="2000">
                <a:latin typeface="Symbol" pitchFamily="18" charset="2"/>
              </a:rPr>
              <a:t>D</a:t>
            </a:r>
            <a:r>
              <a:rPr lang="en-US" sz="2000"/>
              <a:t>U = mc</a:t>
            </a:r>
            <a:r>
              <a:rPr lang="en-US" sz="2000" baseline="-25000"/>
              <a:t>v</a:t>
            </a:r>
            <a:r>
              <a:rPr lang="en-US" sz="2000"/>
              <a:t> (T</a:t>
            </a:r>
            <a:r>
              <a:rPr lang="en-US" sz="2000" baseline="-25000"/>
              <a:t>2</a:t>
            </a:r>
            <a:r>
              <a:rPr lang="en-US" sz="2000"/>
              <a:t> – T</a:t>
            </a:r>
            <a:r>
              <a:rPr lang="en-US" sz="2000" baseline="-25000"/>
              <a:t>1</a:t>
            </a:r>
            <a:r>
              <a:rPr lang="en-US" sz="2000"/>
              <a:t>)</a:t>
            </a:r>
          </a:p>
          <a:p>
            <a:pPr algn="just" eaLnBrk="1" hangingPunct="1">
              <a:lnSpc>
                <a:spcPct val="70000"/>
              </a:lnSpc>
              <a:spcBef>
                <a:spcPct val="50000"/>
              </a:spcBef>
            </a:pPr>
            <a:r>
              <a:rPr lang="en-US" sz="2000"/>
              <a:t>(4)	heat </a:t>
            </a:r>
            <a:r>
              <a:rPr lang="en-US" sz="2000">
                <a:latin typeface="Symbol" pitchFamily="18" charset="2"/>
              </a:rPr>
              <a:t>(</a:t>
            </a:r>
            <a:r>
              <a:rPr lang="en-US" sz="2000"/>
              <a:t>Q</a:t>
            </a:r>
            <a:r>
              <a:rPr lang="en-US" sz="2000">
                <a:latin typeface="Symbol" pitchFamily="18" charset="2"/>
              </a:rPr>
              <a:t>)</a:t>
            </a:r>
          </a:p>
          <a:p>
            <a:pPr algn="just" eaLnBrk="1" hangingPunct="1">
              <a:lnSpc>
                <a:spcPct val="70000"/>
              </a:lnSpc>
              <a:spcBef>
                <a:spcPct val="50000"/>
              </a:spcBef>
            </a:pPr>
            <a:r>
              <a:rPr lang="en-US" sz="2000">
                <a:latin typeface="Symbol" pitchFamily="18" charset="2"/>
              </a:rPr>
              <a:t>	</a:t>
            </a:r>
            <a:r>
              <a:rPr lang="en-US" sz="2000"/>
              <a:t>Q = W</a:t>
            </a:r>
            <a:r>
              <a:rPr lang="en-US" sz="2000">
                <a:latin typeface="Symbol" pitchFamily="18" charset="2"/>
              </a:rPr>
              <a:t> + D</a:t>
            </a:r>
            <a:r>
              <a:rPr lang="en-US" sz="2000"/>
              <a:t>U</a:t>
            </a:r>
          </a:p>
        </p:txBody>
      </p:sp>
      <p:sp>
        <p:nvSpPr>
          <p:cNvPr id="36870" name="Line 6"/>
          <p:cNvSpPr>
            <a:spLocks noChangeShapeType="1"/>
          </p:cNvSpPr>
          <p:nvPr/>
        </p:nvSpPr>
        <p:spPr bwMode="auto">
          <a:xfrm>
            <a:off x="1257300" y="952500"/>
            <a:ext cx="0" cy="144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71" name="Line 7"/>
          <p:cNvSpPr>
            <a:spLocks noChangeShapeType="1"/>
          </p:cNvSpPr>
          <p:nvPr/>
        </p:nvSpPr>
        <p:spPr bwMode="auto">
          <a:xfrm>
            <a:off x="1257300" y="2400300"/>
            <a:ext cx="2057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72" name="Line 8"/>
          <p:cNvSpPr>
            <a:spLocks noChangeShapeType="1"/>
          </p:cNvSpPr>
          <p:nvPr/>
        </p:nvSpPr>
        <p:spPr bwMode="auto">
          <a:xfrm>
            <a:off x="4762500" y="876300"/>
            <a:ext cx="0" cy="144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73" name="Line 9"/>
          <p:cNvSpPr>
            <a:spLocks noChangeShapeType="1"/>
          </p:cNvSpPr>
          <p:nvPr/>
        </p:nvSpPr>
        <p:spPr bwMode="auto">
          <a:xfrm>
            <a:off x="4762500" y="2324100"/>
            <a:ext cx="2057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74" name="Text Box 10"/>
          <p:cNvSpPr txBox="1">
            <a:spLocks noChangeArrowheads="1"/>
          </p:cNvSpPr>
          <p:nvPr/>
        </p:nvSpPr>
        <p:spPr bwMode="auto">
          <a:xfrm>
            <a:off x="876300" y="10287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6875" name="Text Box 11"/>
          <p:cNvSpPr txBox="1">
            <a:spLocks noChangeArrowheads="1"/>
          </p:cNvSpPr>
          <p:nvPr/>
        </p:nvSpPr>
        <p:spPr bwMode="auto">
          <a:xfrm>
            <a:off x="4330700" y="9398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6876" name="Text Box 12"/>
          <p:cNvSpPr txBox="1">
            <a:spLocks noChangeArrowheads="1"/>
          </p:cNvSpPr>
          <p:nvPr/>
        </p:nvSpPr>
        <p:spPr bwMode="auto">
          <a:xfrm>
            <a:off x="3048000" y="19812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(2)</a:t>
            </a:r>
          </a:p>
        </p:txBody>
      </p:sp>
      <p:sp>
        <p:nvSpPr>
          <p:cNvPr id="36877" name="Text Box 13"/>
          <p:cNvSpPr txBox="1">
            <a:spLocks noChangeArrowheads="1"/>
          </p:cNvSpPr>
          <p:nvPr/>
        </p:nvSpPr>
        <p:spPr bwMode="auto">
          <a:xfrm>
            <a:off x="1295400" y="7620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(1)</a:t>
            </a:r>
          </a:p>
        </p:txBody>
      </p:sp>
      <p:sp>
        <p:nvSpPr>
          <p:cNvPr id="36878" name="Text Box 14"/>
          <p:cNvSpPr txBox="1">
            <a:spLocks noChangeArrowheads="1"/>
          </p:cNvSpPr>
          <p:nvPr/>
        </p:nvSpPr>
        <p:spPr bwMode="auto">
          <a:xfrm>
            <a:off x="4800600" y="6858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(2)</a:t>
            </a:r>
          </a:p>
        </p:txBody>
      </p:sp>
      <p:sp>
        <p:nvSpPr>
          <p:cNvPr id="36879" name="Text Box 15"/>
          <p:cNvSpPr txBox="1">
            <a:spLocks noChangeArrowheads="1"/>
          </p:cNvSpPr>
          <p:nvPr/>
        </p:nvSpPr>
        <p:spPr bwMode="auto">
          <a:xfrm>
            <a:off x="6477000" y="1981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(1)</a:t>
            </a:r>
          </a:p>
        </p:txBody>
      </p:sp>
      <p:sp>
        <p:nvSpPr>
          <p:cNvPr id="36880" name="Text Box 16"/>
          <p:cNvSpPr txBox="1">
            <a:spLocks noChangeArrowheads="1"/>
          </p:cNvSpPr>
          <p:nvPr/>
        </p:nvSpPr>
        <p:spPr bwMode="auto">
          <a:xfrm>
            <a:off x="2590800" y="1524000"/>
            <a:ext cx="1816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expansion</a:t>
            </a:r>
          </a:p>
        </p:txBody>
      </p:sp>
      <p:sp>
        <p:nvSpPr>
          <p:cNvPr id="36881" name="Freeform 17"/>
          <p:cNvSpPr>
            <a:spLocks/>
          </p:cNvSpPr>
          <p:nvPr/>
        </p:nvSpPr>
        <p:spPr bwMode="auto">
          <a:xfrm>
            <a:off x="1447800" y="1143000"/>
            <a:ext cx="1600200" cy="990600"/>
          </a:xfrm>
          <a:custGeom>
            <a:avLst/>
            <a:gdLst>
              <a:gd name="T0" fmla="*/ 0 w 1008"/>
              <a:gd name="T1" fmla="*/ 0 h 624"/>
              <a:gd name="T2" fmla="*/ 336 w 1008"/>
              <a:gd name="T3" fmla="*/ 480 h 624"/>
              <a:gd name="T4" fmla="*/ 1008 w 1008"/>
              <a:gd name="T5" fmla="*/ 624 h 624"/>
            </a:gdLst>
            <a:ahLst/>
            <a:cxnLst>
              <a:cxn ang="0">
                <a:pos x="T0" y="T1"/>
              </a:cxn>
              <a:cxn ang="0">
                <a:pos x="T2" y="T3"/>
              </a:cxn>
              <a:cxn ang="0">
                <a:pos x="T4" y="T5"/>
              </a:cxn>
            </a:cxnLst>
            <a:rect l="0" t="0" r="r" b="b"/>
            <a:pathLst>
              <a:path w="1008" h="624">
                <a:moveTo>
                  <a:pt x="0" y="0"/>
                </a:moveTo>
                <a:cubicBezTo>
                  <a:pt x="84" y="188"/>
                  <a:pt x="168" y="376"/>
                  <a:pt x="336" y="480"/>
                </a:cubicBezTo>
                <a:cubicBezTo>
                  <a:pt x="504" y="584"/>
                  <a:pt x="888" y="600"/>
                  <a:pt x="1008"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82" name="Line 18"/>
          <p:cNvSpPr>
            <a:spLocks noChangeShapeType="1"/>
          </p:cNvSpPr>
          <p:nvPr/>
        </p:nvSpPr>
        <p:spPr bwMode="auto">
          <a:xfrm>
            <a:off x="1828800" y="19050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83" name="Line 19"/>
          <p:cNvSpPr>
            <a:spLocks noChangeShapeType="1"/>
          </p:cNvSpPr>
          <p:nvPr/>
        </p:nvSpPr>
        <p:spPr bwMode="auto">
          <a:xfrm>
            <a:off x="1905000" y="1752600"/>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84" name="Freeform 20"/>
          <p:cNvSpPr>
            <a:spLocks/>
          </p:cNvSpPr>
          <p:nvPr/>
        </p:nvSpPr>
        <p:spPr bwMode="auto">
          <a:xfrm>
            <a:off x="4962525" y="1057275"/>
            <a:ext cx="1600200" cy="990600"/>
          </a:xfrm>
          <a:custGeom>
            <a:avLst/>
            <a:gdLst>
              <a:gd name="T0" fmla="*/ 0 w 1008"/>
              <a:gd name="T1" fmla="*/ 0 h 624"/>
              <a:gd name="T2" fmla="*/ 336 w 1008"/>
              <a:gd name="T3" fmla="*/ 480 h 624"/>
              <a:gd name="T4" fmla="*/ 1008 w 1008"/>
              <a:gd name="T5" fmla="*/ 624 h 624"/>
            </a:gdLst>
            <a:ahLst/>
            <a:cxnLst>
              <a:cxn ang="0">
                <a:pos x="T0" y="T1"/>
              </a:cxn>
              <a:cxn ang="0">
                <a:pos x="T2" y="T3"/>
              </a:cxn>
              <a:cxn ang="0">
                <a:pos x="T4" y="T5"/>
              </a:cxn>
            </a:cxnLst>
            <a:rect l="0" t="0" r="r" b="b"/>
            <a:pathLst>
              <a:path w="1008" h="624">
                <a:moveTo>
                  <a:pt x="0" y="0"/>
                </a:moveTo>
                <a:cubicBezTo>
                  <a:pt x="84" y="188"/>
                  <a:pt x="168" y="376"/>
                  <a:pt x="336" y="480"/>
                </a:cubicBezTo>
                <a:cubicBezTo>
                  <a:pt x="504" y="584"/>
                  <a:pt x="888" y="600"/>
                  <a:pt x="1008"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85" name="Line 21"/>
          <p:cNvSpPr>
            <a:spLocks noChangeShapeType="1"/>
          </p:cNvSpPr>
          <p:nvPr/>
        </p:nvSpPr>
        <p:spPr bwMode="auto">
          <a:xfrm>
            <a:off x="5486400" y="1790700"/>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86" name="Line 22"/>
          <p:cNvSpPr>
            <a:spLocks noChangeShapeType="1"/>
          </p:cNvSpPr>
          <p:nvPr/>
        </p:nvSpPr>
        <p:spPr bwMode="auto">
          <a:xfrm>
            <a:off x="5486400" y="18192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6887" name="Text Box 23"/>
          <p:cNvSpPr txBox="1">
            <a:spLocks noChangeArrowheads="1"/>
          </p:cNvSpPr>
          <p:nvPr/>
        </p:nvSpPr>
        <p:spPr bwMode="auto">
          <a:xfrm>
            <a:off x="5791200" y="1447800"/>
            <a:ext cx="2273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compression</a:t>
            </a:r>
          </a:p>
        </p:txBody>
      </p:sp>
      <p:graphicFrame>
        <p:nvGraphicFramePr>
          <p:cNvPr id="36888" name="Object 24"/>
          <p:cNvGraphicFramePr>
            <a:graphicFrameLocks noChangeAspect="1"/>
          </p:cNvGraphicFramePr>
          <p:nvPr/>
        </p:nvGraphicFramePr>
        <p:xfrm>
          <a:off x="1628775" y="2971800"/>
          <a:ext cx="3905250" cy="838200"/>
        </p:xfrm>
        <a:graphic>
          <a:graphicData uri="http://schemas.openxmlformats.org/presentationml/2006/ole">
            <mc:AlternateContent xmlns:mc="http://schemas.openxmlformats.org/markup-compatibility/2006">
              <mc:Choice xmlns:v="urn:schemas-microsoft-com:vml" Requires="v">
                <p:oleObj spid="_x0000_s37010" name="Equation" r:id="rId5" imgW="2958840" imgH="634680" progId="Equation.DSMT4">
                  <p:embed/>
                </p:oleObj>
              </mc:Choice>
              <mc:Fallback>
                <p:oleObj name="Equation" r:id="rId5" imgW="2958840" imgH="634680" progId="Equation.DSMT4">
                  <p:embed/>
                  <p:pic>
                    <p:nvPicPr>
                      <p:cNvPr id="0" name="Object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775" y="2971800"/>
                        <a:ext cx="390525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89" name="Object 25"/>
          <p:cNvGraphicFramePr>
            <a:graphicFrameLocks noChangeAspect="1"/>
          </p:cNvGraphicFramePr>
          <p:nvPr/>
        </p:nvGraphicFramePr>
        <p:xfrm>
          <a:off x="1581150" y="4114800"/>
          <a:ext cx="5124450" cy="827088"/>
        </p:xfrm>
        <a:graphic>
          <a:graphicData uri="http://schemas.openxmlformats.org/presentationml/2006/ole">
            <mc:AlternateContent xmlns:mc="http://schemas.openxmlformats.org/markup-compatibility/2006">
              <mc:Choice xmlns:v="urn:schemas-microsoft-com:vml" Requires="v">
                <p:oleObj spid="_x0000_s37011" name="Equation" r:id="rId7" imgW="2387520" imgH="482400" progId="Equation.DSMT4">
                  <p:embed/>
                </p:oleObj>
              </mc:Choice>
              <mc:Fallback>
                <p:oleObj name="Equation" r:id="rId7" imgW="2387520" imgH="482400" progId="Equation.DSMT4">
                  <p:embed/>
                  <p:pic>
                    <p:nvPicPr>
                      <p:cNvPr id="0" name="Object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1150" y="4114800"/>
                        <a:ext cx="5124450"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90" name="Text Box 26"/>
          <p:cNvSpPr txBox="1">
            <a:spLocks noChangeArrowheads="1"/>
          </p:cNvSpPr>
          <p:nvPr/>
        </p:nvSpPr>
        <p:spPr bwMode="auto">
          <a:xfrm>
            <a:off x="3429000" y="2209800"/>
            <a:ext cx="455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a:sym typeface="Symbol" pitchFamily="18" charset="2"/>
              </a:rPr>
              <a:t>V</a:t>
            </a:r>
          </a:p>
        </p:txBody>
      </p:sp>
      <p:sp>
        <p:nvSpPr>
          <p:cNvPr id="36891" name="Text Box 27"/>
          <p:cNvSpPr txBox="1">
            <a:spLocks noChangeArrowheads="1"/>
          </p:cNvSpPr>
          <p:nvPr/>
        </p:nvSpPr>
        <p:spPr bwMode="auto">
          <a:xfrm>
            <a:off x="6942138" y="2166938"/>
            <a:ext cx="455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a:sym typeface="Symbol" pitchFamily="18" charset="2"/>
              </a:rPr>
              <a:t>V</a:t>
            </a:r>
          </a:p>
        </p:txBody>
      </p:sp>
      <p:graphicFrame>
        <p:nvGraphicFramePr>
          <p:cNvPr id="36892" name="Object 28"/>
          <p:cNvGraphicFramePr>
            <a:graphicFrameLocks noChangeAspect="1"/>
          </p:cNvGraphicFramePr>
          <p:nvPr/>
        </p:nvGraphicFramePr>
        <p:xfrm>
          <a:off x="3160713" y="76200"/>
          <a:ext cx="1182687" cy="452438"/>
        </p:xfrm>
        <a:graphic>
          <a:graphicData uri="http://schemas.openxmlformats.org/presentationml/2006/ole">
            <mc:AlternateContent xmlns:mc="http://schemas.openxmlformats.org/markup-compatibility/2006">
              <mc:Choice xmlns:v="urn:schemas-microsoft-com:vml" Requires="v">
                <p:oleObj spid="_x0000_s37012" name="Equation" r:id="rId9" imgW="596880" imgH="228600" progId="Equation.DSMT4">
                  <p:embed/>
                </p:oleObj>
              </mc:Choice>
              <mc:Fallback>
                <p:oleObj name="Equation" r:id="rId9" imgW="596880" imgH="228600" progId="Equation.DSMT4">
                  <p:embed/>
                  <p:pic>
                    <p:nvPicPr>
                      <p:cNvPr id="0" name="Object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0713" y="76200"/>
                        <a:ext cx="118268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93" name="Object 29"/>
          <p:cNvGraphicFramePr>
            <a:graphicFrameLocks noChangeAspect="1"/>
          </p:cNvGraphicFramePr>
          <p:nvPr/>
        </p:nvGraphicFramePr>
        <p:xfrm>
          <a:off x="2551113" y="990600"/>
          <a:ext cx="1182687" cy="452438"/>
        </p:xfrm>
        <a:graphic>
          <a:graphicData uri="http://schemas.openxmlformats.org/presentationml/2006/ole">
            <mc:AlternateContent xmlns:mc="http://schemas.openxmlformats.org/markup-compatibility/2006">
              <mc:Choice xmlns:v="urn:schemas-microsoft-com:vml" Requires="v">
                <p:oleObj spid="_x0000_s37013" name="Equation" r:id="rId11" imgW="596880" imgH="228600" progId="Equation.DSMT4">
                  <p:embed/>
                </p:oleObj>
              </mc:Choice>
              <mc:Fallback>
                <p:oleObj name="Equation" r:id="rId11" imgW="596880" imgH="228600" progId="Equation.DSMT4">
                  <p:embed/>
                  <p:pic>
                    <p:nvPicPr>
                      <p:cNvPr id="0" name="Object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1113" y="990600"/>
                        <a:ext cx="118268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94" name="Object 30"/>
          <p:cNvGraphicFramePr>
            <a:graphicFrameLocks noChangeAspect="1"/>
          </p:cNvGraphicFramePr>
          <p:nvPr/>
        </p:nvGraphicFramePr>
        <p:xfrm>
          <a:off x="5932488" y="917575"/>
          <a:ext cx="1182687" cy="452438"/>
        </p:xfrm>
        <a:graphic>
          <a:graphicData uri="http://schemas.openxmlformats.org/presentationml/2006/ole">
            <mc:AlternateContent xmlns:mc="http://schemas.openxmlformats.org/markup-compatibility/2006">
              <mc:Choice xmlns:v="urn:schemas-microsoft-com:vml" Requires="v">
                <p:oleObj spid="_x0000_s37014" name="Equation" r:id="rId12" imgW="596880" imgH="228600" progId="Equation.DSMT4">
                  <p:embed/>
                </p:oleObj>
              </mc:Choice>
              <mc:Fallback>
                <p:oleObj name="Equation" r:id="rId12" imgW="596880" imgH="228600" progId="Equation.DSMT4">
                  <p:embed/>
                  <p:pic>
                    <p:nvPicPr>
                      <p:cNvPr id="0" name="Object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2488" y="917575"/>
                        <a:ext cx="118268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7092950" y="5562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5"/>
          <p:cNvSpPr>
            <a:spLocks noGrp="1"/>
          </p:cNvSpPr>
          <p:nvPr>
            <p:ph type="sldNum" sz="quarter" idx="12"/>
          </p:nvPr>
        </p:nvSpPr>
        <p:spPr/>
        <p:txBody>
          <a:bodyPr/>
          <a:lstStyle/>
          <a:p>
            <a:fld id="{45862256-C1D0-4B42-8780-074BC7A9A3CD}" type="slidenum">
              <a:rPr lang="en-US"/>
              <a:pPr/>
              <a:t>21</a:t>
            </a:fld>
            <a:endParaRPr lang="en-US"/>
          </a:p>
        </p:txBody>
      </p:sp>
      <p:sp>
        <p:nvSpPr>
          <p:cNvPr id="37892" name="Text Box 4"/>
          <p:cNvSpPr txBox="1">
            <a:spLocks noChangeArrowheads="1"/>
          </p:cNvSpPr>
          <p:nvPr/>
        </p:nvSpPr>
        <p:spPr bwMode="auto">
          <a:xfrm>
            <a:off x="228600" y="152400"/>
            <a:ext cx="86868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739775" algn="l"/>
                <a:tab pos="1320800" algn="l"/>
                <a:tab pos="6400800" algn="l"/>
              </a:tabLst>
              <a:defRPr>
                <a:solidFill>
                  <a:schemeClr val="tx1"/>
                </a:solidFill>
                <a:latin typeface="Arial" charset="0"/>
              </a:defRPr>
            </a:lvl1pPr>
            <a:lvl2pPr>
              <a:tabLst>
                <a:tab pos="739775" algn="l"/>
                <a:tab pos="1320800" algn="l"/>
                <a:tab pos="6400800" algn="l"/>
              </a:tabLst>
              <a:defRPr>
                <a:solidFill>
                  <a:schemeClr val="tx1"/>
                </a:solidFill>
                <a:latin typeface="Arial" charset="0"/>
              </a:defRPr>
            </a:lvl2pPr>
            <a:lvl3pPr>
              <a:tabLst>
                <a:tab pos="739775" algn="l"/>
                <a:tab pos="1320800" algn="l"/>
                <a:tab pos="6400800" algn="l"/>
              </a:tabLst>
              <a:defRPr>
                <a:solidFill>
                  <a:schemeClr val="tx1"/>
                </a:solidFill>
                <a:latin typeface="Arial" charset="0"/>
              </a:defRPr>
            </a:lvl3pPr>
            <a:lvl4pPr>
              <a:tabLst>
                <a:tab pos="739775" algn="l"/>
                <a:tab pos="1320800" algn="l"/>
                <a:tab pos="6400800" algn="l"/>
              </a:tabLst>
              <a:defRPr>
                <a:solidFill>
                  <a:schemeClr val="tx1"/>
                </a:solidFill>
                <a:latin typeface="Arial" charset="0"/>
              </a:defRPr>
            </a:lvl4pPr>
            <a:lvl5pPr>
              <a:tabLst>
                <a:tab pos="739775" algn="l"/>
                <a:tab pos="1320800" algn="l"/>
                <a:tab pos="6400800" algn="l"/>
              </a:tabLst>
              <a:defRPr>
                <a:solidFill>
                  <a:schemeClr val="tx1"/>
                </a:solidFill>
                <a:latin typeface="Arial" charset="0"/>
              </a:defRPr>
            </a:lvl5pPr>
            <a:lvl6pPr fontAlgn="base">
              <a:spcBef>
                <a:spcPct val="0"/>
              </a:spcBef>
              <a:spcAft>
                <a:spcPct val="0"/>
              </a:spcAft>
              <a:tabLst>
                <a:tab pos="739775" algn="l"/>
                <a:tab pos="1320800" algn="l"/>
                <a:tab pos="6400800" algn="l"/>
              </a:tabLst>
              <a:defRPr>
                <a:solidFill>
                  <a:schemeClr val="tx1"/>
                </a:solidFill>
                <a:latin typeface="Arial" charset="0"/>
              </a:defRPr>
            </a:lvl6pPr>
            <a:lvl7pPr fontAlgn="base">
              <a:spcBef>
                <a:spcPct val="0"/>
              </a:spcBef>
              <a:spcAft>
                <a:spcPct val="0"/>
              </a:spcAft>
              <a:tabLst>
                <a:tab pos="739775" algn="l"/>
                <a:tab pos="1320800" algn="l"/>
                <a:tab pos="6400800" algn="l"/>
              </a:tabLst>
              <a:defRPr>
                <a:solidFill>
                  <a:schemeClr val="tx1"/>
                </a:solidFill>
                <a:latin typeface="Arial" charset="0"/>
              </a:defRPr>
            </a:lvl7pPr>
            <a:lvl8pPr fontAlgn="base">
              <a:spcBef>
                <a:spcPct val="0"/>
              </a:spcBef>
              <a:spcAft>
                <a:spcPct val="0"/>
              </a:spcAft>
              <a:tabLst>
                <a:tab pos="739775" algn="l"/>
                <a:tab pos="1320800" algn="l"/>
                <a:tab pos="6400800" algn="l"/>
              </a:tabLst>
              <a:defRPr>
                <a:solidFill>
                  <a:schemeClr val="tx1"/>
                </a:solidFill>
                <a:latin typeface="Arial" charset="0"/>
              </a:defRPr>
            </a:lvl8pPr>
            <a:lvl9pPr fontAlgn="base">
              <a:spcBef>
                <a:spcPct val="0"/>
              </a:spcBef>
              <a:spcAft>
                <a:spcPct val="0"/>
              </a:spcAft>
              <a:tabLst>
                <a:tab pos="739775" algn="l"/>
                <a:tab pos="1320800" algn="l"/>
                <a:tab pos="6400800" algn="l"/>
              </a:tabLst>
              <a:defRPr>
                <a:solidFill>
                  <a:schemeClr val="tx1"/>
                </a:solidFill>
                <a:latin typeface="Arial" charset="0"/>
              </a:defRPr>
            </a:lvl9pPr>
          </a:lstStyle>
          <a:p>
            <a:pPr algn="just" eaLnBrk="1" hangingPunct="1">
              <a:lnSpc>
                <a:spcPct val="140000"/>
              </a:lnSpc>
              <a:spcBef>
                <a:spcPct val="50000"/>
              </a:spcBef>
            </a:pPr>
            <a:r>
              <a:rPr lang="en-US" sz="2000"/>
              <a:t>Ex 2.2</a:t>
            </a:r>
          </a:p>
          <a:p>
            <a:pPr algn="just" eaLnBrk="1" hangingPunct="1">
              <a:lnSpc>
                <a:spcPct val="140000"/>
              </a:lnSpc>
              <a:spcBef>
                <a:spcPct val="50000"/>
              </a:spcBef>
            </a:pPr>
            <a:r>
              <a:rPr lang="en-US" sz="2000"/>
              <a:t>V</a:t>
            </a:r>
            <a:r>
              <a:rPr lang="en-US" sz="2000" baseline="-25000"/>
              <a:t>1</a:t>
            </a:r>
            <a:r>
              <a:rPr lang="en-US" sz="2000"/>
              <a:t>	=	0.015 m</a:t>
            </a:r>
            <a:r>
              <a:rPr lang="en-US" sz="2000" baseline="30000"/>
              <a:t>3	</a:t>
            </a:r>
            <a:r>
              <a:rPr lang="en-US" sz="2000"/>
              <a:t>V2 = 0.09m</a:t>
            </a:r>
            <a:r>
              <a:rPr lang="en-US" sz="2000" baseline="30000"/>
              <a:t>3</a:t>
            </a:r>
          </a:p>
          <a:p>
            <a:pPr algn="just" eaLnBrk="1" hangingPunct="1">
              <a:lnSpc>
                <a:spcPct val="140000"/>
              </a:lnSpc>
              <a:spcBef>
                <a:spcPct val="50000"/>
              </a:spcBef>
            </a:pPr>
            <a:r>
              <a:rPr lang="en-US" sz="2000"/>
              <a:t>T</a:t>
            </a:r>
            <a:r>
              <a:rPr lang="en-US" sz="2000" baseline="-25000"/>
              <a:t>1</a:t>
            </a:r>
            <a:r>
              <a:rPr lang="en-US" sz="2000"/>
              <a:t>	=	285 + 273 = 558K	T2 = ?</a:t>
            </a:r>
          </a:p>
          <a:p>
            <a:pPr algn="just" eaLnBrk="1" hangingPunct="1">
              <a:lnSpc>
                <a:spcPct val="140000"/>
              </a:lnSpc>
              <a:spcBef>
                <a:spcPct val="50000"/>
              </a:spcBef>
            </a:pPr>
            <a:r>
              <a:rPr lang="en-US" sz="2000"/>
              <a:t>V</a:t>
            </a:r>
            <a:r>
              <a:rPr lang="en-US" sz="2000" baseline="-25000"/>
              <a:t>2</a:t>
            </a:r>
            <a:r>
              <a:rPr lang="en-US" sz="2000"/>
              <a:t>	=	0.09m</a:t>
            </a:r>
            <a:r>
              <a:rPr lang="en-US" sz="2000" baseline="30000"/>
              <a:t>3</a:t>
            </a:r>
          </a:p>
          <a:p>
            <a:pPr algn="just" eaLnBrk="1" hangingPunct="1">
              <a:lnSpc>
                <a:spcPct val="140000"/>
              </a:lnSpc>
              <a:spcBef>
                <a:spcPct val="50000"/>
              </a:spcBef>
            </a:pPr>
            <a:endParaRPr lang="en-US" sz="2000" baseline="30000"/>
          </a:p>
          <a:p>
            <a:pPr algn="just" eaLnBrk="1" hangingPunct="1">
              <a:lnSpc>
                <a:spcPct val="140000"/>
              </a:lnSpc>
              <a:spcBef>
                <a:spcPct val="50000"/>
              </a:spcBef>
            </a:pPr>
            <a:endParaRPr lang="en-US" sz="2000" baseline="30000"/>
          </a:p>
          <a:p>
            <a:pPr algn="just" eaLnBrk="1" hangingPunct="1">
              <a:lnSpc>
                <a:spcPct val="140000"/>
              </a:lnSpc>
              <a:spcBef>
                <a:spcPct val="50000"/>
              </a:spcBef>
            </a:pPr>
            <a:endParaRPr lang="en-US" sz="2000" baseline="30000"/>
          </a:p>
          <a:p>
            <a:pPr algn="just" eaLnBrk="1" hangingPunct="1">
              <a:lnSpc>
                <a:spcPct val="160000"/>
              </a:lnSpc>
              <a:spcBef>
                <a:spcPct val="50000"/>
              </a:spcBef>
            </a:pPr>
            <a:r>
              <a:rPr lang="en-US" sz="2000"/>
              <a:t>T2	=	298.0446 K</a:t>
            </a:r>
          </a:p>
          <a:p>
            <a:pPr algn="just" eaLnBrk="1" hangingPunct="1">
              <a:lnSpc>
                <a:spcPct val="140000"/>
              </a:lnSpc>
              <a:spcBef>
                <a:spcPct val="50000"/>
              </a:spcBef>
            </a:pPr>
            <a:r>
              <a:rPr lang="en-US" sz="2000" b="1" u="sng"/>
              <a:t>Adiabatic process</a:t>
            </a:r>
          </a:p>
        </p:txBody>
      </p:sp>
      <p:graphicFrame>
        <p:nvGraphicFramePr>
          <p:cNvPr id="37893" name="Object 5"/>
          <p:cNvGraphicFramePr>
            <a:graphicFrameLocks noChangeAspect="1"/>
          </p:cNvGraphicFramePr>
          <p:nvPr/>
        </p:nvGraphicFramePr>
        <p:xfrm>
          <a:off x="838200" y="2387600"/>
          <a:ext cx="1905000" cy="1346200"/>
        </p:xfrm>
        <a:graphic>
          <a:graphicData uri="http://schemas.openxmlformats.org/presentationml/2006/ole">
            <mc:AlternateContent xmlns:mc="http://schemas.openxmlformats.org/markup-compatibility/2006">
              <mc:Choice xmlns:v="urn:schemas-microsoft-com:vml" Requires="v">
                <p:oleObj spid="_x0000_s38010" name="Equation" r:id="rId5" imgW="1688760" imgH="1193760" progId="Equation.DSMT4">
                  <p:embed/>
                </p:oleObj>
              </mc:Choice>
              <mc:Fallback>
                <p:oleObj name="Equation" r:id="rId5" imgW="1688760" imgH="119376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387600"/>
                        <a:ext cx="1905000" cy="134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4" name="Line 6"/>
          <p:cNvSpPr>
            <a:spLocks noChangeShapeType="1"/>
          </p:cNvSpPr>
          <p:nvPr/>
        </p:nvSpPr>
        <p:spPr bwMode="auto">
          <a:xfrm>
            <a:off x="1016000" y="4991100"/>
            <a:ext cx="0" cy="144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895" name="Line 7"/>
          <p:cNvSpPr>
            <a:spLocks noChangeShapeType="1"/>
          </p:cNvSpPr>
          <p:nvPr/>
        </p:nvSpPr>
        <p:spPr bwMode="auto">
          <a:xfrm>
            <a:off x="1016000" y="6438900"/>
            <a:ext cx="2057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896" name="Line 8"/>
          <p:cNvSpPr>
            <a:spLocks noChangeShapeType="1"/>
          </p:cNvSpPr>
          <p:nvPr/>
        </p:nvSpPr>
        <p:spPr bwMode="auto">
          <a:xfrm>
            <a:off x="4521200" y="4914900"/>
            <a:ext cx="0" cy="144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897" name="Line 9"/>
          <p:cNvSpPr>
            <a:spLocks noChangeShapeType="1"/>
          </p:cNvSpPr>
          <p:nvPr/>
        </p:nvSpPr>
        <p:spPr bwMode="auto">
          <a:xfrm>
            <a:off x="4521200" y="6362700"/>
            <a:ext cx="2057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898" name="Text Box 10"/>
          <p:cNvSpPr txBox="1">
            <a:spLocks noChangeArrowheads="1"/>
          </p:cNvSpPr>
          <p:nvPr/>
        </p:nvSpPr>
        <p:spPr bwMode="auto">
          <a:xfrm>
            <a:off x="635000" y="50673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7899" name="Text Box 11"/>
          <p:cNvSpPr txBox="1">
            <a:spLocks noChangeArrowheads="1"/>
          </p:cNvSpPr>
          <p:nvPr/>
        </p:nvSpPr>
        <p:spPr bwMode="auto">
          <a:xfrm>
            <a:off x="4089400" y="49784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7900" name="Text Box 12"/>
          <p:cNvSpPr txBox="1">
            <a:spLocks noChangeArrowheads="1"/>
          </p:cNvSpPr>
          <p:nvPr/>
        </p:nvSpPr>
        <p:spPr bwMode="auto">
          <a:xfrm>
            <a:off x="2806700" y="60198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(2)</a:t>
            </a:r>
          </a:p>
        </p:txBody>
      </p:sp>
      <p:sp>
        <p:nvSpPr>
          <p:cNvPr id="37901" name="Text Box 13"/>
          <p:cNvSpPr txBox="1">
            <a:spLocks noChangeArrowheads="1"/>
          </p:cNvSpPr>
          <p:nvPr/>
        </p:nvSpPr>
        <p:spPr bwMode="auto">
          <a:xfrm>
            <a:off x="1054100" y="48006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(1)</a:t>
            </a:r>
          </a:p>
        </p:txBody>
      </p:sp>
      <p:sp>
        <p:nvSpPr>
          <p:cNvPr id="37902" name="Text Box 14"/>
          <p:cNvSpPr txBox="1">
            <a:spLocks noChangeArrowheads="1"/>
          </p:cNvSpPr>
          <p:nvPr/>
        </p:nvSpPr>
        <p:spPr bwMode="auto">
          <a:xfrm>
            <a:off x="4559300" y="47244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(2)</a:t>
            </a:r>
          </a:p>
        </p:txBody>
      </p:sp>
      <p:sp>
        <p:nvSpPr>
          <p:cNvPr id="37903" name="Text Box 15"/>
          <p:cNvSpPr txBox="1">
            <a:spLocks noChangeArrowheads="1"/>
          </p:cNvSpPr>
          <p:nvPr/>
        </p:nvSpPr>
        <p:spPr bwMode="auto">
          <a:xfrm>
            <a:off x="6235700" y="6019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(1)</a:t>
            </a:r>
          </a:p>
        </p:txBody>
      </p:sp>
      <p:sp>
        <p:nvSpPr>
          <p:cNvPr id="37904" name="Text Box 16"/>
          <p:cNvSpPr txBox="1">
            <a:spLocks noChangeArrowheads="1"/>
          </p:cNvSpPr>
          <p:nvPr/>
        </p:nvSpPr>
        <p:spPr bwMode="auto">
          <a:xfrm>
            <a:off x="2209800" y="5562600"/>
            <a:ext cx="2273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expansion</a:t>
            </a:r>
          </a:p>
        </p:txBody>
      </p:sp>
      <p:sp>
        <p:nvSpPr>
          <p:cNvPr id="37905" name="Freeform 17"/>
          <p:cNvSpPr>
            <a:spLocks/>
          </p:cNvSpPr>
          <p:nvPr/>
        </p:nvSpPr>
        <p:spPr bwMode="auto">
          <a:xfrm>
            <a:off x="1206500" y="5181600"/>
            <a:ext cx="1600200" cy="990600"/>
          </a:xfrm>
          <a:custGeom>
            <a:avLst/>
            <a:gdLst>
              <a:gd name="T0" fmla="*/ 0 w 1008"/>
              <a:gd name="T1" fmla="*/ 0 h 624"/>
              <a:gd name="T2" fmla="*/ 336 w 1008"/>
              <a:gd name="T3" fmla="*/ 480 h 624"/>
              <a:gd name="T4" fmla="*/ 1008 w 1008"/>
              <a:gd name="T5" fmla="*/ 624 h 624"/>
            </a:gdLst>
            <a:ahLst/>
            <a:cxnLst>
              <a:cxn ang="0">
                <a:pos x="T0" y="T1"/>
              </a:cxn>
              <a:cxn ang="0">
                <a:pos x="T2" y="T3"/>
              </a:cxn>
              <a:cxn ang="0">
                <a:pos x="T4" y="T5"/>
              </a:cxn>
            </a:cxnLst>
            <a:rect l="0" t="0" r="r" b="b"/>
            <a:pathLst>
              <a:path w="1008" h="624">
                <a:moveTo>
                  <a:pt x="0" y="0"/>
                </a:moveTo>
                <a:cubicBezTo>
                  <a:pt x="84" y="188"/>
                  <a:pt x="168" y="376"/>
                  <a:pt x="336" y="480"/>
                </a:cubicBezTo>
                <a:cubicBezTo>
                  <a:pt x="504" y="584"/>
                  <a:pt x="888" y="600"/>
                  <a:pt x="1008"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906" name="Line 18"/>
          <p:cNvSpPr>
            <a:spLocks noChangeShapeType="1"/>
          </p:cNvSpPr>
          <p:nvPr/>
        </p:nvSpPr>
        <p:spPr bwMode="auto">
          <a:xfrm>
            <a:off x="1587500" y="59436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907" name="Line 19"/>
          <p:cNvSpPr>
            <a:spLocks noChangeShapeType="1"/>
          </p:cNvSpPr>
          <p:nvPr/>
        </p:nvSpPr>
        <p:spPr bwMode="auto">
          <a:xfrm>
            <a:off x="1663700" y="5791200"/>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908" name="Freeform 20"/>
          <p:cNvSpPr>
            <a:spLocks/>
          </p:cNvSpPr>
          <p:nvPr/>
        </p:nvSpPr>
        <p:spPr bwMode="auto">
          <a:xfrm>
            <a:off x="4721225" y="5095875"/>
            <a:ext cx="1600200" cy="990600"/>
          </a:xfrm>
          <a:custGeom>
            <a:avLst/>
            <a:gdLst>
              <a:gd name="T0" fmla="*/ 0 w 1008"/>
              <a:gd name="T1" fmla="*/ 0 h 624"/>
              <a:gd name="T2" fmla="*/ 336 w 1008"/>
              <a:gd name="T3" fmla="*/ 480 h 624"/>
              <a:gd name="T4" fmla="*/ 1008 w 1008"/>
              <a:gd name="T5" fmla="*/ 624 h 624"/>
            </a:gdLst>
            <a:ahLst/>
            <a:cxnLst>
              <a:cxn ang="0">
                <a:pos x="T0" y="T1"/>
              </a:cxn>
              <a:cxn ang="0">
                <a:pos x="T2" y="T3"/>
              </a:cxn>
              <a:cxn ang="0">
                <a:pos x="T4" y="T5"/>
              </a:cxn>
            </a:cxnLst>
            <a:rect l="0" t="0" r="r" b="b"/>
            <a:pathLst>
              <a:path w="1008" h="624">
                <a:moveTo>
                  <a:pt x="0" y="0"/>
                </a:moveTo>
                <a:cubicBezTo>
                  <a:pt x="84" y="188"/>
                  <a:pt x="168" y="376"/>
                  <a:pt x="336" y="480"/>
                </a:cubicBezTo>
                <a:cubicBezTo>
                  <a:pt x="504" y="584"/>
                  <a:pt x="888" y="600"/>
                  <a:pt x="1008"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909" name="Line 21"/>
          <p:cNvSpPr>
            <a:spLocks noChangeShapeType="1"/>
          </p:cNvSpPr>
          <p:nvPr/>
        </p:nvSpPr>
        <p:spPr bwMode="auto">
          <a:xfrm>
            <a:off x="5245100" y="5829300"/>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910" name="Line 22"/>
          <p:cNvSpPr>
            <a:spLocks noChangeShapeType="1"/>
          </p:cNvSpPr>
          <p:nvPr/>
        </p:nvSpPr>
        <p:spPr bwMode="auto">
          <a:xfrm>
            <a:off x="5245100" y="58578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7911" name="Text Box 23"/>
          <p:cNvSpPr txBox="1">
            <a:spLocks noChangeArrowheads="1"/>
          </p:cNvSpPr>
          <p:nvPr/>
        </p:nvSpPr>
        <p:spPr bwMode="auto">
          <a:xfrm>
            <a:off x="5562600" y="5562600"/>
            <a:ext cx="2273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compression</a:t>
            </a:r>
          </a:p>
        </p:txBody>
      </p:sp>
      <p:sp>
        <p:nvSpPr>
          <p:cNvPr id="37912" name="Text Box 24"/>
          <p:cNvSpPr txBox="1">
            <a:spLocks noChangeArrowheads="1"/>
          </p:cNvSpPr>
          <p:nvPr/>
        </p:nvSpPr>
        <p:spPr bwMode="auto">
          <a:xfrm>
            <a:off x="7391400" y="4648200"/>
            <a:ext cx="10477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Q = 0</a:t>
            </a:r>
          </a:p>
          <a:p>
            <a:pPr eaLnBrk="1" hangingPunct="1">
              <a:lnSpc>
                <a:spcPct val="80000"/>
              </a:lnSpc>
              <a:spcBef>
                <a:spcPct val="50000"/>
              </a:spcBef>
            </a:pPr>
            <a:r>
              <a:rPr lang="en-US" sz="2000">
                <a:sym typeface="Symbol" pitchFamily="18" charset="2"/>
              </a:rPr>
              <a:t>r   = k</a:t>
            </a:r>
          </a:p>
        </p:txBody>
      </p:sp>
      <p:sp>
        <p:nvSpPr>
          <p:cNvPr id="37913" name="Text Box 25"/>
          <p:cNvSpPr txBox="1">
            <a:spLocks noChangeArrowheads="1"/>
          </p:cNvSpPr>
          <p:nvPr/>
        </p:nvSpPr>
        <p:spPr bwMode="auto">
          <a:xfrm>
            <a:off x="3200400" y="6324600"/>
            <a:ext cx="455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a:sym typeface="Symbol" pitchFamily="18" charset="2"/>
              </a:rPr>
              <a:t>V</a:t>
            </a:r>
          </a:p>
        </p:txBody>
      </p:sp>
      <p:sp>
        <p:nvSpPr>
          <p:cNvPr id="37914" name="Text Box 26"/>
          <p:cNvSpPr txBox="1">
            <a:spLocks noChangeArrowheads="1"/>
          </p:cNvSpPr>
          <p:nvPr/>
        </p:nvSpPr>
        <p:spPr bwMode="auto">
          <a:xfrm>
            <a:off x="6683375" y="6208713"/>
            <a:ext cx="4556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a:sym typeface="Symbol" pitchFamily="18" charset="2"/>
              </a:rPr>
              <a:t>V</a:t>
            </a:r>
          </a:p>
        </p:txBody>
      </p:sp>
      <p:graphicFrame>
        <p:nvGraphicFramePr>
          <p:cNvPr id="37915" name="Object 27"/>
          <p:cNvGraphicFramePr>
            <a:graphicFrameLocks noChangeAspect="1"/>
          </p:cNvGraphicFramePr>
          <p:nvPr/>
        </p:nvGraphicFramePr>
        <p:xfrm>
          <a:off x="2252663" y="5113338"/>
          <a:ext cx="1123950" cy="449262"/>
        </p:xfrm>
        <a:graphic>
          <a:graphicData uri="http://schemas.openxmlformats.org/presentationml/2006/ole">
            <mc:AlternateContent xmlns:mc="http://schemas.openxmlformats.org/markup-compatibility/2006">
              <mc:Choice xmlns:v="urn:schemas-microsoft-com:vml" Requires="v">
                <p:oleObj spid="_x0000_s38011" name="Equation" r:id="rId7" imgW="571320" imgH="228600" progId="Equation.DSMT4">
                  <p:embed/>
                </p:oleObj>
              </mc:Choice>
              <mc:Fallback>
                <p:oleObj name="Equation" r:id="rId7" imgW="571320" imgH="228600" progId="Equation.DSMT4">
                  <p:embed/>
                  <p:pic>
                    <p:nvPicPr>
                      <p:cNvPr id="0"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663" y="5113338"/>
                        <a:ext cx="1123950"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16" name="Object 28"/>
          <p:cNvGraphicFramePr>
            <a:graphicFrameLocks noChangeAspect="1"/>
          </p:cNvGraphicFramePr>
          <p:nvPr/>
        </p:nvGraphicFramePr>
        <p:xfrm>
          <a:off x="4148138" y="669925"/>
          <a:ext cx="1947862" cy="549275"/>
        </p:xfrm>
        <a:graphic>
          <a:graphicData uri="http://schemas.openxmlformats.org/presentationml/2006/ole">
            <mc:AlternateContent xmlns:mc="http://schemas.openxmlformats.org/markup-compatibility/2006">
              <mc:Choice xmlns:v="urn:schemas-microsoft-com:vml" Requires="v">
                <p:oleObj spid="_x0000_s38012" name="Equation" r:id="rId9" imgW="990360" imgH="279360" progId="Equation.DSMT4">
                  <p:embed/>
                </p:oleObj>
              </mc:Choice>
              <mc:Fallback>
                <p:oleObj name="Equation" r:id="rId9" imgW="990360" imgH="279360" progId="Equation.DSMT4">
                  <p:embed/>
                  <p:pic>
                    <p:nvPicPr>
                      <p:cNvPr id="0" name="Object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8138" y="669925"/>
                        <a:ext cx="1947862"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17" name="Object 29"/>
          <p:cNvGraphicFramePr>
            <a:graphicFrameLocks noChangeAspect="1"/>
          </p:cNvGraphicFramePr>
          <p:nvPr/>
        </p:nvGraphicFramePr>
        <p:xfrm>
          <a:off x="5721350" y="5011738"/>
          <a:ext cx="1123950" cy="449262"/>
        </p:xfrm>
        <a:graphic>
          <a:graphicData uri="http://schemas.openxmlformats.org/presentationml/2006/ole">
            <mc:AlternateContent xmlns:mc="http://schemas.openxmlformats.org/markup-compatibility/2006">
              <mc:Choice xmlns:v="urn:schemas-microsoft-com:vml" Requires="v">
                <p:oleObj spid="_x0000_s38013" name="Equation" r:id="rId11" imgW="571320" imgH="228600" progId="Equation.DSMT4">
                  <p:embed/>
                </p:oleObj>
              </mc:Choice>
              <mc:Fallback>
                <p:oleObj name="Equation" r:id="rId11" imgW="571320" imgH="228600" progId="Equation.DSMT4">
                  <p:embed/>
                  <p:pic>
                    <p:nvPicPr>
                      <p:cNvPr id="0" name="Object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1350" y="5011738"/>
                        <a:ext cx="1123950"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2434" y="588446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20F5BD8-A8BF-4722-AC17-59ADD2451459}" type="slidenum">
              <a:rPr lang="en-US"/>
              <a:pPr/>
              <a:t>22</a:t>
            </a:fld>
            <a:endParaRPr lang="en-US"/>
          </a:p>
        </p:txBody>
      </p:sp>
      <p:graphicFrame>
        <p:nvGraphicFramePr>
          <p:cNvPr id="38916" name="Object 4"/>
          <p:cNvGraphicFramePr>
            <a:graphicFrameLocks noChangeAspect="1"/>
          </p:cNvGraphicFramePr>
          <p:nvPr/>
        </p:nvGraphicFramePr>
        <p:xfrm>
          <a:off x="1219200" y="533400"/>
          <a:ext cx="3570288" cy="1089025"/>
        </p:xfrm>
        <a:graphic>
          <a:graphicData uri="http://schemas.openxmlformats.org/presentationml/2006/ole">
            <mc:AlternateContent xmlns:mc="http://schemas.openxmlformats.org/markup-compatibility/2006">
              <mc:Choice xmlns:v="urn:schemas-microsoft-com:vml" Requires="v">
                <p:oleObj spid="_x0000_s38989" name="Equation" r:id="rId5" imgW="1663560" imgH="634680" progId="Equation.DSMT4">
                  <p:embed/>
                </p:oleObj>
              </mc:Choice>
              <mc:Fallback>
                <p:oleObj name="Equation" r:id="rId5" imgW="1663560" imgH="63468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33400"/>
                        <a:ext cx="3570288" cy="108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17" name="Object 5"/>
          <p:cNvGraphicFramePr>
            <a:graphicFrameLocks noChangeAspect="1"/>
          </p:cNvGraphicFramePr>
          <p:nvPr/>
        </p:nvGraphicFramePr>
        <p:xfrm>
          <a:off x="1219200" y="2133600"/>
          <a:ext cx="2481263" cy="1654175"/>
        </p:xfrm>
        <a:graphic>
          <a:graphicData uri="http://schemas.openxmlformats.org/presentationml/2006/ole">
            <mc:AlternateContent xmlns:mc="http://schemas.openxmlformats.org/markup-compatibility/2006">
              <mc:Choice xmlns:v="urn:schemas-microsoft-com:vml" Requires="v">
                <p:oleObj spid="_x0000_s38990" name="Equation" r:id="rId7" imgW="1155600" imgH="965160" progId="Equation.DSMT4">
                  <p:embed/>
                </p:oleObj>
              </mc:Choice>
              <mc:Fallback>
                <p:oleObj name="Equation" r:id="rId7" imgW="1155600" imgH="96516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2133600"/>
                        <a:ext cx="2481263" cy="165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8" name="Text Box 6"/>
          <p:cNvSpPr txBox="1">
            <a:spLocks noChangeArrowheads="1"/>
          </p:cNvSpPr>
          <p:nvPr/>
        </p:nvSpPr>
        <p:spPr bwMode="auto">
          <a:xfrm>
            <a:off x="304800" y="228600"/>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70000"/>
              </a:lnSpc>
              <a:spcBef>
                <a:spcPct val="50000"/>
              </a:spcBef>
            </a:pPr>
            <a:r>
              <a:rPr lang="en-US" sz="2000"/>
              <a:t>(1)	P,V,T reaction</a:t>
            </a:r>
          </a:p>
          <a:p>
            <a:pPr algn="just" eaLnBrk="1" hangingPunct="1">
              <a:lnSpc>
                <a:spcPct val="70000"/>
              </a:lnSpc>
              <a:spcBef>
                <a:spcPct val="50000"/>
              </a:spcBef>
            </a:pPr>
            <a:r>
              <a:rPr lang="en-US" sz="2000"/>
              <a:t>				</a:t>
            </a:r>
          </a:p>
          <a:p>
            <a:pPr algn="just" eaLnBrk="1" hangingPunct="1">
              <a:lnSpc>
                <a:spcPct val="70000"/>
              </a:lnSpc>
              <a:spcBef>
                <a:spcPct val="50000"/>
              </a:spcBef>
            </a:pPr>
            <a:endParaRPr lang="en-US" sz="2000"/>
          </a:p>
          <a:p>
            <a:pPr algn="just" eaLnBrk="1" hangingPunct="1">
              <a:lnSpc>
                <a:spcPct val="70000"/>
              </a:lnSpc>
              <a:spcBef>
                <a:spcPct val="50000"/>
              </a:spcBef>
            </a:pPr>
            <a:endParaRPr lang="en-US" sz="2000"/>
          </a:p>
          <a:p>
            <a:pPr algn="just" eaLnBrk="1" hangingPunct="1">
              <a:lnSpc>
                <a:spcPct val="70000"/>
              </a:lnSpc>
              <a:spcBef>
                <a:spcPct val="50000"/>
              </a:spcBef>
            </a:pPr>
            <a:r>
              <a:rPr lang="en-US" sz="2000"/>
              <a:t>(2)	Work done (W)</a:t>
            </a:r>
          </a:p>
          <a:p>
            <a:pPr algn="just" eaLnBrk="1" hangingPunct="1">
              <a:lnSpc>
                <a:spcPct val="70000"/>
              </a:lnSpc>
              <a:spcBef>
                <a:spcPct val="50000"/>
              </a:spcBef>
            </a:pPr>
            <a:endParaRPr lang="en-US" sz="2000"/>
          </a:p>
          <a:p>
            <a:pPr algn="just" eaLnBrk="1" hangingPunct="1">
              <a:lnSpc>
                <a:spcPct val="70000"/>
              </a:lnSpc>
              <a:spcBef>
                <a:spcPct val="50000"/>
              </a:spcBef>
            </a:pPr>
            <a:endParaRPr lang="en-US" sz="2000"/>
          </a:p>
          <a:p>
            <a:pPr algn="just" eaLnBrk="1" hangingPunct="1">
              <a:lnSpc>
                <a:spcPct val="70000"/>
              </a:lnSpc>
              <a:spcBef>
                <a:spcPct val="50000"/>
              </a:spcBef>
            </a:pPr>
            <a:endParaRPr lang="en-US" sz="2000"/>
          </a:p>
          <a:p>
            <a:pPr algn="just" eaLnBrk="1" hangingPunct="1">
              <a:lnSpc>
                <a:spcPct val="70000"/>
              </a:lnSpc>
              <a:spcBef>
                <a:spcPct val="50000"/>
              </a:spcBef>
            </a:pPr>
            <a:endParaRPr lang="en-US" sz="2000"/>
          </a:p>
          <a:p>
            <a:pPr algn="just" eaLnBrk="1" hangingPunct="1">
              <a:lnSpc>
                <a:spcPct val="70000"/>
              </a:lnSpc>
              <a:spcBef>
                <a:spcPct val="50000"/>
              </a:spcBef>
            </a:pPr>
            <a:endParaRPr lang="en-US" sz="2000"/>
          </a:p>
          <a:p>
            <a:pPr algn="just" eaLnBrk="1" hangingPunct="1">
              <a:lnSpc>
                <a:spcPct val="70000"/>
              </a:lnSpc>
              <a:spcBef>
                <a:spcPct val="50000"/>
              </a:spcBef>
            </a:pPr>
            <a:r>
              <a:rPr lang="en-US" sz="2000"/>
              <a:t>(3)	heat (Q)</a:t>
            </a:r>
          </a:p>
          <a:p>
            <a:pPr algn="just" eaLnBrk="1" hangingPunct="1">
              <a:lnSpc>
                <a:spcPct val="70000"/>
              </a:lnSpc>
              <a:spcBef>
                <a:spcPct val="50000"/>
              </a:spcBef>
            </a:pPr>
            <a:r>
              <a:rPr lang="en-US" sz="2000"/>
              <a:t>	Q = 0</a:t>
            </a:r>
          </a:p>
          <a:p>
            <a:pPr algn="just" eaLnBrk="1" hangingPunct="1">
              <a:lnSpc>
                <a:spcPct val="70000"/>
              </a:lnSpc>
              <a:spcBef>
                <a:spcPct val="50000"/>
              </a:spcBef>
            </a:pPr>
            <a:endParaRPr lang="en-US" sz="2000"/>
          </a:p>
          <a:p>
            <a:pPr algn="just" eaLnBrk="1" hangingPunct="1">
              <a:lnSpc>
                <a:spcPct val="70000"/>
              </a:lnSpc>
              <a:spcBef>
                <a:spcPct val="50000"/>
              </a:spcBef>
            </a:pPr>
            <a:r>
              <a:rPr lang="en-US" sz="2000"/>
              <a:t>(4)	Change of internal energy (</a:t>
            </a:r>
            <a:r>
              <a:rPr lang="en-US">
                <a:latin typeface="Symbol" pitchFamily="18" charset="2"/>
              </a:rPr>
              <a:t>D</a:t>
            </a:r>
            <a:r>
              <a:rPr lang="en-US"/>
              <a:t>U</a:t>
            </a:r>
            <a:r>
              <a:rPr lang="en-US" sz="2000"/>
              <a:t>)</a:t>
            </a:r>
          </a:p>
          <a:p>
            <a:pPr algn="just" eaLnBrk="1" hangingPunct="1">
              <a:lnSpc>
                <a:spcPct val="70000"/>
              </a:lnSpc>
              <a:spcBef>
                <a:spcPct val="50000"/>
              </a:spcBef>
            </a:pPr>
            <a:r>
              <a:rPr lang="en-US" sz="2000"/>
              <a:t>	 </a:t>
            </a:r>
            <a:r>
              <a:rPr lang="en-US" sz="2000">
                <a:latin typeface="Symbol" pitchFamily="18" charset="2"/>
              </a:rPr>
              <a:t>D</a:t>
            </a:r>
            <a:r>
              <a:rPr lang="en-US" sz="2000"/>
              <a:t>U</a:t>
            </a:r>
            <a:r>
              <a:rPr lang="en-US" sz="2000">
                <a:latin typeface="Symbol" pitchFamily="18" charset="2"/>
              </a:rPr>
              <a:t> </a:t>
            </a:r>
            <a:r>
              <a:rPr lang="en-US" sz="2000"/>
              <a:t>= mc</a:t>
            </a:r>
            <a:r>
              <a:rPr lang="en-US" sz="2000" baseline="-25000"/>
              <a:t>v</a:t>
            </a:r>
            <a:r>
              <a:rPr lang="en-US" sz="2000"/>
              <a:t> (T</a:t>
            </a:r>
            <a:r>
              <a:rPr lang="en-US" sz="2000" baseline="-25000"/>
              <a:t>2</a:t>
            </a:r>
            <a:r>
              <a:rPr lang="en-US" sz="2000"/>
              <a:t> – T</a:t>
            </a:r>
            <a:r>
              <a:rPr lang="en-US" sz="2000" baseline="-25000"/>
              <a:t>1</a:t>
            </a:r>
            <a:r>
              <a:rPr lang="en-US" sz="2000"/>
              <a:t>)</a:t>
            </a:r>
          </a:p>
          <a:p>
            <a:pPr algn="just" eaLnBrk="1" hangingPunct="1">
              <a:lnSpc>
                <a:spcPct val="70000"/>
              </a:lnSpc>
              <a:spcBef>
                <a:spcPct val="50000"/>
              </a:spcBef>
            </a:pPr>
            <a:r>
              <a:rPr lang="en-US" sz="2000"/>
              <a:t>	W = - </a:t>
            </a:r>
            <a:r>
              <a:rPr lang="en-US">
                <a:latin typeface="Symbol" pitchFamily="18" charset="2"/>
              </a:rPr>
              <a:t>D</a:t>
            </a:r>
            <a:r>
              <a:rPr lang="en-US" sz="2000"/>
              <a:t>U,                               R = C</a:t>
            </a:r>
            <a:r>
              <a:rPr lang="en-US" sz="2000" baseline="-25000"/>
              <a:t>p</a:t>
            </a:r>
            <a:r>
              <a:rPr lang="en-US" sz="2000"/>
              <a:t> – C</a:t>
            </a:r>
            <a:r>
              <a:rPr lang="en-US" sz="2000" baseline="-25000"/>
              <a:t>v</a:t>
            </a:r>
            <a:r>
              <a:rPr lang="en-US" sz="2000"/>
              <a:t>,                 r =</a:t>
            </a:r>
          </a:p>
          <a:p>
            <a:pPr algn="just" eaLnBrk="1" hangingPunct="1">
              <a:lnSpc>
                <a:spcPct val="70000"/>
              </a:lnSpc>
              <a:spcBef>
                <a:spcPct val="50000"/>
              </a:spcBef>
            </a:pPr>
            <a:endParaRPr lang="en-US" sz="2000"/>
          </a:p>
        </p:txBody>
      </p:sp>
      <p:graphicFrame>
        <p:nvGraphicFramePr>
          <p:cNvPr id="38919" name="Object 7"/>
          <p:cNvGraphicFramePr>
            <a:graphicFrameLocks noChangeAspect="1"/>
          </p:cNvGraphicFramePr>
          <p:nvPr/>
        </p:nvGraphicFramePr>
        <p:xfrm>
          <a:off x="7443788" y="5410200"/>
          <a:ext cx="409575" cy="762000"/>
        </p:xfrm>
        <a:graphic>
          <a:graphicData uri="http://schemas.openxmlformats.org/presentationml/2006/ole">
            <mc:AlternateContent xmlns:mc="http://schemas.openxmlformats.org/markup-compatibility/2006">
              <mc:Choice xmlns:v="urn:schemas-microsoft-com:vml" Requires="v">
                <p:oleObj spid="_x0000_s38991" name="Equation" r:id="rId9" imgW="266400" imgH="495000" progId="Equation.DSMT4">
                  <p:embed/>
                </p:oleObj>
              </mc:Choice>
              <mc:Fallback>
                <p:oleObj name="Equation" r:id="rId9" imgW="266400" imgH="4950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3788" y="5410200"/>
                        <a:ext cx="4095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657600" y="6070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E391EF0-E59C-4F7E-A7D6-7C7AE358D9CC}" type="slidenum">
              <a:rPr lang="en-US"/>
              <a:pPr/>
              <a:t>23</a:t>
            </a:fld>
            <a:endParaRPr lang="en-US"/>
          </a:p>
        </p:txBody>
      </p:sp>
      <p:sp>
        <p:nvSpPr>
          <p:cNvPr id="35844" name="Text Box 4"/>
          <p:cNvSpPr txBox="1">
            <a:spLocks noChangeArrowheads="1"/>
          </p:cNvSpPr>
          <p:nvPr/>
        </p:nvSpPr>
        <p:spPr bwMode="auto">
          <a:xfrm>
            <a:off x="533400" y="1071563"/>
            <a:ext cx="8610600" cy="335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0" algn="l"/>
              </a:tabLst>
              <a:defRPr>
                <a:solidFill>
                  <a:schemeClr val="tx1"/>
                </a:solidFill>
                <a:latin typeface="Arial" charset="0"/>
              </a:defRPr>
            </a:lvl1pPr>
            <a:lvl2pPr>
              <a:tabLst>
                <a:tab pos="4572000" algn="l"/>
              </a:tabLst>
              <a:defRPr>
                <a:solidFill>
                  <a:schemeClr val="tx1"/>
                </a:solidFill>
                <a:latin typeface="Arial" charset="0"/>
              </a:defRPr>
            </a:lvl2pPr>
            <a:lvl3pPr>
              <a:tabLst>
                <a:tab pos="4572000" algn="l"/>
              </a:tabLst>
              <a:defRPr>
                <a:solidFill>
                  <a:schemeClr val="tx1"/>
                </a:solidFill>
                <a:latin typeface="Arial" charset="0"/>
              </a:defRPr>
            </a:lvl3pPr>
            <a:lvl4pPr>
              <a:tabLst>
                <a:tab pos="4572000" algn="l"/>
              </a:tabLst>
              <a:defRPr>
                <a:solidFill>
                  <a:schemeClr val="tx1"/>
                </a:solidFill>
                <a:latin typeface="Arial" charset="0"/>
              </a:defRPr>
            </a:lvl4pPr>
            <a:lvl5pPr>
              <a:tabLst>
                <a:tab pos="4572000" algn="l"/>
              </a:tabLst>
              <a:defRPr>
                <a:solidFill>
                  <a:schemeClr val="tx1"/>
                </a:solidFill>
                <a:latin typeface="Arial" charset="0"/>
              </a:defRPr>
            </a:lvl5pPr>
            <a:lvl6pPr fontAlgn="base">
              <a:spcBef>
                <a:spcPct val="0"/>
              </a:spcBef>
              <a:spcAft>
                <a:spcPct val="0"/>
              </a:spcAft>
              <a:tabLst>
                <a:tab pos="4572000" algn="l"/>
              </a:tabLst>
              <a:defRPr>
                <a:solidFill>
                  <a:schemeClr val="tx1"/>
                </a:solidFill>
                <a:latin typeface="Arial" charset="0"/>
              </a:defRPr>
            </a:lvl6pPr>
            <a:lvl7pPr fontAlgn="base">
              <a:spcBef>
                <a:spcPct val="0"/>
              </a:spcBef>
              <a:spcAft>
                <a:spcPct val="0"/>
              </a:spcAft>
              <a:tabLst>
                <a:tab pos="4572000" algn="l"/>
              </a:tabLst>
              <a:defRPr>
                <a:solidFill>
                  <a:schemeClr val="tx1"/>
                </a:solidFill>
                <a:latin typeface="Arial" charset="0"/>
              </a:defRPr>
            </a:lvl7pPr>
            <a:lvl8pPr fontAlgn="base">
              <a:spcBef>
                <a:spcPct val="0"/>
              </a:spcBef>
              <a:spcAft>
                <a:spcPct val="0"/>
              </a:spcAft>
              <a:tabLst>
                <a:tab pos="4572000" algn="l"/>
              </a:tabLst>
              <a:defRPr>
                <a:solidFill>
                  <a:schemeClr val="tx1"/>
                </a:solidFill>
                <a:latin typeface="Arial" charset="0"/>
              </a:defRPr>
            </a:lvl8pPr>
            <a:lvl9pPr fontAlgn="base">
              <a:spcBef>
                <a:spcPct val="0"/>
              </a:spcBef>
              <a:spcAft>
                <a:spcPct val="0"/>
              </a:spcAft>
              <a:tabLst>
                <a:tab pos="4572000" algn="l"/>
              </a:tabLst>
              <a:defRPr>
                <a:solidFill>
                  <a:schemeClr val="tx1"/>
                </a:solidFill>
                <a:latin typeface="Arial" charset="0"/>
              </a:defRPr>
            </a:lvl9pPr>
          </a:lstStyle>
          <a:p>
            <a:pPr eaLnBrk="1" hangingPunct="1">
              <a:lnSpc>
                <a:spcPct val="110000"/>
              </a:lnSpc>
              <a:spcBef>
                <a:spcPct val="50000"/>
              </a:spcBef>
            </a:pPr>
            <a:r>
              <a:rPr lang="en-US" sz="2000">
                <a:sym typeface="Symbol" pitchFamily="18" charset="2"/>
              </a:rPr>
              <a:t>EX 2.3 Pg -13</a:t>
            </a:r>
          </a:p>
          <a:p>
            <a:pPr eaLnBrk="1" hangingPunct="1">
              <a:lnSpc>
                <a:spcPct val="110000"/>
              </a:lnSpc>
              <a:spcBef>
                <a:spcPct val="50000"/>
              </a:spcBef>
            </a:pPr>
            <a:r>
              <a:rPr lang="en-US" sz="2000">
                <a:sym typeface="Symbol" pitchFamily="18" charset="2"/>
              </a:rPr>
              <a:t>P</a:t>
            </a:r>
            <a:r>
              <a:rPr lang="en-US" sz="2000" baseline="-25000">
                <a:sym typeface="Symbol" pitchFamily="18" charset="2"/>
              </a:rPr>
              <a:t>1</a:t>
            </a:r>
            <a:r>
              <a:rPr lang="en-US" sz="2000">
                <a:sym typeface="Symbol" pitchFamily="18" charset="2"/>
              </a:rPr>
              <a:t> = 700 KN/m</a:t>
            </a:r>
            <a:r>
              <a:rPr lang="en-US" sz="2000" baseline="30000">
                <a:sym typeface="Symbol" pitchFamily="18" charset="2"/>
              </a:rPr>
              <a:t>2</a:t>
            </a:r>
            <a:r>
              <a:rPr lang="en-US" sz="2000">
                <a:sym typeface="Symbol" pitchFamily="18" charset="2"/>
              </a:rPr>
              <a:t>	P</a:t>
            </a:r>
            <a:r>
              <a:rPr lang="en-US" sz="2000" baseline="-25000">
                <a:sym typeface="Symbol" pitchFamily="18" charset="2"/>
              </a:rPr>
              <a:t>2</a:t>
            </a:r>
            <a:r>
              <a:rPr lang="en-US" sz="2000">
                <a:sym typeface="Symbol" pitchFamily="18" charset="2"/>
              </a:rPr>
              <a:t> = 140KN/m</a:t>
            </a:r>
            <a:r>
              <a:rPr lang="en-US" sz="2000" baseline="30000">
                <a:sym typeface="Symbol" pitchFamily="18" charset="2"/>
              </a:rPr>
              <a:t>2</a:t>
            </a:r>
          </a:p>
          <a:p>
            <a:pPr eaLnBrk="1" hangingPunct="1">
              <a:lnSpc>
                <a:spcPct val="110000"/>
              </a:lnSpc>
              <a:spcBef>
                <a:spcPct val="50000"/>
              </a:spcBef>
            </a:pPr>
            <a:r>
              <a:rPr lang="en-US" sz="2000">
                <a:sym typeface="Symbol" pitchFamily="18" charset="2"/>
              </a:rPr>
              <a:t>V</a:t>
            </a:r>
            <a:r>
              <a:rPr lang="en-US" sz="2000" baseline="-25000">
                <a:sym typeface="Symbol" pitchFamily="18" charset="2"/>
              </a:rPr>
              <a:t>1</a:t>
            </a:r>
            <a:r>
              <a:rPr lang="en-US" sz="2000">
                <a:sym typeface="Symbol" pitchFamily="18" charset="2"/>
              </a:rPr>
              <a:t> = 0.015 m</a:t>
            </a:r>
            <a:r>
              <a:rPr lang="en-US" sz="2000" baseline="30000">
                <a:sym typeface="Symbol" pitchFamily="18" charset="2"/>
              </a:rPr>
              <a:t>3</a:t>
            </a:r>
          </a:p>
          <a:p>
            <a:pPr eaLnBrk="1" hangingPunct="1">
              <a:lnSpc>
                <a:spcPct val="110000"/>
              </a:lnSpc>
              <a:spcBef>
                <a:spcPct val="50000"/>
              </a:spcBef>
            </a:pPr>
            <a:r>
              <a:rPr lang="en-US" sz="2000">
                <a:sym typeface="Symbol" pitchFamily="18" charset="2"/>
              </a:rPr>
              <a:t>	V</a:t>
            </a:r>
            <a:r>
              <a:rPr lang="en-US" sz="2000" baseline="-25000">
                <a:sym typeface="Symbol" pitchFamily="18" charset="2"/>
              </a:rPr>
              <a:t>2</a:t>
            </a:r>
            <a:r>
              <a:rPr lang="en-US" sz="2000">
                <a:sym typeface="Symbol" pitchFamily="18" charset="2"/>
              </a:rPr>
              <a:t> =?</a:t>
            </a:r>
          </a:p>
          <a:p>
            <a:pPr eaLnBrk="1" hangingPunct="1">
              <a:lnSpc>
                <a:spcPct val="110000"/>
              </a:lnSpc>
              <a:spcBef>
                <a:spcPct val="50000"/>
              </a:spcBef>
            </a:pPr>
            <a:r>
              <a:rPr lang="en-US" sz="2000">
                <a:sym typeface="Symbol" pitchFamily="18" charset="2"/>
              </a:rPr>
              <a:t>	W =?</a:t>
            </a:r>
          </a:p>
          <a:p>
            <a:pPr eaLnBrk="1" hangingPunct="1">
              <a:lnSpc>
                <a:spcPct val="110000"/>
              </a:lnSpc>
              <a:spcBef>
                <a:spcPct val="50000"/>
              </a:spcBef>
            </a:pPr>
            <a:r>
              <a:rPr lang="en-US" sz="2000">
                <a:latin typeface="Symbol" pitchFamily="18" charset="2"/>
                <a:sym typeface="Symbol" pitchFamily="18" charset="2"/>
              </a:rPr>
              <a:t>	D</a:t>
            </a:r>
            <a:r>
              <a:rPr lang="en-US" sz="2000">
                <a:sym typeface="Symbol" pitchFamily="18" charset="2"/>
              </a:rPr>
              <a:t>U = ?, CP = 1.046 KJ/Kgk</a:t>
            </a:r>
          </a:p>
          <a:p>
            <a:pPr eaLnBrk="1" hangingPunct="1">
              <a:lnSpc>
                <a:spcPct val="110000"/>
              </a:lnSpc>
              <a:spcBef>
                <a:spcPct val="50000"/>
              </a:spcBef>
            </a:pPr>
            <a:r>
              <a:rPr lang="en-US" sz="2000">
                <a:sym typeface="Symbol" pitchFamily="18" charset="2"/>
              </a:rPr>
              <a:t>	C</a:t>
            </a:r>
            <a:r>
              <a:rPr lang="en-US" sz="2000" baseline="-25000">
                <a:sym typeface="Symbol" pitchFamily="18" charset="2"/>
              </a:rPr>
              <a:t>V</a:t>
            </a:r>
            <a:r>
              <a:rPr lang="en-US" sz="2000">
                <a:sym typeface="Symbol" pitchFamily="18" charset="2"/>
              </a:rPr>
              <a:t> = 0.752 KJ/Kgk</a:t>
            </a:r>
          </a:p>
        </p:txBody>
      </p:sp>
      <p:graphicFrame>
        <p:nvGraphicFramePr>
          <p:cNvPr id="35845" name="Object 5"/>
          <p:cNvGraphicFramePr>
            <a:graphicFrameLocks noChangeAspect="1"/>
          </p:cNvGraphicFramePr>
          <p:nvPr/>
        </p:nvGraphicFramePr>
        <p:xfrm>
          <a:off x="2819400" y="1833563"/>
          <a:ext cx="2063750" cy="731837"/>
        </p:xfrm>
        <a:graphic>
          <a:graphicData uri="http://schemas.openxmlformats.org/presentationml/2006/ole">
            <mc:AlternateContent xmlns:mc="http://schemas.openxmlformats.org/markup-compatibility/2006">
              <mc:Choice xmlns:v="urn:schemas-microsoft-com:vml" Requires="v">
                <p:oleObj spid="_x0000_s35893" name="Equation" r:id="rId5" imgW="1002960" imgH="355320" progId="Equation.DSMT4">
                  <p:embed/>
                </p:oleObj>
              </mc:Choice>
              <mc:Fallback>
                <p:oleObj name="Equation" r:id="rId5" imgW="1002960" imgH="35532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833563"/>
                        <a:ext cx="2063750" cy="731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846" name="Object 6"/>
          <p:cNvGraphicFramePr>
            <a:graphicFrameLocks noChangeAspect="1"/>
          </p:cNvGraphicFramePr>
          <p:nvPr/>
        </p:nvGraphicFramePr>
        <p:xfrm>
          <a:off x="685800" y="3586163"/>
          <a:ext cx="2895600" cy="1747837"/>
        </p:xfrm>
        <a:graphic>
          <a:graphicData uri="http://schemas.openxmlformats.org/presentationml/2006/ole">
            <mc:AlternateContent xmlns:mc="http://schemas.openxmlformats.org/markup-compatibility/2006">
              <mc:Choice xmlns:v="urn:schemas-microsoft-com:vml" Requires="v">
                <p:oleObj spid="_x0000_s35894" name="Equation" r:id="rId7" imgW="1409400" imgH="850680" progId="Equation.DSMT4">
                  <p:embed/>
                </p:oleObj>
              </mc:Choice>
              <mc:Fallback>
                <p:oleObj name="Equation" r:id="rId7" imgW="1409400" imgH="85068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6163"/>
                        <a:ext cx="2895600" cy="174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6388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2"/>
          </p:nvPr>
        </p:nvSpPr>
        <p:spPr/>
        <p:txBody>
          <a:bodyPr/>
          <a:lstStyle/>
          <a:p>
            <a:fld id="{A09EF626-73FC-424B-A9DD-0311C6983BC1}" type="slidenum">
              <a:rPr lang="en-US"/>
              <a:pPr/>
              <a:t>24</a:t>
            </a:fld>
            <a:endParaRPr lang="en-US"/>
          </a:p>
        </p:txBody>
      </p:sp>
      <p:graphicFrame>
        <p:nvGraphicFramePr>
          <p:cNvPr id="39940" name="Object 4"/>
          <p:cNvGraphicFramePr>
            <a:graphicFrameLocks noChangeAspect="1"/>
          </p:cNvGraphicFramePr>
          <p:nvPr/>
        </p:nvGraphicFramePr>
        <p:xfrm>
          <a:off x="838200" y="103188"/>
          <a:ext cx="1295400" cy="895350"/>
        </p:xfrm>
        <a:graphic>
          <a:graphicData uri="http://schemas.openxmlformats.org/presentationml/2006/ole">
            <mc:AlternateContent xmlns:mc="http://schemas.openxmlformats.org/markup-compatibility/2006">
              <mc:Choice xmlns:v="urn:schemas-microsoft-com:vml" Requires="v">
                <p:oleObj spid="_x0000_s40011" name="Equation" r:id="rId5" imgW="863280" imgH="596880" progId="Equation.DSMT4">
                  <p:embed/>
                </p:oleObj>
              </mc:Choice>
              <mc:Fallback>
                <p:oleObj name="Equation" r:id="rId5" imgW="863280" imgH="59688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03188"/>
                        <a:ext cx="1295400" cy="89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41" name="Text Box 5"/>
          <p:cNvSpPr txBox="1">
            <a:spLocks noChangeArrowheads="1"/>
          </p:cNvSpPr>
          <p:nvPr/>
        </p:nvSpPr>
        <p:spPr bwMode="auto">
          <a:xfrm>
            <a:off x="304800" y="1066800"/>
            <a:ext cx="8610600" cy="37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a:sym typeface="Symbol" pitchFamily="18" charset="2"/>
              </a:rPr>
              <a:t>V</a:t>
            </a:r>
            <a:r>
              <a:rPr lang="en-US" sz="2000" baseline="-25000">
                <a:sym typeface="Symbol" pitchFamily="18" charset="2"/>
              </a:rPr>
              <a:t>2</a:t>
            </a:r>
            <a:r>
              <a:rPr lang="en-US" sz="2000">
                <a:sym typeface="Symbol" pitchFamily="18" charset="2"/>
              </a:rPr>
              <a:t> = 0.048 m</a:t>
            </a:r>
            <a:r>
              <a:rPr lang="en-US" sz="2000" baseline="30000">
                <a:sym typeface="Symbol" pitchFamily="18" charset="2"/>
              </a:rPr>
              <a:t>3</a:t>
            </a:r>
          </a:p>
          <a:p>
            <a:pPr eaLnBrk="1" hangingPunct="1">
              <a:spcBef>
                <a:spcPct val="50000"/>
              </a:spcBef>
            </a:pPr>
            <a:endParaRPr lang="en-US" sz="2000" baseline="30000">
              <a:sym typeface="Symbol" pitchFamily="18" charset="2"/>
            </a:endParaRPr>
          </a:p>
          <a:p>
            <a:pPr eaLnBrk="1" hangingPunct="1">
              <a:spcBef>
                <a:spcPct val="50000"/>
              </a:spcBef>
            </a:pPr>
            <a:endParaRPr lang="en-US" sz="2000" baseline="30000">
              <a:sym typeface="Symbol" pitchFamily="18" charset="2"/>
            </a:endParaRPr>
          </a:p>
          <a:p>
            <a:pPr eaLnBrk="1" hangingPunct="1">
              <a:spcBef>
                <a:spcPct val="50000"/>
              </a:spcBef>
            </a:pPr>
            <a:endParaRPr lang="en-US" sz="2000">
              <a:sym typeface="Symbol" pitchFamily="18" charset="2"/>
            </a:endParaRPr>
          </a:p>
          <a:p>
            <a:pPr eaLnBrk="1" hangingPunct="1">
              <a:spcBef>
                <a:spcPct val="50000"/>
              </a:spcBef>
            </a:pPr>
            <a:r>
              <a:rPr lang="en-US" sz="2000">
                <a:sym typeface="Symbol" pitchFamily="18" charset="2"/>
              </a:rPr>
              <a:t>W = 9.692 KJ</a:t>
            </a:r>
          </a:p>
          <a:p>
            <a:pPr eaLnBrk="1" hangingPunct="1">
              <a:spcBef>
                <a:spcPct val="50000"/>
              </a:spcBef>
            </a:pPr>
            <a:r>
              <a:rPr lang="en-US" sz="2000">
                <a:sym typeface="Symbol" pitchFamily="18" charset="2"/>
              </a:rPr>
              <a:t>Q = 0</a:t>
            </a:r>
          </a:p>
          <a:p>
            <a:pPr eaLnBrk="1" hangingPunct="1">
              <a:spcBef>
                <a:spcPct val="50000"/>
              </a:spcBef>
            </a:pPr>
            <a:r>
              <a:rPr lang="en-US" sz="2000">
                <a:sym typeface="Symbol" pitchFamily="18" charset="2"/>
              </a:rPr>
              <a:t>Q = W + </a:t>
            </a:r>
            <a:r>
              <a:rPr lang="en-US" sz="2000">
                <a:latin typeface="Symbol" pitchFamily="18" charset="2"/>
                <a:sym typeface="Symbol" pitchFamily="18" charset="2"/>
              </a:rPr>
              <a:t>D</a:t>
            </a:r>
            <a:r>
              <a:rPr lang="en-US" sz="2000">
                <a:sym typeface="Symbol" pitchFamily="18" charset="2"/>
              </a:rPr>
              <a:t>U</a:t>
            </a:r>
            <a:endParaRPr lang="en-US" sz="2000">
              <a:latin typeface="Symbol" pitchFamily="18" charset="2"/>
              <a:sym typeface="Symbol" pitchFamily="18" charset="2"/>
            </a:endParaRPr>
          </a:p>
          <a:p>
            <a:pPr eaLnBrk="1" hangingPunct="1">
              <a:spcBef>
                <a:spcPct val="50000"/>
              </a:spcBef>
            </a:pPr>
            <a:r>
              <a:rPr lang="en-US" sz="2000">
                <a:latin typeface="Symbol" pitchFamily="18" charset="2"/>
                <a:sym typeface="Symbol" pitchFamily="18" charset="2"/>
              </a:rPr>
              <a:t>D</a:t>
            </a:r>
            <a:r>
              <a:rPr lang="en-US" sz="2000">
                <a:sym typeface="Symbol" pitchFamily="18" charset="2"/>
              </a:rPr>
              <a:t>U</a:t>
            </a:r>
            <a:r>
              <a:rPr lang="en-US" sz="2000">
                <a:latin typeface="Symbol" pitchFamily="18" charset="2"/>
                <a:sym typeface="Symbol" pitchFamily="18" charset="2"/>
              </a:rPr>
              <a:t> = </a:t>
            </a:r>
            <a:r>
              <a:rPr lang="en-US" sz="2000">
                <a:sym typeface="Symbol" pitchFamily="18" charset="2"/>
              </a:rPr>
              <a:t>-9.692 KJ</a:t>
            </a:r>
          </a:p>
          <a:p>
            <a:pPr eaLnBrk="1" hangingPunct="1">
              <a:spcBef>
                <a:spcPct val="50000"/>
              </a:spcBef>
            </a:pPr>
            <a:r>
              <a:rPr lang="en-US" sz="2000" b="1" u="sng">
                <a:sym typeface="Symbol" pitchFamily="18" charset="2"/>
              </a:rPr>
              <a:t>Isothermal Process</a:t>
            </a:r>
          </a:p>
        </p:txBody>
      </p:sp>
      <p:graphicFrame>
        <p:nvGraphicFramePr>
          <p:cNvPr id="39942" name="Object 6"/>
          <p:cNvGraphicFramePr>
            <a:graphicFrameLocks noChangeAspect="1"/>
          </p:cNvGraphicFramePr>
          <p:nvPr/>
        </p:nvGraphicFramePr>
        <p:xfrm>
          <a:off x="533400" y="1676400"/>
          <a:ext cx="1781175" cy="768350"/>
        </p:xfrm>
        <a:graphic>
          <a:graphicData uri="http://schemas.openxmlformats.org/presentationml/2006/ole">
            <mc:AlternateContent xmlns:mc="http://schemas.openxmlformats.org/markup-compatibility/2006">
              <mc:Choice xmlns:v="urn:schemas-microsoft-com:vml" Requires="v">
                <p:oleObj spid="_x0000_s40012" name="Equation" r:id="rId7" imgW="1117440" imgH="482400" progId="Equation.DSMT4">
                  <p:embed/>
                </p:oleObj>
              </mc:Choice>
              <mc:Fallback>
                <p:oleObj name="Equation" r:id="rId7" imgW="1117440" imgH="48240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676400"/>
                        <a:ext cx="1781175"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43" name="Line 7"/>
          <p:cNvSpPr>
            <a:spLocks noChangeShapeType="1"/>
          </p:cNvSpPr>
          <p:nvPr/>
        </p:nvSpPr>
        <p:spPr bwMode="auto">
          <a:xfrm>
            <a:off x="1016000" y="5105400"/>
            <a:ext cx="0" cy="144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944" name="Line 8"/>
          <p:cNvSpPr>
            <a:spLocks noChangeShapeType="1"/>
          </p:cNvSpPr>
          <p:nvPr/>
        </p:nvSpPr>
        <p:spPr bwMode="auto">
          <a:xfrm>
            <a:off x="1016000" y="6553200"/>
            <a:ext cx="2057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945" name="Line 9"/>
          <p:cNvSpPr>
            <a:spLocks noChangeShapeType="1"/>
          </p:cNvSpPr>
          <p:nvPr/>
        </p:nvSpPr>
        <p:spPr bwMode="auto">
          <a:xfrm>
            <a:off x="4521200" y="5081588"/>
            <a:ext cx="0" cy="144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946" name="Line 10"/>
          <p:cNvSpPr>
            <a:spLocks noChangeShapeType="1"/>
          </p:cNvSpPr>
          <p:nvPr/>
        </p:nvSpPr>
        <p:spPr bwMode="auto">
          <a:xfrm>
            <a:off x="4521200" y="6529388"/>
            <a:ext cx="2057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947" name="Text Box 11"/>
          <p:cNvSpPr txBox="1">
            <a:spLocks noChangeArrowheads="1"/>
          </p:cNvSpPr>
          <p:nvPr/>
        </p:nvSpPr>
        <p:spPr bwMode="auto">
          <a:xfrm>
            <a:off x="635000" y="49911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9948" name="Text Box 12"/>
          <p:cNvSpPr txBox="1">
            <a:spLocks noChangeArrowheads="1"/>
          </p:cNvSpPr>
          <p:nvPr/>
        </p:nvSpPr>
        <p:spPr bwMode="auto">
          <a:xfrm>
            <a:off x="4089400" y="5145088"/>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39949" name="Text Box 13"/>
          <p:cNvSpPr txBox="1">
            <a:spLocks noChangeArrowheads="1"/>
          </p:cNvSpPr>
          <p:nvPr/>
        </p:nvSpPr>
        <p:spPr bwMode="auto">
          <a:xfrm>
            <a:off x="3048000" y="59436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(2)</a:t>
            </a:r>
          </a:p>
        </p:txBody>
      </p:sp>
      <p:sp>
        <p:nvSpPr>
          <p:cNvPr id="39950" name="Text Box 14"/>
          <p:cNvSpPr txBox="1">
            <a:spLocks noChangeArrowheads="1"/>
          </p:cNvSpPr>
          <p:nvPr/>
        </p:nvSpPr>
        <p:spPr bwMode="auto">
          <a:xfrm>
            <a:off x="1054100" y="47244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(1)</a:t>
            </a:r>
          </a:p>
        </p:txBody>
      </p:sp>
      <p:sp>
        <p:nvSpPr>
          <p:cNvPr id="39951" name="Text Box 15"/>
          <p:cNvSpPr txBox="1">
            <a:spLocks noChangeArrowheads="1"/>
          </p:cNvSpPr>
          <p:nvPr/>
        </p:nvSpPr>
        <p:spPr bwMode="auto">
          <a:xfrm>
            <a:off x="4559300" y="4891088"/>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(2)</a:t>
            </a:r>
          </a:p>
        </p:txBody>
      </p:sp>
      <p:sp>
        <p:nvSpPr>
          <p:cNvPr id="39952" name="Text Box 16"/>
          <p:cNvSpPr txBox="1">
            <a:spLocks noChangeArrowheads="1"/>
          </p:cNvSpPr>
          <p:nvPr/>
        </p:nvSpPr>
        <p:spPr bwMode="auto">
          <a:xfrm>
            <a:off x="6235700" y="6186488"/>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(1)</a:t>
            </a:r>
          </a:p>
        </p:txBody>
      </p:sp>
      <p:sp>
        <p:nvSpPr>
          <p:cNvPr id="39953" name="Text Box 17"/>
          <p:cNvSpPr txBox="1">
            <a:spLocks noChangeArrowheads="1"/>
          </p:cNvSpPr>
          <p:nvPr/>
        </p:nvSpPr>
        <p:spPr bwMode="auto">
          <a:xfrm>
            <a:off x="2133600" y="4876800"/>
            <a:ext cx="22733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T = C</a:t>
            </a:r>
          </a:p>
          <a:p>
            <a:pPr eaLnBrk="1" hangingPunct="1">
              <a:lnSpc>
                <a:spcPct val="80000"/>
              </a:lnSpc>
              <a:spcBef>
                <a:spcPct val="50000"/>
              </a:spcBef>
            </a:pPr>
            <a:r>
              <a:rPr lang="en-US" sz="2000">
                <a:sym typeface="Symbol" pitchFamily="18" charset="2"/>
              </a:rPr>
              <a:t>PV = C</a:t>
            </a:r>
          </a:p>
        </p:txBody>
      </p:sp>
      <p:sp>
        <p:nvSpPr>
          <p:cNvPr id="39954" name="Freeform 18"/>
          <p:cNvSpPr>
            <a:spLocks/>
          </p:cNvSpPr>
          <p:nvPr/>
        </p:nvSpPr>
        <p:spPr bwMode="auto">
          <a:xfrm>
            <a:off x="1143000" y="4876800"/>
            <a:ext cx="1905000" cy="1501775"/>
          </a:xfrm>
          <a:custGeom>
            <a:avLst/>
            <a:gdLst>
              <a:gd name="T0" fmla="*/ 0 w 1008"/>
              <a:gd name="T1" fmla="*/ 0 h 624"/>
              <a:gd name="T2" fmla="*/ 336 w 1008"/>
              <a:gd name="T3" fmla="*/ 480 h 624"/>
              <a:gd name="T4" fmla="*/ 1008 w 1008"/>
              <a:gd name="T5" fmla="*/ 624 h 624"/>
            </a:gdLst>
            <a:ahLst/>
            <a:cxnLst>
              <a:cxn ang="0">
                <a:pos x="T0" y="T1"/>
              </a:cxn>
              <a:cxn ang="0">
                <a:pos x="T2" y="T3"/>
              </a:cxn>
              <a:cxn ang="0">
                <a:pos x="T4" y="T5"/>
              </a:cxn>
            </a:cxnLst>
            <a:rect l="0" t="0" r="r" b="b"/>
            <a:pathLst>
              <a:path w="1008" h="624">
                <a:moveTo>
                  <a:pt x="0" y="0"/>
                </a:moveTo>
                <a:cubicBezTo>
                  <a:pt x="84" y="188"/>
                  <a:pt x="168" y="376"/>
                  <a:pt x="336" y="480"/>
                </a:cubicBezTo>
                <a:cubicBezTo>
                  <a:pt x="504" y="584"/>
                  <a:pt x="888" y="600"/>
                  <a:pt x="1008"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955" name="Text Box 19"/>
          <p:cNvSpPr txBox="1">
            <a:spLocks noChangeArrowheads="1"/>
          </p:cNvSpPr>
          <p:nvPr/>
        </p:nvSpPr>
        <p:spPr bwMode="auto">
          <a:xfrm>
            <a:off x="5600700" y="5395913"/>
            <a:ext cx="1714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PV= C,T=C</a:t>
            </a:r>
          </a:p>
        </p:txBody>
      </p:sp>
      <p:sp>
        <p:nvSpPr>
          <p:cNvPr id="39956" name="Text Box 20"/>
          <p:cNvSpPr txBox="1">
            <a:spLocks noChangeArrowheads="1"/>
          </p:cNvSpPr>
          <p:nvPr/>
        </p:nvSpPr>
        <p:spPr bwMode="auto">
          <a:xfrm>
            <a:off x="3352800" y="4572000"/>
            <a:ext cx="1047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latin typeface="Symbol" pitchFamily="18" charset="2"/>
                <a:sym typeface="Symbol" pitchFamily="18" charset="2"/>
              </a:rPr>
              <a:t>D</a:t>
            </a:r>
            <a:r>
              <a:rPr lang="en-US" sz="2000">
                <a:sym typeface="Symbol" pitchFamily="18" charset="2"/>
              </a:rPr>
              <a:t>U = 0</a:t>
            </a:r>
          </a:p>
        </p:txBody>
      </p:sp>
      <p:sp>
        <p:nvSpPr>
          <p:cNvPr id="39957" name="Text Box 21"/>
          <p:cNvSpPr txBox="1">
            <a:spLocks noChangeArrowheads="1"/>
          </p:cNvSpPr>
          <p:nvPr/>
        </p:nvSpPr>
        <p:spPr bwMode="auto">
          <a:xfrm>
            <a:off x="1066800" y="6172200"/>
            <a:ext cx="1219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1500">
                <a:sym typeface="Symbol" pitchFamily="18" charset="2"/>
              </a:rPr>
              <a:t>expansion</a:t>
            </a:r>
          </a:p>
        </p:txBody>
      </p:sp>
      <p:sp>
        <p:nvSpPr>
          <p:cNvPr id="39958" name="Line 22"/>
          <p:cNvSpPr>
            <a:spLocks noChangeShapeType="1"/>
          </p:cNvSpPr>
          <p:nvPr/>
        </p:nvSpPr>
        <p:spPr bwMode="auto">
          <a:xfrm>
            <a:off x="1485900" y="5819775"/>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959" name="Line 23"/>
          <p:cNvSpPr>
            <a:spLocks noChangeShapeType="1"/>
          </p:cNvSpPr>
          <p:nvPr/>
        </p:nvSpPr>
        <p:spPr bwMode="auto">
          <a:xfrm>
            <a:off x="1638300" y="574357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960" name="Line 24"/>
          <p:cNvSpPr>
            <a:spLocks noChangeShapeType="1"/>
          </p:cNvSpPr>
          <p:nvPr/>
        </p:nvSpPr>
        <p:spPr bwMode="auto">
          <a:xfrm>
            <a:off x="5262563" y="60960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961" name="Line 25"/>
          <p:cNvSpPr>
            <a:spLocks noChangeShapeType="1"/>
          </p:cNvSpPr>
          <p:nvPr/>
        </p:nvSpPr>
        <p:spPr bwMode="auto">
          <a:xfrm flipH="1" flipV="1">
            <a:off x="5280025" y="6096000"/>
            <a:ext cx="53975"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39962" name="Text Box 26"/>
          <p:cNvSpPr txBox="1">
            <a:spLocks noChangeArrowheads="1"/>
          </p:cNvSpPr>
          <p:nvPr/>
        </p:nvSpPr>
        <p:spPr bwMode="auto">
          <a:xfrm>
            <a:off x="3124200" y="6477000"/>
            <a:ext cx="5191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V</a:t>
            </a:r>
          </a:p>
        </p:txBody>
      </p:sp>
      <p:sp>
        <p:nvSpPr>
          <p:cNvPr id="39963" name="Text Box 27"/>
          <p:cNvSpPr txBox="1">
            <a:spLocks noChangeArrowheads="1"/>
          </p:cNvSpPr>
          <p:nvPr/>
        </p:nvSpPr>
        <p:spPr bwMode="auto">
          <a:xfrm>
            <a:off x="6781800" y="6332538"/>
            <a:ext cx="5191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V</a:t>
            </a:r>
          </a:p>
        </p:txBody>
      </p:sp>
      <p:sp>
        <p:nvSpPr>
          <p:cNvPr id="39964" name="Freeform 28"/>
          <p:cNvSpPr>
            <a:spLocks/>
          </p:cNvSpPr>
          <p:nvPr/>
        </p:nvSpPr>
        <p:spPr bwMode="auto">
          <a:xfrm>
            <a:off x="4583113" y="4905375"/>
            <a:ext cx="1905000" cy="1501775"/>
          </a:xfrm>
          <a:custGeom>
            <a:avLst/>
            <a:gdLst>
              <a:gd name="T0" fmla="*/ 0 w 1008"/>
              <a:gd name="T1" fmla="*/ 0 h 624"/>
              <a:gd name="T2" fmla="*/ 336 w 1008"/>
              <a:gd name="T3" fmla="*/ 480 h 624"/>
              <a:gd name="T4" fmla="*/ 1008 w 1008"/>
              <a:gd name="T5" fmla="*/ 624 h 624"/>
            </a:gdLst>
            <a:ahLst/>
            <a:cxnLst>
              <a:cxn ang="0">
                <a:pos x="T0" y="T1"/>
              </a:cxn>
              <a:cxn ang="0">
                <a:pos x="T2" y="T3"/>
              </a:cxn>
              <a:cxn ang="0">
                <a:pos x="T4" y="T5"/>
              </a:cxn>
            </a:cxnLst>
            <a:rect l="0" t="0" r="r" b="b"/>
            <a:pathLst>
              <a:path w="1008" h="624">
                <a:moveTo>
                  <a:pt x="0" y="0"/>
                </a:moveTo>
                <a:cubicBezTo>
                  <a:pt x="84" y="188"/>
                  <a:pt x="168" y="376"/>
                  <a:pt x="336" y="480"/>
                </a:cubicBezTo>
                <a:cubicBezTo>
                  <a:pt x="504" y="584"/>
                  <a:pt x="888" y="600"/>
                  <a:pt x="1008"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300913" y="3429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BBD4220-AFF4-439F-A8D1-ADC1E4DE6A34}" type="slidenum">
              <a:rPr lang="en-US"/>
              <a:pPr/>
              <a:t>25</a:t>
            </a:fld>
            <a:endParaRPr lang="en-US"/>
          </a:p>
        </p:txBody>
      </p:sp>
      <p:sp>
        <p:nvSpPr>
          <p:cNvPr id="40964" name="Text Box 4"/>
          <p:cNvSpPr txBox="1">
            <a:spLocks noChangeArrowheads="1"/>
          </p:cNvSpPr>
          <p:nvPr/>
        </p:nvSpPr>
        <p:spPr bwMode="auto">
          <a:xfrm>
            <a:off x="304800" y="228600"/>
            <a:ext cx="8686800" cy="647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80000"/>
              </a:lnSpc>
              <a:spcBef>
                <a:spcPct val="50000"/>
              </a:spcBef>
            </a:pPr>
            <a:r>
              <a:rPr lang="en-US" sz="2000"/>
              <a:t>(1)	P,V,T relation</a:t>
            </a:r>
          </a:p>
          <a:p>
            <a:pPr algn="just" eaLnBrk="1" hangingPunct="1">
              <a:lnSpc>
                <a:spcPct val="80000"/>
              </a:lnSpc>
              <a:spcBef>
                <a:spcPct val="50000"/>
              </a:spcBef>
            </a:pPr>
            <a:r>
              <a:rPr lang="en-US" sz="2000"/>
              <a:t>	PV = C</a:t>
            </a:r>
          </a:p>
          <a:p>
            <a:pPr algn="just" eaLnBrk="1" hangingPunct="1">
              <a:lnSpc>
                <a:spcPct val="80000"/>
              </a:lnSpc>
              <a:spcBef>
                <a:spcPct val="50000"/>
              </a:spcBef>
            </a:pPr>
            <a:r>
              <a:rPr lang="en-US" sz="2000"/>
              <a:t>	P</a:t>
            </a:r>
            <a:r>
              <a:rPr lang="en-US" sz="2000" baseline="-25000"/>
              <a:t>1</a:t>
            </a:r>
            <a:r>
              <a:rPr lang="en-US" sz="2000"/>
              <a:t>V</a:t>
            </a:r>
            <a:r>
              <a:rPr lang="en-US" sz="2000" baseline="-25000"/>
              <a:t>1</a:t>
            </a:r>
            <a:r>
              <a:rPr lang="en-US" sz="2000"/>
              <a:t> = P</a:t>
            </a:r>
            <a:r>
              <a:rPr lang="en-US" sz="2000" baseline="-25000"/>
              <a:t>2</a:t>
            </a:r>
            <a:r>
              <a:rPr lang="en-US" sz="2000"/>
              <a:t>V</a:t>
            </a:r>
            <a:r>
              <a:rPr lang="en-US" sz="2000" baseline="-25000"/>
              <a:t>2</a:t>
            </a:r>
          </a:p>
          <a:p>
            <a:pPr algn="just" eaLnBrk="1" hangingPunct="1">
              <a:lnSpc>
                <a:spcPct val="80000"/>
              </a:lnSpc>
              <a:spcBef>
                <a:spcPct val="50000"/>
              </a:spcBef>
            </a:pPr>
            <a:endParaRPr lang="en-US" sz="2000"/>
          </a:p>
          <a:p>
            <a:pPr algn="just" eaLnBrk="1" hangingPunct="1">
              <a:lnSpc>
                <a:spcPct val="80000"/>
              </a:lnSpc>
              <a:spcBef>
                <a:spcPct val="50000"/>
              </a:spcBef>
            </a:pPr>
            <a:r>
              <a:rPr lang="en-US" sz="2000"/>
              <a:t>(2)	Work done (W)</a:t>
            </a:r>
          </a:p>
          <a:p>
            <a:pPr algn="just" eaLnBrk="1" hangingPunct="1">
              <a:lnSpc>
                <a:spcPct val="80000"/>
              </a:lnSpc>
              <a:spcBef>
                <a:spcPct val="50000"/>
              </a:spcBef>
            </a:pPr>
            <a:endParaRPr lang="en-US" sz="2000"/>
          </a:p>
          <a:p>
            <a:pPr algn="just" eaLnBrk="1" hangingPunct="1">
              <a:lnSpc>
                <a:spcPct val="80000"/>
              </a:lnSpc>
              <a:spcBef>
                <a:spcPct val="50000"/>
              </a:spcBef>
            </a:pPr>
            <a:endParaRPr lang="en-US" sz="2000"/>
          </a:p>
          <a:p>
            <a:pPr algn="just" eaLnBrk="1" hangingPunct="1">
              <a:lnSpc>
                <a:spcPct val="80000"/>
              </a:lnSpc>
              <a:spcBef>
                <a:spcPct val="50000"/>
              </a:spcBef>
            </a:pPr>
            <a:endParaRPr lang="en-US" sz="2000"/>
          </a:p>
          <a:p>
            <a:pPr algn="just" eaLnBrk="1" hangingPunct="1">
              <a:lnSpc>
                <a:spcPct val="80000"/>
              </a:lnSpc>
              <a:spcBef>
                <a:spcPct val="50000"/>
              </a:spcBef>
            </a:pPr>
            <a:endParaRPr lang="en-US" sz="2000"/>
          </a:p>
          <a:p>
            <a:pPr algn="just" eaLnBrk="1" hangingPunct="1">
              <a:lnSpc>
                <a:spcPct val="80000"/>
              </a:lnSpc>
              <a:spcBef>
                <a:spcPct val="50000"/>
              </a:spcBef>
            </a:pPr>
            <a:endParaRPr lang="en-US" sz="2000"/>
          </a:p>
          <a:p>
            <a:pPr algn="just" eaLnBrk="1" hangingPunct="1">
              <a:lnSpc>
                <a:spcPct val="80000"/>
              </a:lnSpc>
              <a:spcBef>
                <a:spcPct val="50000"/>
              </a:spcBef>
            </a:pPr>
            <a:r>
              <a:rPr lang="en-US" sz="2000"/>
              <a:t>(3)	Change of internal energy (</a:t>
            </a:r>
            <a:r>
              <a:rPr lang="en-US">
                <a:latin typeface="Symbol" pitchFamily="18" charset="2"/>
              </a:rPr>
              <a:t>D </a:t>
            </a:r>
            <a:r>
              <a:rPr lang="en-US"/>
              <a:t>U</a:t>
            </a:r>
            <a:r>
              <a:rPr lang="en-US" sz="2000"/>
              <a:t>)</a:t>
            </a:r>
          </a:p>
          <a:p>
            <a:pPr algn="just" eaLnBrk="1" hangingPunct="1">
              <a:lnSpc>
                <a:spcPct val="80000"/>
              </a:lnSpc>
              <a:spcBef>
                <a:spcPct val="50000"/>
              </a:spcBef>
            </a:pPr>
            <a:r>
              <a:rPr lang="en-US" sz="2000"/>
              <a:t>	 </a:t>
            </a:r>
            <a:r>
              <a:rPr lang="en-US" sz="2000">
                <a:latin typeface="Symbol" pitchFamily="18" charset="2"/>
              </a:rPr>
              <a:t>D </a:t>
            </a:r>
            <a:r>
              <a:rPr lang="en-US" sz="2000"/>
              <a:t>U</a:t>
            </a:r>
            <a:r>
              <a:rPr lang="en-US" sz="2000">
                <a:latin typeface="Symbol" pitchFamily="18" charset="2"/>
              </a:rPr>
              <a:t> </a:t>
            </a:r>
            <a:r>
              <a:rPr lang="en-US" sz="2000"/>
              <a:t>= mc</a:t>
            </a:r>
            <a:r>
              <a:rPr lang="en-US" sz="2000" baseline="-25000"/>
              <a:t>v</a:t>
            </a:r>
            <a:r>
              <a:rPr lang="en-US" sz="2000"/>
              <a:t> (T</a:t>
            </a:r>
            <a:r>
              <a:rPr lang="en-US" sz="2000" baseline="-25000"/>
              <a:t>2</a:t>
            </a:r>
            <a:r>
              <a:rPr lang="en-US" sz="2000"/>
              <a:t> – T</a:t>
            </a:r>
            <a:r>
              <a:rPr lang="en-US" sz="2000" baseline="-25000"/>
              <a:t>1</a:t>
            </a:r>
            <a:r>
              <a:rPr lang="en-US" sz="2000"/>
              <a:t>)</a:t>
            </a:r>
          </a:p>
          <a:p>
            <a:pPr algn="just" eaLnBrk="1" hangingPunct="1">
              <a:lnSpc>
                <a:spcPct val="80000"/>
              </a:lnSpc>
              <a:spcBef>
                <a:spcPct val="50000"/>
              </a:spcBef>
            </a:pPr>
            <a:r>
              <a:rPr lang="en-US" sz="2000"/>
              <a:t>	</a:t>
            </a:r>
            <a:r>
              <a:rPr lang="en-US">
                <a:latin typeface="Symbol" pitchFamily="18" charset="2"/>
              </a:rPr>
              <a:t>D </a:t>
            </a:r>
            <a:r>
              <a:rPr lang="en-US" b="1"/>
              <a:t>U</a:t>
            </a:r>
            <a:r>
              <a:rPr lang="en-US" sz="2000"/>
              <a:t> = 0</a:t>
            </a:r>
          </a:p>
          <a:p>
            <a:pPr algn="just" eaLnBrk="1" hangingPunct="1">
              <a:lnSpc>
                <a:spcPct val="80000"/>
              </a:lnSpc>
              <a:spcBef>
                <a:spcPct val="50000"/>
              </a:spcBef>
            </a:pPr>
            <a:endParaRPr lang="en-US" sz="2000"/>
          </a:p>
          <a:p>
            <a:pPr eaLnBrk="1" hangingPunct="1">
              <a:lnSpc>
                <a:spcPct val="80000"/>
              </a:lnSpc>
            </a:pPr>
            <a:endParaRPr lang="en-US" sz="2000"/>
          </a:p>
          <a:p>
            <a:pPr eaLnBrk="1" hangingPunct="1">
              <a:lnSpc>
                <a:spcPct val="80000"/>
              </a:lnSpc>
            </a:pPr>
            <a:r>
              <a:rPr lang="en-US" sz="2000"/>
              <a:t>(4)	heat (Q)		</a:t>
            </a:r>
          </a:p>
          <a:p>
            <a:pPr eaLnBrk="1" hangingPunct="1">
              <a:lnSpc>
                <a:spcPct val="80000"/>
              </a:lnSpc>
            </a:pPr>
            <a:r>
              <a:rPr lang="en-US" sz="2000"/>
              <a:t>	Q = W			Q =  W + </a:t>
            </a:r>
            <a:r>
              <a:rPr lang="en-US" sz="2000">
                <a:latin typeface="Symbol" pitchFamily="18" charset="2"/>
              </a:rPr>
              <a:t>D</a:t>
            </a:r>
            <a:r>
              <a:rPr lang="en-US" sz="2000"/>
              <a:t>U</a:t>
            </a:r>
          </a:p>
          <a:p>
            <a:pPr eaLnBrk="1" hangingPunct="1">
              <a:lnSpc>
                <a:spcPct val="80000"/>
              </a:lnSpc>
            </a:pPr>
            <a:endParaRPr lang="en-US" sz="2000"/>
          </a:p>
        </p:txBody>
      </p:sp>
      <p:graphicFrame>
        <p:nvGraphicFramePr>
          <p:cNvPr id="40965" name="Object 5"/>
          <p:cNvGraphicFramePr>
            <a:graphicFrameLocks noChangeAspect="1"/>
          </p:cNvGraphicFramePr>
          <p:nvPr/>
        </p:nvGraphicFramePr>
        <p:xfrm>
          <a:off x="1285875" y="2057400"/>
          <a:ext cx="1924050" cy="1165225"/>
        </p:xfrm>
        <a:graphic>
          <a:graphicData uri="http://schemas.openxmlformats.org/presentationml/2006/ole">
            <mc:AlternateContent xmlns:mc="http://schemas.openxmlformats.org/markup-compatibility/2006">
              <mc:Choice xmlns:v="urn:schemas-microsoft-com:vml" Requires="v">
                <p:oleObj spid="_x0000_s41013" name="Equation" r:id="rId5" imgW="901440" imgH="545760" progId="Equation.DSMT4">
                  <p:embed/>
                </p:oleObj>
              </mc:Choice>
              <mc:Fallback>
                <p:oleObj name="Equation" r:id="rId5" imgW="901440" imgH="54576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75" y="2057400"/>
                        <a:ext cx="1924050" cy="116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66" name="Object 6"/>
          <p:cNvGraphicFramePr>
            <a:graphicFrameLocks noChangeAspect="1"/>
          </p:cNvGraphicFramePr>
          <p:nvPr/>
        </p:nvGraphicFramePr>
        <p:xfrm>
          <a:off x="1347788" y="3073400"/>
          <a:ext cx="2105025" cy="1117600"/>
        </p:xfrm>
        <a:graphic>
          <a:graphicData uri="http://schemas.openxmlformats.org/presentationml/2006/ole">
            <mc:AlternateContent xmlns:mc="http://schemas.openxmlformats.org/markup-compatibility/2006">
              <mc:Choice xmlns:v="urn:schemas-microsoft-com:vml" Requires="v">
                <p:oleObj spid="_x0000_s41014" name="Equation" r:id="rId7" imgW="1028520" imgH="545760" progId="Equation.DSMT4">
                  <p:embed/>
                </p:oleObj>
              </mc:Choice>
              <mc:Fallback>
                <p:oleObj name="Equation" r:id="rId7" imgW="1028520" imgH="54576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7788" y="3073400"/>
                        <a:ext cx="2105025" cy="111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620000" y="4800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2"/>
          </p:nvPr>
        </p:nvSpPr>
        <p:spPr/>
        <p:txBody>
          <a:bodyPr/>
          <a:lstStyle/>
          <a:p>
            <a:fld id="{F5E762AA-E66E-426E-A6AE-2088E8AF0851}" type="slidenum">
              <a:rPr lang="en-US"/>
              <a:pPr/>
              <a:t>26</a:t>
            </a:fld>
            <a:endParaRPr lang="en-US"/>
          </a:p>
        </p:txBody>
      </p:sp>
      <p:sp>
        <p:nvSpPr>
          <p:cNvPr id="41988" name="Text Box 4"/>
          <p:cNvSpPr txBox="1">
            <a:spLocks noChangeArrowheads="1"/>
          </p:cNvSpPr>
          <p:nvPr/>
        </p:nvSpPr>
        <p:spPr bwMode="auto">
          <a:xfrm>
            <a:off x="533400" y="228600"/>
            <a:ext cx="27432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80000"/>
              </a:lnSpc>
              <a:spcBef>
                <a:spcPct val="50000"/>
              </a:spcBef>
            </a:pPr>
            <a:r>
              <a:rPr lang="en-US" sz="2000"/>
              <a:t>EX 2.4, Pg 14</a:t>
            </a:r>
          </a:p>
          <a:p>
            <a:pPr algn="just" eaLnBrk="1" hangingPunct="1">
              <a:lnSpc>
                <a:spcPct val="80000"/>
              </a:lnSpc>
              <a:spcBef>
                <a:spcPct val="50000"/>
              </a:spcBef>
            </a:pPr>
            <a:r>
              <a:rPr lang="en-US" sz="2000"/>
              <a:t>V</a:t>
            </a:r>
            <a:r>
              <a:rPr lang="en-US" sz="2000" baseline="-25000"/>
              <a:t>1</a:t>
            </a:r>
            <a:r>
              <a:rPr lang="en-US" sz="2000"/>
              <a:t>	= 0.3m3</a:t>
            </a:r>
          </a:p>
          <a:p>
            <a:pPr algn="just" eaLnBrk="1" hangingPunct="1">
              <a:lnSpc>
                <a:spcPct val="80000"/>
              </a:lnSpc>
              <a:spcBef>
                <a:spcPct val="50000"/>
              </a:spcBef>
            </a:pPr>
            <a:r>
              <a:rPr lang="en-US" sz="2000"/>
              <a:t>P</a:t>
            </a:r>
            <a:r>
              <a:rPr lang="en-US" sz="2000" baseline="-25000"/>
              <a:t>1</a:t>
            </a:r>
            <a:r>
              <a:rPr lang="en-US" sz="2000"/>
              <a:t>	= 100 KN/m2</a:t>
            </a:r>
          </a:p>
          <a:p>
            <a:pPr algn="just" eaLnBrk="1" hangingPunct="1">
              <a:lnSpc>
                <a:spcPct val="80000"/>
              </a:lnSpc>
              <a:spcBef>
                <a:spcPct val="50000"/>
              </a:spcBef>
            </a:pPr>
            <a:r>
              <a:rPr lang="en-US" sz="2000"/>
              <a:t>T</a:t>
            </a:r>
            <a:r>
              <a:rPr lang="en-US" sz="2000" baseline="-25000"/>
              <a:t>1</a:t>
            </a:r>
            <a:r>
              <a:rPr lang="en-US" sz="2000"/>
              <a:t>	= 20 + 273</a:t>
            </a:r>
          </a:p>
          <a:p>
            <a:pPr algn="just" eaLnBrk="1" hangingPunct="1">
              <a:lnSpc>
                <a:spcPct val="80000"/>
              </a:lnSpc>
              <a:spcBef>
                <a:spcPct val="50000"/>
              </a:spcBef>
            </a:pPr>
            <a:r>
              <a:rPr lang="en-US" sz="2000"/>
              <a:t>	= 293K</a:t>
            </a:r>
          </a:p>
        </p:txBody>
      </p:sp>
      <p:sp>
        <p:nvSpPr>
          <p:cNvPr id="41989" name="Text Box 5"/>
          <p:cNvSpPr txBox="1">
            <a:spLocks noChangeArrowheads="1"/>
          </p:cNvSpPr>
          <p:nvPr/>
        </p:nvSpPr>
        <p:spPr bwMode="auto">
          <a:xfrm>
            <a:off x="6096000" y="1752600"/>
            <a:ext cx="2743200"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90000"/>
              </a:lnSpc>
              <a:spcBef>
                <a:spcPct val="50000"/>
              </a:spcBef>
            </a:pPr>
            <a:r>
              <a:rPr lang="en-US" sz="2000"/>
              <a:t>V3 	= V1</a:t>
            </a:r>
          </a:p>
          <a:p>
            <a:pPr algn="just" eaLnBrk="1" hangingPunct="1">
              <a:lnSpc>
                <a:spcPct val="90000"/>
              </a:lnSpc>
              <a:spcBef>
                <a:spcPct val="50000"/>
              </a:spcBef>
            </a:pPr>
            <a:r>
              <a:rPr lang="en-US" sz="2000"/>
              <a:t>	= 0.3m3</a:t>
            </a:r>
          </a:p>
          <a:p>
            <a:pPr algn="just" eaLnBrk="1" hangingPunct="1">
              <a:lnSpc>
                <a:spcPct val="90000"/>
              </a:lnSpc>
              <a:spcBef>
                <a:spcPct val="50000"/>
              </a:spcBef>
            </a:pPr>
            <a:r>
              <a:rPr lang="en-US" sz="2000"/>
              <a:t>(b) </a:t>
            </a:r>
            <a:r>
              <a:rPr lang="en-US" sz="2000">
                <a:latin typeface="Symbol" pitchFamily="18" charset="2"/>
              </a:rPr>
              <a:t>D</a:t>
            </a:r>
            <a:r>
              <a:rPr lang="en-US" sz="2000"/>
              <a:t>U</a:t>
            </a:r>
            <a:r>
              <a:rPr lang="en-US" sz="2000" baseline="-25000"/>
              <a:t>2-3</a:t>
            </a:r>
            <a:r>
              <a:rPr lang="en-US" sz="2000"/>
              <a:t> =  ?</a:t>
            </a:r>
          </a:p>
          <a:p>
            <a:pPr algn="just" eaLnBrk="1" hangingPunct="1">
              <a:lnSpc>
                <a:spcPct val="90000"/>
              </a:lnSpc>
              <a:spcBef>
                <a:spcPct val="50000"/>
              </a:spcBef>
            </a:pPr>
            <a:r>
              <a:rPr lang="en-US" sz="2000"/>
              <a:t>(c) m = ?</a:t>
            </a:r>
          </a:p>
          <a:p>
            <a:pPr algn="just" eaLnBrk="1" hangingPunct="1">
              <a:lnSpc>
                <a:spcPct val="90000"/>
              </a:lnSpc>
              <a:spcBef>
                <a:spcPct val="50000"/>
              </a:spcBef>
            </a:pPr>
            <a:r>
              <a:rPr lang="en-US" sz="2000"/>
              <a:t>(a) Q</a:t>
            </a:r>
            <a:r>
              <a:rPr lang="en-US" sz="2000" baseline="-25000"/>
              <a:t>1-2</a:t>
            </a:r>
            <a:r>
              <a:rPr lang="en-US" sz="2000"/>
              <a:t> = ?</a:t>
            </a:r>
          </a:p>
        </p:txBody>
      </p:sp>
      <p:graphicFrame>
        <p:nvGraphicFramePr>
          <p:cNvPr id="41990" name="Object 6"/>
          <p:cNvGraphicFramePr>
            <a:graphicFrameLocks noChangeAspect="1"/>
          </p:cNvGraphicFramePr>
          <p:nvPr/>
        </p:nvGraphicFramePr>
        <p:xfrm>
          <a:off x="6324600" y="228600"/>
          <a:ext cx="1428750" cy="884238"/>
        </p:xfrm>
        <a:graphic>
          <a:graphicData uri="http://schemas.openxmlformats.org/presentationml/2006/ole">
            <mc:AlternateContent xmlns:mc="http://schemas.openxmlformats.org/markup-compatibility/2006">
              <mc:Choice xmlns:v="urn:schemas-microsoft-com:vml" Requires="v">
                <p:oleObj spid="_x0000_s42130" name="Equation" r:id="rId5" imgW="799920" imgH="495000" progId="Equation.DSMT4">
                  <p:embed/>
                </p:oleObj>
              </mc:Choice>
              <mc:Fallback>
                <p:oleObj name="Equation" r:id="rId5" imgW="799920" imgH="4950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28600"/>
                        <a:ext cx="1428750" cy="88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991" name="Object 7"/>
          <p:cNvGraphicFramePr>
            <a:graphicFrameLocks noChangeAspect="1"/>
          </p:cNvGraphicFramePr>
          <p:nvPr/>
        </p:nvGraphicFramePr>
        <p:xfrm>
          <a:off x="3940175" y="444500"/>
          <a:ext cx="1701800" cy="550863"/>
        </p:xfrm>
        <a:graphic>
          <a:graphicData uri="http://schemas.openxmlformats.org/presentationml/2006/ole">
            <mc:AlternateContent xmlns:mc="http://schemas.openxmlformats.org/markup-compatibility/2006">
              <mc:Choice xmlns:v="urn:schemas-microsoft-com:vml" Requires="v">
                <p:oleObj spid="_x0000_s42131" name="Equation" r:id="rId7" imgW="863280" imgH="279360" progId="Equation.DSMT4">
                  <p:embed/>
                </p:oleObj>
              </mc:Choice>
              <mc:Fallback>
                <p:oleObj name="Equation" r:id="rId7" imgW="863280" imgH="27936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0175" y="444500"/>
                        <a:ext cx="1701800"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92" name="Text Box 8"/>
          <p:cNvSpPr txBox="1">
            <a:spLocks noChangeArrowheads="1"/>
          </p:cNvSpPr>
          <p:nvPr/>
        </p:nvSpPr>
        <p:spPr bwMode="auto">
          <a:xfrm>
            <a:off x="3360738" y="1600200"/>
            <a:ext cx="2743200" cy="53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110000"/>
              </a:lnSpc>
              <a:spcBef>
                <a:spcPct val="50000"/>
              </a:spcBef>
            </a:pPr>
            <a:r>
              <a:rPr lang="en-US" sz="2000"/>
              <a:t>PV = C</a:t>
            </a:r>
          </a:p>
          <a:p>
            <a:pPr algn="just" eaLnBrk="1" hangingPunct="1">
              <a:lnSpc>
                <a:spcPct val="110000"/>
              </a:lnSpc>
              <a:spcBef>
                <a:spcPct val="50000"/>
              </a:spcBef>
            </a:pPr>
            <a:r>
              <a:rPr lang="en-US" sz="2000"/>
              <a:t>Q = W + </a:t>
            </a:r>
            <a:r>
              <a:rPr lang="en-US" sz="2000">
                <a:latin typeface="Symbol" pitchFamily="18" charset="2"/>
              </a:rPr>
              <a:t>D</a:t>
            </a:r>
            <a:r>
              <a:rPr lang="en-US" sz="2000"/>
              <a:t>U</a:t>
            </a:r>
          </a:p>
          <a:p>
            <a:pPr algn="just" eaLnBrk="1" hangingPunct="1">
              <a:lnSpc>
                <a:spcPct val="110000"/>
              </a:lnSpc>
              <a:spcBef>
                <a:spcPct val="50000"/>
              </a:spcBef>
            </a:pPr>
            <a:endParaRPr lang="en-US" sz="2000"/>
          </a:p>
          <a:p>
            <a:pPr algn="just" eaLnBrk="1" hangingPunct="1">
              <a:lnSpc>
                <a:spcPct val="110000"/>
              </a:lnSpc>
              <a:spcBef>
                <a:spcPct val="50000"/>
              </a:spcBef>
            </a:pPr>
            <a:r>
              <a:rPr lang="en-US" sz="2000"/>
              <a:t>P</a:t>
            </a:r>
            <a:r>
              <a:rPr lang="en-US" sz="2000" baseline="-25000"/>
              <a:t>2</a:t>
            </a:r>
            <a:r>
              <a:rPr lang="en-US" sz="2000"/>
              <a:t>V</a:t>
            </a:r>
            <a:r>
              <a:rPr lang="en-US" sz="2000" baseline="-25000"/>
              <a:t>2</a:t>
            </a:r>
            <a:r>
              <a:rPr lang="en-US" sz="2000"/>
              <a:t> = P</a:t>
            </a:r>
            <a:r>
              <a:rPr lang="en-US" sz="2000" baseline="-25000"/>
              <a:t>1</a:t>
            </a:r>
            <a:r>
              <a:rPr lang="en-US" sz="2000"/>
              <a:t>V</a:t>
            </a:r>
            <a:r>
              <a:rPr lang="en-US" sz="2000" baseline="-25000"/>
              <a:t>1</a:t>
            </a:r>
          </a:p>
          <a:p>
            <a:pPr algn="just" eaLnBrk="1" hangingPunct="1">
              <a:lnSpc>
                <a:spcPct val="110000"/>
              </a:lnSpc>
              <a:spcBef>
                <a:spcPct val="50000"/>
              </a:spcBef>
            </a:pPr>
            <a:endParaRPr lang="en-US" sz="2000"/>
          </a:p>
          <a:p>
            <a:pPr algn="just" eaLnBrk="1" hangingPunct="1">
              <a:lnSpc>
                <a:spcPct val="110000"/>
              </a:lnSpc>
              <a:spcBef>
                <a:spcPct val="50000"/>
              </a:spcBef>
            </a:pPr>
            <a:endParaRPr lang="en-US" sz="2000"/>
          </a:p>
          <a:p>
            <a:pPr algn="just" eaLnBrk="1" hangingPunct="1">
              <a:lnSpc>
                <a:spcPct val="110000"/>
              </a:lnSpc>
              <a:spcBef>
                <a:spcPct val="50000"/>
              </a:spcBef>
            </a:pPr>
            <a:r>
              <a:rPr lang="en-US" sz="2000"/>
              <a:t>V</a:t>
            </a:r>
            <a:r>
              <a:rPr lang="en-US" sz="2000" baseline="-25000"/>
              <a:t>2</a:t>
            </a:r>
            <a:r>
              <a:rPr lang="en-US" sz="2000"/>
              <a:t> = 0.06m</a:t>
            </a:r>
            <a:r>
              <a:rPr lang="en-US" sz="2000" baseline="30000"/>
              <a:t>3</a:t>
            </a:r>
          </a:p>
          <a:p>
            <a:pPr algn="just" eaLnBrk="1" hangingPunct="1">
              <a:lnSpc>
                <a:spcPct val="110000"/>
              </a:lnSpc>
              <a:spcBef>
                <a:spcPct val="50000"/>
              </a:spcBef>
            </a:pPr>
            <a:endParaRPr lang="en-US" sz="2000"/>
          </a:p>
          <a:p>
            <a:pPr algn="just" eaLnBrk="1" hangingPunct="1">
              <a:lnSpc>
                <a:spcPct val="110000"/>
              </a:lnSpc>
              <a:spcBef>
                <a:spcPct val="50000"/>
              </a:spcBef>
            </a:pPr>
            <a:endParaRPr lang="en-US" sz="2000"/>
          </a:p>
          <a:p>
            <a:pPr algn="just" eaLnBrk="1" hangingPunct="1">
              <a:lnSpc>
                <a:spcPct val="110000"/>
              </a:lnSpc>
              <a:spcBef>
                <a:spcPct val="50000"/>
              </a:spcBef>
            </a:pPr>
            <a:r>
              <a:rPr lang="en-US" sz="2000"/>
              <a:t>W = -48.28 KJ</a:t>
            </a:r>
          </a:p>
          <a:p>
            <a:pPr algn="just" eaLnBrk="1" hangingPunct="1">
              <a:lnSpc>
                <a:spcPct val="110000"/>
              </a:lnSpc>
              <a:spcBef>
                <a:spcPct val="50000"/>
              </a:spcBef>
            </a:pPr>
            <a:r>
              <a:rPr lang="en-US" sz="2000"/>
              <a:t>Q = -48.28 KJ</a:t>
            </a:r>
          </a:p>
        </p:txBody>
      </p:sp>
      <p:graphicFrame>
        <p:nvGraphicFramePr>
          <p:cNvPr id="41993" name="Object 9"/>
          <p:cNvGraphicFramePr>
            <a:graphicFrameLocks noChangeAspect="1"/>
          </p:cNvGraphicFramePr>
          <p:nvPr/>
        </p:nvGraphicFramePr>
        <p:xfrm>
          <a:off x="3429000" y="2209800"/>
          <a:ext cx="1955800" cy="1038225"/>
        </p:xfrm>
        <a:graphic>
          <a:graphicData uri="http://schemas.openxmlformats.org/presentationml/2006/ole">
            <mc:AlternateContent xmlns:mc="http://schemas.openxmlformats.org/markup-compatibility/2006">
              <mc:Choice xmlns:v="urn:schemas-microsoft-com:vml" Requires="v">
                <p:oleObj spid="_x0000_s42132" name="Equation" r:id="rId9" imgW="1028520" imgH="545760" progId="Equation.DSMT4">
                  <p:embed/>
                </p:oleObj>
              </mc:Choice>
              <mc:Fallback>
                <p:oleObj name="Equation" r:id="rId9" imgW="1028520" imgH="545760"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2209800"/>
                        <a:ext cx="1955800" cy="103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994" name="Object 10"/>
          <p:cNvGraphicFramePr>
            <a:graphicFrameLocks noChangeAspect="1"/>
          </p:cNvGraphicFramePr>
          <p:nvPr/>
        </p:nvGraphicFramePr>
        <p:xfrm>
          <a:off x="3429000" y="3505200"/>
          <a:ext cx="1287463" cy="1006475"/>
        </p:xfrm>
        <a:graphic>
          <a:graphicData uri="http://schemas.openxmlformats.org/presentationml/2006/ole">
            <mc:AlternateContent xmlns:mc="http://schemas.openxmlformats.org/markup-compatibility/2006">
              <mc:Choice xmlns:v="urn:schemas-microsoft-com:vml" Requires="v">
                <p:oleObj spid="_x0000_s42133" name="Equation" r:id="rId11" imgW="698400" imgH="545760" progId="Equation.DSMT4">
                  <p:embed/>
                </p:oleObj>
              </mc:Choice>
              <mc:Fallback>
                <p:oleObj name="Equation" r:id="rId11" imgW="698400" imgH="545760"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3505200"/>
                        <a:ext cx="1287463"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995" name="Object 11"/>
          <p:cNvGraphicFramePr>
            <a:graphicFrameLocks noChangeAspect="1"/>
          </p:cNvGraphicFramePr>
          <p:nvPr/>
        </p:nvGraphicFramePr>
        <p:xfrm>
          <a:off x="3505200" y="5029200"/>
          <a:ext cx="2859088" cy="884238"/>
        </p:xfrm>
        <a:graphic>
          <a:graphicData uri="http://schemas.openxmlformats.org/presentationml/2006/ole">
            <mc:AlternateContent xmlns:mc="http://schemas.openxmlformats.org/markup-compatibility/2006">
              <mc:Choice xmlns:v="urn:schemas-microsoft-com:vml" Requires="v">
                <p:oleObj spid="_x0000_s42134" name="Equation" r:id="rId13" imgW="1396800" imgH="431640" progId="Equation.DSMT4">
                  <p:embed/>
                </p:oleObj>
              </mc:Choice>
              <mc:Fallback>
                <p:oleObj name="Equation" r:id="rId13" imgW="1396800" imgH="431640" progId="Equation.DSMT4">
                  <p:embed/>
                  <p:pic>
                    <p:nvPicPr>
                      <p:cNvPr id="0"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029200"/>
                        <a:ext cx="2859088" cy="88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96" name="Line 12"/>
          <p:cNvSpPr>
            <a:spLocks noChangeShapeType="1"/>
          </p:cNvSpPr>
          <p:nvPr/>
        </p:nvSpPr>
        <p:spPr bwMode="auto">
          <a:xfrm>
            <a:off x="457200" y="4891088"/>
            <a:ext cx="2362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1997" name="Line 13"/>
          <p:cNvSpPr>
            <a:spLocks noChangeShapeType="1"/>
          </p:cNvSpPr>
          <p:nvPr/>
        </p:nvSpPr>
        <p:spPr bwMode="auto">
          <a:xfrm flipV="1">
            <a:off x="457200" y="3214688"/>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1998" name="Freeform 14"/>
          <p:cNvSpPr>
            <a:spLocks/>
          </p:cNvSpPr>
          <p:nvPr/>
        </p:nvSpPr>
        <p:spPr bwMode="auto">
          <a:xfrm>
            <a:off x="762000" y="3290888"/>
            <a:ext cx="1447800" cy="1447800"/>
          </a:xfrm>
          <a:custGeom>
            <a:avLst/>
            <a:gdLst>
              <a:gd name="T0" fmla="*/ 0 w 912"/>
              <a:gd name="T1" fmla="*/ 0 h 912"/>
              <a:gd name="T2" fmla="*/ 384 w 912"/>
              <a:gd name="T3" fmla="*/ 576 h 912"/>
              <a:gd name="T4" fmla="*/ 912 w 912"/>
              <a:gd name="T5" fmla="*/ 912 h 912"/>
            </a:gdLst>
            <a:ahLst/>
            <a:cxnLst>
              <a:cxn ang="0">
                <a:pos x="T0" y="T1"/>
              </a:cxn>
              <a:cxn ang="0">
                <a:pos x="T2" y="T3"/>
              </a:cxn>
              <a:cxn ang="0">
                <a:pos x="T4" y="T5"/>
              </a:cxn>
            </a:cxnLst>
            <a:rect l="0" t="0" r="r" b="b"/>
            <a:pathLst>
              <a:path w="912" h="912">
                <a:moveTo>
                  <a:pt x="0" y="0"/>
                </a:moveTo>
                <a:cubicBezTo>
                  <a:pt x="116" y="212"/>
                  <a:pt x="232" y="424"/>
                  <a:pt x="384" y="576"/>
                </a:cubicBezTo>
                <a:cubicBezTo>
                  <a:pt x="536" y="728"/>
                  <a:pt x="824" y="856"/>
                  <a:pt x="912" y="9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1999" name="Freeform 15"/>
          <p:cNvSpPr>
            <a:spLocks/>
          </p:cNvSpPr>
          <p:nvPr/>
        </p:nvSpPr>
        <p:spPr bwMode="auto">
          <a:xfrm>
            <a:off x="762000" y="3290888"/>
            <a:ext cx="1524000" cy="1066800"/>
          </a:xfrm>
          <a:custGeom>
            <a:avLst/>
            <a:gdLst>
              <a:gd name="T0" fmla="*/ 0 w 960"/>
              <a:gd name="T1" fmla="*/ 0 h 672"/>
              <a:gd name="T2" fmla="*/ 576 w 960"/>
              <a:gd name="T3" fmla="*/ 480 h 672"/>
              <a:gd name="T4" fmla="*/ 960 w 960"/>
              <a:gd name="T5" fmla="*/ 672 h 672"/>
            </a:gdLst>
            <a:ahLst/>
            <a:cxnLst>
              <a:cxn ang="0">
                <a:pos x="T0" y="T1"/>
              </a:cxn>
              <a:cxn ang="0">
                <a:pos x="T2" y="T3"/>
              </a:cxn>
              <a:cxn ang="0">
                <a:pos x="T4" y="T5"/>
              </a:cxn>
            </a:cxnLst>
            <a:rect l="0" t="0" r="r" b="b"/>
            <a:pathLst>
              <a:path w="960" h="672">
                <a:moveTo>
                  <a:pt x="0" y="0"/>
                </a:moveTo>
                <a:cubicBezTo>
                  <a:pt x="208" y="184"/>
                  <a:pt x="416" y="368"/>
                  <a:pt x="576" y="480"/>
                </a:cubicBezTo>
                <a:cubicBezTo>
                  <a:pt x="736" y="592"/>
                  <a:pt x="848" y="632"/>
                  <a:pt x="960" y="6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2000" name="Line 16"/>
          <p:cNvSpPr>
            <a:spLocks noChangeShapeType="1"/>
          </p:cNvSpPr>
          <p:nvPr/>
        </p:nvSpPr>
        <p:spPr bwMode="auto">
          <a:xfrm>
            <a:off x="1219200" y="4129088"/>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2001" name="Line 17"/>
          <p:cNvSpPr>
            <a:spLocks noChangeShapeType="1"/>
          </p:cNvSpPr>
          <p:nvPr/>
        </p:nvSpPr>
        <p:spPr bwMode="auto">
          <a:xfrm>
            <a:off x="1295400" y="4052888"/>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2004" name="Text Box 20"/>
          <p:cNvSpPr txBox="1">
            <a:spLocks noChangeArrowheads="1"/>
          </p:cNvSpPr>
          <p:nvPr/>
        </p:nvSpPr>
        <p:spPr bwMode="auto">
          <a:xfrm>
            <a:off x="2362200" y="4052888"/>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1</a:t>
            </a:r>
          </a:p>
        </p:txBody>
      </p:sp>
      <p:sp>
        <p:nvSpPr>
          <p:cNvPr id="42005" name="Text Box 21"/>
          <p:cNvSpPr txBox="1">
            <a:spLocks noChangeArrowheads="1"/>
          </p:cNvSpPr>
          <p:nvPr/>
        </p:nvSpPr>
        <p:spPr bwMode="auto">
          <a:xfrm>
            <a:off x="2217738" y="460375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3</a:t>
            </a:r>
          </a:p>
        </p:txBody>
      </p:sp>
      <p:sp>
        <p:nvSpPr>
          <p:cNvPr id="42006" name="Text Box 22"/>
          <p:cNvSpPr txBox="1">
            <a:spLocks noChangeArrowheads="1"/>
          </p:cNvSpPr>
          <p:nvPr/>
        </p:nvSpPr>
        <p:spPr bwMode="auto">
          <a:xfrm>
            <a:off x="490538" y="2878138"/>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2</a:t>
            </a:r>
          </a:p>
        </p:txBody>
      </p:sp>
      <p:sp>
        <p:nvSpPr>
          <p:cNvPr id="42007" name="Text Box 23"/>
          <p:cNvSpPr txBox="1">
            <a:spLocks noChangeArrowheads="1"/>
          </p:cNvSpPr>
          <p:nvPr/>
        </p:nvSpPr>
        <p:spPr bwMode="auto">
          <a:xfrm>
            <a:off x="228600" y="3062288"/>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Symbol" pitchFamily="18" charset="2"/>
                <a:sym typeface="Symbol" pitchFamily="18" charset="2"/>
              </a:rPr>
              <a:t></a:t>
            </a:r>
          </a:p>
        </p:txBody>
      </p:sp>
      <p:sp>
        <p:nvSpPr>
          <p:cNvPr id="42008" name="Text Box 24"/>
          <p:cNvSpPr txBox="1">
            <a:spLocks noChangeArrowheads="1"/>
          </p:cNvSpPr>
          <p:nvPr/>
        </p:nvSpPr>
        <p:spPr bwMode="auto">
          <a:xfrm>
            <a:off x="609600" y="4402138"/>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PV</a:t>
            </a:r>
            <a:r>
              <a:rPr lang="en-US" sz="2000" baseline="30000">
                <a:sym typeface="Symbol" pitchFamily="18" charset="2"/>
              </a:rPr>
              <a:t>r</a:t>
            </a:r>
            <a:r>
              <a:rPr lang="en-US" sz="2000">
                <a:sym typeface="Symbol" pitchFamily="18" charset="2"/>
              </a:rPr>
              <a:t>= C</a:t>
            </a:r>
          </a:p>
        </p:txBody>
      </p:sp>
      <p:sp>
        <p:nvSpPr>
          <p:cNvPr id="42009" name="Text Box 25"/>
          <p:cNvSpPr txBox="1">
            <a:spLocks noChangeArrowheads="1"/>
          </p:cNvSpPr>
          <p:nvPr/>
        </p:nvSpPr>
        <p:spPr bwMode="auto">
          <a:xfrm>
            <a:off x="1479550" y="3375025"/>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PV= C</a:t>
            </a:r>
          </a:p>
        </p:txBody>
      </p:sp>
      <p:sp>
        <p:nvSpPr>
          <p:cNvPr id="42010" name="Text Box 26"/>
          <p:cNvSpPr txBox="1">
            <a:spLocks noChangeArrowheads="1"/>
          </p:cNvSpPr>
          <p:nvPr/>
        </p:nvSpPr>
        <p:spPr bwMode="auto">
          <a:xfrm>
            <a:off x="2819400" y="4738688"/>
            <a:ext cx="4556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14400" algn="l"/>
                <a:tab pos="3657600" algn="l"/>
              </a:tabLst>
              <a:defRPr>
                <a:solidFill>
                  <a:schemeClr val="tx1"/>
                </a:solidFill>
                <a:latin typeface="Arial" charset="0"/>
              </a:defRPr>
            </a:lvl1pPr>
            <a:lvl2pPr>
              <a:tabLst>
                <a:tab pos="914400" algn="l"/>
                <a:tab pos="3657600" algn="l"/>
              </a:tabLst>
              <a:defRPr>
                <a:solidFill>
                  <a:schemeClr val="tx1"/>
                </a:solidFill>
                <a:latin typeface="Arial" charset="0"/>
              </a:defRPr>
            </a:lvl2pPr>
            <a:lvl3pPr>
              <a:tabLst>
                <a:tab pos="914400" algn="l"/>
                <a:tab pos="3657600" algn="l"/>
              </a:tabLst>
              <a:defRPr>
                <a:solidFill>
                  <a:schemeClr val="tx1"/>
                </a:solidFill>
                <a:latin typeface="Arial" charset="0"/>
              </a:defRPr>
            </a:lvl3pPr>
            <a:lvl4pPr>
              <a:tabLst>
                <a:tab pos="914400" algn="l"/>
                <a:tab pos="3657600" algn="l"/>
              </a:tabLst>
              <a:defRPr>
                <a:solidFill>
                  <a:schemeClr val="tx1"/>
                </a:solidFill>
                <a:latin typeface="Arial" charset="0"/>
              </a:defRPr>
            </a:lvl4pPr>
            <a:lvl5pPr>
              <a:tabLst>
                <a:tab pos="914400" algn="l"/>
                <a:tab pos="3657600" algn="l"/>
              </a:tabLst>
              <a:defRPr>
                <a:solidFill>
                  <a:schemeClr val="tx1"/>
                </a:solidFill>
                <a:latin typeface="Arial" charset="0"/>
              </a:defRPr>
            </a:lvl5pPr>
            <a:lvl6pPr fontAlgn="base">
              <a:spcBef>
                <a:spcPct val="0"/>
              </a:spcBef>
              <a:spcAft>
                <a:spcPct val="0"/>
              </a:spcAft>
              <a:tabLst>
                <a:tab pos="914400" algn="l"/>
                <a:tab pos="3657600" algn="l"/>
              </a:tabLst>
              <a:defRPr>
                <a:solidFill>
                  <a:schemeClr val="tx1"/>
                </a:solidFill>
                <a:latin typeface="Arial" charset="0"/>
              </a:defRPr>
            </a:lvl6pPr>
            <a:lvl7pPr fontAlgn="base">
              <a:spcBef>
                <a:spcPct val="0"/>
              </a:spcBef>
              <a:spcAft>
                <a:spcPct val="0"/>
              </a:spcAft>
              <a:tabLst>
                <a:tab pos="914400" algn="l"/>
                <a:tab pos="3657600" algn="l"/>
              </a:tabLst>
              <a:defRPr>
                <a:solidFill>
                  <a:schemeClr val="tx1"/>
                </a:solidFill>
                <a:latin typeface="Arial" charset="0"/>
              </a:defRPr>
            </a:lvl7pPr>
            <a:lvl8pPr fontAlgn="base">
              <a:spcBef>
                <a:spcPct val="0"/>
              </a:spcBef>
              <a:spcAft>
                <a:spcPct val="0"/>
              </a:spcAft>
              <a:tabLst>
                <a:tab pos="914400" algn="l"/>
                <a:tab pos="3657600" algn="l"/>
              </a:tabLst>
              <a:defRPr>
                <a:solidFill>
                  <a:schemeClr val="tx1"/>
                </a:solidFill>
                <a:latin typeface="Arial" charset="0"/>
              </a:defRPr>
            </a:lvl8pPr>
            <a:lvl9pPr fontAlgn="base">
              <a:spcBef>
                <a:spcPct val="0"/>
              </a:spcBef>
              <a:spcAft>
                <a:spcPct val="0"/>
              </a:spcAft>
              <a:tabLst>
                <a:tab pos="914400" algn="l"/>
                <a:tab pos="3657600" algn="l"/>
              </a:tabLst>
              <a:defRPr>
                <a:solidFill>
                  <a:schemeClr val="tx1"/>
                </a:solidFill>
                <a:latin typeface="Arial" charset="0"/>
              </a:defRPr>
            </a:lvl9pPr>
          </a:lstStyle>
          <a:p>
            <a:pPr algn="just" eaLnBrk="1" hangingPunct="1">
              <a:spcBef>
                <a:spcPct val="50000"/>
              </a:spcBef>
            </a:pPr>
            <a:r>
              <a:rPr lang="en-US">
                <a:sym typeface="Symbol" pitchFamily="18" charset="2"/>
              </a:rPr>
              <a:t>V</a:t>
            </a:r>
          </a:p>
        </p:txBody>
      </p:sp>
      <p:sp>
        <p:nvSpPr>
          <p:cNvPr id="42011" name="Line 27"/>
          <p:cNvSpPr>
            <a:spLocks noChangeShapeType="1"/>
          </p:cNvSpPr>
          <p:nvPr/>
        </p:nvSpPr>
        <p:spPr bwMode="auto">
          <a:xfrm>
            <a:off x="6934200" y="10668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2012" name="Text Box 28"/>
          <p:cNvSpPr txBox="1">
            <a:spLocks noChangeArrowheads="1"/>
          </p:cNvSpPr>
          <p:nvPr/>
        </p:nvSpPr>
        <p:spPr bwMode="auto">
          <a:xfrm>
            <a:off x="7315200" y="11430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50000"/>
              </a:spcBef>
            </a:pPr>
            <a:r>
              <a:rPr lang="en-US" sz="2000">
                <a:sym typeface="Symbol" pitchFamily="18" charset="2"/>
              </a:rPr>
              <a:t>PV</a:t>
            </a:r>
            <a:r>
              <a:rPr lang="en-US" sz="2000" baseline="30000">
                <a:sym typeface="Symbol" pitchFamily="18" charset="2"/>
              </a:rPr>
              <a:t>r</a:t>
            </a:r>
            <a:r>
              <a:rPr lang="en-US" sz="2000">
                <a:sym typeface="Symbol" pitchFamily="18" charset="2"/>
              </a:rPr>
              <a:t>= C</a:t>
            </a:r>
          </a:p>
        </p:txBody>
      </p:sp>
      <p:sp>
        <p:nvSpPr>
          <p:cNvPr id="42013" name="Line 29"/>
          <p:cNvSpPr>
            <a:spLocks noChangeShapeType="1"/>
          </p:cNvSpPr>
          <p:nvPr/>
        </p:nvSpPr>
        <p:spPr bwMode="auto">
          <a:xfrm>
            <a:off x="1447800" y="3886200"/>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2014" name="Line 30"/>
          <p:cNvSpPr>
            <a:spLocks noChangeShapeType="1"/>
          </p:cNvSpPr>
          <p:nvPr/>
        </p:nvSpPr>
        <p:spPr bwMode="auto">
          <a:xfrm>
            <a:off x="1447800" y="3886200"/>
            <a:ext cx="228600" cy="57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70604" y="5791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7F31BD75-D59B-40E0-87C6-BF847B40C246}" type="slidenum">
              <a:rPr lang="en-US"/>
              <a:pPr/>
              <a:t>27</a:t>
            </a:fld>
            <a:endParaRPr lang="en-US"/>
          </a:p>
        </p:txBody>
      </p:sp>
      <p:sp>
        <p:nvSpPr>
          <p:cNvPr id="43012" name="Text Box 4"/>
          <p:cNvSpPr txBox="1">
            <a:spLocks noChangeArrowheads="1"/>
          </p:cNvSpPr>
          <p:nvPr/>
        </p:nvSpPr>
        <p:spPr bwMode="auto">
          <a:xfrm>
            <a:off x="914400" y="228600"/>
            <a:ext cx="27432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80000"/>
              </a:lnSpc>
              <a:spcBef>
                <a:spcPct val="50000"/>
              </a:spcBef>
            </a:pPr>
            <a:r>
              <a:rPr lang="en-US" sz="2000"/>
              <a:t>r	= 1.4</a:t>
            </a:r>
          </a:p>
          <a:p>
            <a:pPr algn="just" eaLnBrk="1" hangingPunct="1">
              <a:lnSpc>
                <a:spcPct val="80000"/>
              </a:lnSpc>
              <a:spcBef>
                <a:spcPct val="50000"/>
              </a:spcBef>
            </a:pPr>
            <a:r>
              <a:rPr lang="en-US" sz="2000"/>
              <a:t>C</a:t>
            </a:r>
            <a:r>
              <a:rPr lang="en-US" sz="2000" baseline="-25000"/>
              <a:t>P</a:t>
            </a:r>
            <a:r>
              <a:rPr lang="en-US" sz="2000"/>
              <a:t>	= 1KJ/Kg-K</a:t>
            </a:r>
          </a:p>
          <a:p>
            <a:pPr algn="just" eaLnBrk="1" hangingPunct="1">
              <a:lnSpc>
                <a:spcPct val="80000"/>
              </a:lnSpc>
              <a:spcBef>
                <a:spcPct val="50000"/>
              </a:spcBef>
            </a:pPr>
            <a:r>
              <a:rPr lang="en-US" sz="2000"/>
              <a:t>C</a:t>
            </a:r>
            <a:r>
              <a:rPr lang="en-US" sz="2000" baseline="-25000"/>
              <a:t>V</a:t>
            </a:r>
            <a:r>
              <a:rPr lang="en-US" sz="2000"/>
              <a:t>	= 0.714</a:t>
            </a:r>
          </a:p>
        </p:txBody>
      </p:sp>
      <p:sp>
        <p:nvSpPr>
          <p:cNvPr id="43013" name="Text Box 5"/>
          <p:cNvSpPr txBox="1">
            <a:spLocks noChangeArrowheads="1"/>
          </p:cNvSpPr>
          <p:nvPr/>
        </p:nvSpPr>
        <p:spPr bwMode="auto">
          <a:xfrm>
            <a:off x="6553200" y="137160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80000"/>
              </a:lnSpc>
              <a:spcBef>
                <a:spcPct val="50000"/>
              </a:spcBef>
            </a:pPr>
            <a:r>
              <a:rPr lang="en-US" sz="2000"/>
              <a:t>m = 0.358Kg</a:t>
            </a:r>
          </a:p>
        </p:txBody>
      </p:sp>
      <p:graphicFrame>
        <p:nvGraphicFramePr>
          <p:cNvPr id="43014" name="Object 6"/>
          <p:cNvGraphicFramePr>
            <a:graphicFrameLocks noChangeAspect="1"/>
          </p:cNvGraphicFramePr>
          <p:nvPr/>
        </p:nvGraphicFramePr>
        <p:xfrm>
          <a:off x="4984750" y="98425"/>
          <a:ext cx="1519238" cy="1450975"/>
        </p:xfrm>
        <a:graphic>
          <a:graphicData uri="http://schemas.openxmlformats.org/presentationml/2006/ole">
            <mc:AlternateContent xmlns:mc="http://schemas.openxmlformats.org/markup-compatibility/2006">
              <mc:Choice xmlns:v="urn:schemas-microsoft-com:vml" Requires="v">
                <p:oleObj spid="_x0000_s43063" name="Equation" r:id="rId5" imgW="850680" imgH="812520" progId="Equation.DSMT4">
                  <p:embed/>
                </p:oleObj>
              </mc:Choice>
              <mc:Fallback>
                <p:oleObj name="Equation" r:id="rId5" imgW="850680" imgH="81252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4750" y="98425"/>
                        <a:ext cx="1519238"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015" name="Object 7"/>
          <p:cNvGraphicFramePr>
            <a:graphicFrameLocks noChangeAspect="1"/>
          </p:cNvGraphicFramePr>
          <p:nvPr/>
        </p:nvGraphicFramePr>
        <p:xfrm>
          <a:off x="2895600" y="1447800"/>
          <a:ext cx="2444750" cy="3927475"/>
        </p:xfrm>
        <a:graphic>
          <a:graphicData uri="http://schemas.openxmlformats.org/presentationml/2006/ole">
            <mc:AlternateContent xmlns:mc="http://schemas.openxmlformats.org/markup-compatibility/2006">
              <mc:Choice xmlns:v="urn:schemas-microsoft-com:vml" Requires="v">
                <p:oleObj spid="_x0000_s43064" name="Equation" r:id="rId7" imgW="1193760" imgH="1917360" progId="Equation.DSMT4">
                  <p:embed/>
                </p:oleObj>
              </mc:Choice>
              <mc:Fallback>
                <p:oleObj name="Equation" r:id="rId7" imgW="1193760" imgH="191736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1447800"/>
                        <a:ext cx="2444750" cy="392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6" name="Text Box 8"/>
          <p:cNvSpPr txBox="1">
            <a:spLocks noChangeArrowheads="1"/>
          </p:cNvSpPr>
          <p:nvPr/>
        </p:nvSpPr>
        <p:spPr bwMode="auto">
          <a:xfrm>
            <a:off x="3054350" y="5610225"/>
            <a:ext cx="20574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80000"/>
              </a:lnSpc>
              <a:spcBef>
                <a:spcPct val="50000"/>
              </a:spcBef>
            </a:pPr>
            <a:r>
              <a:rPr lang="en-US" sz="2000"/>
              <a:t>       = 35.6 Kg</a:t>
            </a:r>
          </a:p>
          <a:p>
            <a:pPr algn="just" eaLnBrk="1" hangingPunct="1">
              <a:lnSpc>
                <a:spcPct val="80000"/>
              </a:lnSpc>
              <a:spcBef>
                <a:spcPct val="50000"/>
              </a:spcBef>
            </a:pPr>
            <a:r>
              <a:rPr lang="en-US" sz="2000"/>
              <a:t>Q = W + </a:t>
            </a:r>
            <a:r>
              <a:rPr lang="en-US" sz="2000">
                <a:latin typeface="Symbol" pitchFamily="18" charset="2"/>
              </a:rPr>
              <a:t>D </a:t>
            </a:r>
            <a:r>
              <a:rPr lang="en-US" sz="2000"/>
              <a:t>U</a:t>
            </a:r>
          </a:p>
          <a:p>
            <a:pPr algn="just" eaLnBrk="1" hangingPunct="1">
              <a:lnSpc>
                <a:spcPct val="80000"/>
              </a:lnSpc>
              <a:spcBef>
                <a:spcPct val="50000"/>
              </a:spcBef>
            </a:pPr>
            <a:r>
              <a:rPr lang="en-US" sz="2000">
                <a:latin typeface="Symbol" pitchFamily="18" charset="2"/>
              </a:rPr>
              <a:t>D </a:t>
            </a:r>
            <a:r>
              <a:rPr lang="en-US" sz="2000"/>
              <a:t>U = -35.6 Kg</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391400" y="503360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180EE6E4-86A2-4D50-844B-9ACE0F5608D2}" type="slidenum">
              <a:rPr lang="en-US"/>
              <a:pPr/>
              <a:t>28</a:t>
            </a:fld>
            <a:endParaRPr lang="en-US"/>
          </a:p>
        </p:txBody>
      </p:sp>
      <p:sp>
        <p:nvSpPr>
          <p:cNvPr id="44036" name="WordArt 4"/>
          <p:cNvSpPr>
            <a:spLocks noChangeArrowheads="1" noChangeShapeType="1" noTextEdit="1"/>
          </p:cNvSpPr>
          <p:nvPr/>
        </p:nvSpPr>
        <p:spPr bwMode="auto">
          <a:xfrm>
            <a:off x="457200" y="1752600"/>
            <a:ext cx="8382000" cy="2794000"/>
          </a:xfrm>
          <a:prstGeom prst="rect">
            <a:avLst/>
          </a:prstGeom>
        </p:spPr>
        <p:txBody>
          <a:bodyPr wrap="none" fromWordArt="1">
            <a:prstTxWarp prst="textFadeUp">
              <a:avLst>
                <a:gd name="adj" fmla="val 9991"/>
              </a:avLst>
            </a:prstTxWarp>
          </a:bodyPr>
          <a:lstStyle/>
          <a:p>
            <a:pPr algn="ctr"/>
            <a:r>
              <a:rPr lang="en-AU" sz="28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U4 Brothers. 00172"/>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B32CE9D1-2856-487D-BC24-EF57F970E832}" type="slidenum">
              <a:rPr lang="en-US"/>
              <a:pPr/>
              <a:t>3</a:t>
            </a:fld>
            <a:endParaRPr lang="en-US"/>
          </a:p>
        </p:txBody>
      </p:sp>
      <p:sp>
        <p:nvSpPr>
          <p:cNvPr id="4099" name="Rectangle 3"/>
          <p:cNvSpPr>
            <a:spLocks noGrp="1" noChangeArrowheads="1"/>
          </p:cNvSpPr>
          <p:nvPr>
            <p:ph type="body" idx="1"/>
          </p:nvPr>
        </p:nvSpPr>
        <p:spPr>
          <a:xfrm>
            <a:off x="304800" y="381000"/>
            <a:ext cx="8591550" cy="5715000"/>
          </a:xfrm>
        </p:spPr>
        <p:txBody>
          <a:bodyPr/>
          <a:lstStyle/>
          <a:p>
            <a:pPr marL="400050" indent="-400050">
              <a:lnSpc>
                <a:spcPct val="80000"/>
              </a:lnSpc>
              <a:buFont typeface="Wingdings" pitchFamily="2" charset="2"/>
              <a:buNone/>
            </a:pPr>
            <a:r>
              <a:rPr lang="en-US" sz="2200" b="1"/>
              <a:t>Phase</a:t>
            </a:r>
          </a:p>
          <a:p>
            <a:pPr marL="400050" indent="-400050">
              <a:lnSpc>
                <a:spcPct val="80000"/>
              </a:lnSpc>
              <a:buClr>
                <a:schemeClr val="accent2"/>
              </a:buClr>
              <a:buFont typeface="Wingdings" pitchFamily="2" charset="2"/>
              <a:buChar char="q"/>
            </a:pPr>
            <a:r>
              <a:rPr lang="en-US" sz="2200"/>
              <a:t>Matter can exist in three phases, solid, liquid and vapour (or) gas. If the matter in only one of these forms then it is in a Single Phase. If two phases exist together then the substance is in the form of a TWO PHASE MIXTURE.</a:t>
            </a:r>
          </a:p>
          <a:p>
            <a:pPr marL="400050" indent="-400050">
              <a:lnSpc>
                <a:spcPct val="80000"/>
              </a:lnSpc>
              <a:buFont typeface="Wingdings" pitchFamily="2" charset="2"/>
              <a:buNone/>
            </a:pPr>
            <a:endParaRPr lang="en-US" sz="2200"/>
          </a:p>
          <a:p>
            <a:pPr marL="400050" indent="-400050">
              <a:lnSpc>
                <a:spcPct val="80000"/>
              </a:lnSpc>
              <a:buFont typeface="Wingdings" pitchFamily="2" charset="2"/>
              <a:buNone/>
            </a:pPr>
            <a:r>
              <a:rPr lang="en-US" sz="2200" b="1"/>
              <a:t>Process</a:t>
            </a:r>
          </a:p>
          <a:p>
            <a:pPr marL="400050" indent="-400050">
              <a:lnSpc>
                <a:spcPct val="80000"/>
              </a:lnSpc>
              <a:buFont typeface="Wingdings" pitchFamily="2" charset="2"/>
              <a:buNone/>
            </a:pPr>
            <a:r>
              <a:rPr lang="en-US" sz="2200"/>
              <a:t>A substance is said to have undergone a Process:</a:t>
            </a:r>
          </a:p>
          <a:p>
            <a:pPr marL="400050" indent="-400050">
              <a:lnSpc>
                <a:spcPct val="80000"/>
              </a:lnSpc>
              <a:buFontTx/>
              <a:buAutoNum type="romanLcParenBoth"/>
            </a:pPr>
            <a:r>
              <a:rPr lang="en-US" sz="2200"/>
              <a:t> When the state of the substance is changed by means of an  operation such as the conversion of water into steam; or</a:t>
            </a:r>
          </a:p>
          <a:p>
            <a:pPr marL="400050" indent="-400050">
              <a:lnSpc>
                <a:spcPct val="80000"/>
              </a:lnSpc>
              <a:buFontTx/>
              <a:buAutoNum type="romanLcParenBoth"/>
            </a:pPr>
            <a:r>
              <a:rPr lang="en-US" sz="2200"/>
              <a:t> Operations are carried out on the substance; e.g. the expansion or compression of a gas.</a:t>
            </a:r>
          </a:p>
          <a:p>
            <a:pPr marL="400050" indent="-400050">
              <a:lnSpc>
                <a:spcPct val="80000"/>
              </a:lnSpc>
              <a:buFontTx/>
              <a:buNone/>
            </a:pPr>
            <a:endParaRPr lang="en-US" sz="2200"/>
          </a:p>
          <a:p>
            <a:pPr marL="400050" indent="-400050">
              <a:lnSpc>
                <a:spcPct val="80000"/>
              </a:lnSpc>
              <a:buFontTx/>
              <a:buNone/>
            </a:pPr>
            <a:r>
              <a:rPr lang="en-US" sz="2200" b="1"/>
              <a:t>Cycle</a:t>
            </a:r>
          </a:p>
          <a:p>
            <a:pPr marL="400050" indent="-400050" algn="just">
              <a:lnSpc>
                <a:spcPct val="80000"/>
              </a:lnSpc>
              <a:buClr>
                <a:schemeClr val="accent2"/>
              </a:buClr>
              <a:buFont typeface="Wingdings" pitchFamily="2" charset="2"/>
              <a:buChar char="q"/>
            </a:pPr>
            <a:r>
              <a:rPr lang="en-US" sz="2200"/>
              <a:t>If processes are carried out on a substance such that, at the end, the substance is returned to its original state, then the substance is said to have been taken through a Cycle.</a:t>
            </a:r>
          </a:p>
          <a:p>
            <a:pPr marL="400050" indent="-400050" algn="just">
              <a:lnSpc>
                <a:spcPct val="80000"/>
              </a:lnSpc>
              <a:buClr>
                <a:schemeClr val="accent2"/>
              </a:buClr>
              <a:buFont typeface="Wingdings" pitchFamily="2" charset="2"/>
              <a:buChar char="q"/>
            </a:pPr>
            <a:r>
              <a:rPr lang="en-US" sz="2200"/>
              <a:t>A sequence of events takes place which must be repeated and repeated. In this way the engine continues to operate. </a:t>
            </a:r>
          </a:p>
          <a:p>
            <a:pPr marL="400050" indent="-400050" algn="just">
              <a:lnSpc>
                <a:spcPct val="80000"/>
              </a:lnSpc>
              <a:buClr>
                <a:schemeClr val="accent2"/>
              </a:buClr>
              <a:buFont typeface="Wingdings" pitchFamily="2" charset="2"/>
              <a:buChar char="q"/>
            </a:pPr>
            <a:r>
              <a:rPr lang="en-US" sz="2200"/>
              <a:t>Each repeated sequence of events is called a Cycle.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6553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12"/>
          </p:nvPr>
        </p:nvSpPr>
        <p:spPr/>
        <p:txBody>
          <a:bodyPr/>
          <a:lstStyle/>
          <a:p>
            <a:fld id="{892BB236-44EF-426E-9427-520FD5606D4A}" type="slidenum">
              <a:rPr lang="en-US"/>
              <a:pPr/>
              <a:t>4</a:t>
            </a:fld>
            <a:endParaRPr lang="en-US"/>
          </a:p>
        </p:txBody>
      </p:sp>
      <p:sp>
        <p:nvSpPr>
          <p:cNvPr id="5123" name="Rectangle 3"/>
          <p:cNvSpPr>
            <a:spLocks noGrp="1" noChangeArrowheads="1"/>
          </p:cNvSpPr>
          <p:nvPr>
            <p:ph type="body" idx="1"/>
          </p:nvPr>
        </p:nvSpPr>
        <p:spPr>
          <a:xfrm>
            <a:off x="228600" y="152400"/>
            <a:ext cx="8801100" cy="2362200"/>
          </a:xfrm>
        </p:spPr>
        <p:txBody>
          <a:bodyPr/>
          <a:lstStyle/>
          <a:p>
            <a:pPr>
              <a:buFont typeface="Wingdings" pitchFamily="2" charset="2"/>
              <a:buNone/>
            </a:pPr>
            <a:r>
              <a:rPr lang="en-US" sz="2200" b="1"/>
              <a:t>The System</a:t>
            </a:r>
          </a:p>
          <a:p>
            <a:pPr>
              <a:buClr>
                <a:schemeClr val="accent2"/>
              </a:buClr>
              <a:buFont typeface="Wingdings" pitchFamily="2" charset="2"/>
              <a:buChar char="v"/>
            </a:pPr>
            <a:r>
              <a:rPr lang="en-US" sz="2200"/>
              <a:t>When the same matter remains within the region throughout the process and only work and heat across the boundary, it is called a Closed System.</a:t>
            </a:r>
          </a:p>
          <a:p>
            <a:pPr>
              <a:buClr>
                <a:schemeClr val="accent2"/>
              </a:buClr>
              <a:buFont typeface="Wingdings" pitchFamily="2" charset="2"/>
              <a:buChar char="v"/>
            </a:pPr>
            <a:r>
              <a:rPr lang="en-US" sz="2200"/>
              <a:t>In an Open System, matter may flow across the boundary, in addition to work and heat.  </a:t>
            </a:r>
          </a:p>
        </p:txBody>
      </p:sp>
      <p:grpSp>
        <p:nvGrpSpPr>
          <p:cNvPr id="5156" name="Group 36"/>
          <p:cNvGrpSpPr>
            <a:grpSpLocks/>
          </p:cNvGrpSpPr>
          <p:nvPr/>
        </p:nvGrpSpPr>
        <p:grpSpPr bwMode="auto">
          <a:xfrm>
            <a:off x="533400" y="2590800"/>
            <a:ext cx="7086600" cy="3948113"/>
            <a:chOff x="336" y="1632"/>
            <a:chExt cx="4464" cy="2487"/>
          </a:xfrm>
        </p:grpSpPr>
        <p:sp>
          <p:nvSpPr>
            <p:cNvPr id="5124" name="Text Box 4"/>
            <p:cNvSpPr txBox="1">
              <a:spLocks noChangeArrowheads="1"/>
            </p:cNvSpPr>
            <p:nvPr/>
          </p:nvSpPr>
          <p:spPr bwMode="auto">
            <a:xfrm>
              <a:off x="1824" y="2073"/>
              <a:ext cx="1104" cy="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t>System</a:t>
              </a:r>
            </a:p>
          </p:txBody>
        </p:sp>
        <p:sp>
          <p:nvSpPr>
            <p:cNvPr id="5126" name="Line 6"/>
            <p:cNvSpPr>
              <a:spLocks noChangeShapeType="1"/>
            </p:cNvSpPr>
            <p:nvPr/>
          </p:nvSpPr>
          <p:spPr bwMode="auto">
            <a:xfrm flipV="1">
              <a:off x="2736" y="1881"/>
              <a:ext cx="384"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27" name="Line 7"/>
            <p:cNvSpPr>
              <a:spLocks noChangeShapeType="1"/>
            </p:cNvSpPr>
            <p:nvPr/>
          </p:nvSpPr>
          <p:spPr bwMode="auto">
            <a:xfrm flipH="1" flipV="1">
              <a:off x="2700" y="2217"/>
              <a:ext cx="288"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28" name="Line 8"/>
            <p:cNvSpPr>
              <a:spLocks noChangeShapeType="1"/>
            </p:cNvSpPr>
            <p:nvPr/>
          </p:nvSpPr>
          <p:spPr bwMode="auto">
            <a:xfrm flipV="1">
              <a:off x="1608" y="2205"/>
              <a:ext cx="336"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29" name="Line 9"/>
            <p:cNvSpPr>
              <a:spLocks noChangeShapeType="1"/>
            </p:cNvSpPr>
            <p:nvPr/>
          </p:nvSpPr>
          <p:spPr bwMode="auto">
            <a:xfrm>
              <a:off x="1536" y="1929"/>
              <a:ext cx="312"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30" name="Text Box 10"/>
            <p:cNvSpPr txBox="1">
              <a:spLocks noChangeArrowheads="1"/>
            </p:cNvSpPr>
            <p:nvPr/>
          </p:nvSpPr>
          <p:spPr bwMode="auto">
            <a:xfrm>
              <a:off x="3024" y="1677"/>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Energy  leaving</a:t>
              </a:r>
            </a:p>
          </p:txBody>
        </p:sp>
        <p:sp>
          <p:nvSpPr>
            <p:cNvPr id="5131" name="Text Box 11"/>
            <p:cNvSpPr txBox="1">
              <a:spLocks noChangeArrowheads="1"/>
            </p:cNvSpPr>
            <p:nvPr/>
          </p:nvSpPr>
          <p:spPr bwMode="auto">
            <a:xfrm>
              <a:off x="2976" y="2553"/>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Energy  entering</a:t>
              </a:r>
            </a:p>
          </p:txBody>
        </p:sp>
        <p:sp>
          <p:nvSpPr>
            <p:cNvPr id="5132" name="Text Box 12"/>
            <p:cNvSpPr txBox="1">
              <a:spLocks noChangeArrowheads="1"/>
            </p:cNvSpPr>
            <p:nvPr/>
          </p:nvSpPr>
          <p:spPr bwMode="auto">
            <a:xfrm>
              <a:off x="3024" y="2073"/>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Surroundings</a:t>
              </a:r>
            </a:p>
          </p:txBody>
        </p:sp>
        <p:sp>
          <p:nvSpPr>
            <p:cNvPr id="5133" name="Text Box 13"/>
            <p:cNvSpPr txBox="1">
              <a:spLocks noChangeArrowheads="1"/>
            </p:cNvSpPr>
            <p:nvPr/>
          </p:nvSpPr>
          <p:spPr bwMode="auto">
            <a:xfrm>
              <a:off x="528" y="1632"/>
              <a:ext cx="1392"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Boundary can </a:t>
              </a:r>
            </a:p>
            <a:p>
              <a:pPr eaLnBrk="1" hangingPunct="1">
                <a:spcBef>
                  <a:spcPct val="50000"/>
                </a:spcBef>
              </a:pPr>
              <a:r>
                <a:rPr lang="en-US"/>
                <a:t>Change shape</a:t>
              </a:r>
            </a:p>
          </p:txBody>
        </p:sp>
        <p:sp>
          <p:nvSpPr>
            <p:cNvPr id="5134" name="Text Box 14"/>
            <p:cNvSpPr txBox="1">
              <a:spLocks noChangeArrowheads="1"/>
            </p:cNvSpPr>
            <p:nvPr/>
          </p:nvSpPr>
          <p:spPr bwMode="auto">
            <a:xfrm>
              <a:off x="720" y="2400"/>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Fixed mass</a:t>
              </a:r>
            </a:p>
          </p:txBody>
        </p:sp>
        <p:sp>
          <p:nvSpPr>
            <p:cNvPr id="5136" name="Freeform 16"/>
            <p:cNvSpPr>
              <a:spLocks/>
            </p:cNvSpPr>
            <p:nvPr/>
          </p:nvSpPr>
          <p:spPr bwMode="auto">
            <a:xfrm>
              <a:off x="1872" y="3216"/>
              <a:ext cx="1440" cy="296"/>
            </a:xfrm>
            <a:custGeom>
              <a:avLst/>
              <a:gdLst>
                <a:gd name="T0" fmla="*/ 0 w 1440"/>
                <a:gd name="T1" fmla="*/ 440 h 440"/>
                <a:gd name="T2" fmla="*/ 624 w 1440"/>
                <a:gd name="T3" fmla="*/ 8 h 440"/>
                <a:gd name="T4" fmla="*/ 1440 w 1440"/>
                <a:gd name="T5" fmla="*/ 392 h 440"/>
              </a:gdLst>
              <a:ahLst/>
              <a:cxnLst>
                <a:cxn ang="0">
                  <a:pos x="T0" y="T1"/>
                </a:cxn>
                <a:cxn ang="0">
                  <a:pos x="T2" y="T3"/>
                </a:cxn>
                <a:cxn ang="0">
                  <a:pos x="T4" y="T5"/>
                </a:cxn>
              </a:cxnLst>
              <a:rect l="0" t="0" r="r" b="b"/>
              <a:pathLst>
                <a:path w="1440" h="440">
                  <a:moveTo>
                    <a:pt x="0" y="440"/>
                  </a:moveTo>
                  <a:cubicBezTo>
                    <a:pt x="192" y="228"/>
                    <a:pt x="384" y="16"/>
                    <a:pt x="624" y="8"/>
                  </a:cubicBezTo>
                  <a:cubicBezTo>
                    <a:pt x="864" y="0"/>
                    <a:pt x="1304" y="328"/>
                    <a:pt x="1440" y="39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38" name="Freeform 18"/>
            <p:cNvSpPr>
              <a:spLocks/>
            </p:cNvSpPr>
            <p:nvPr/>
          </p:nvSpPr>
          <p:spPr bwMode="auto">
            <a:xfrm>
              <a:off x="1872" y="3588"/>
              <a:ext cx="1440" cy="336"/>
            </a:xfrm>
            <a:custGeom>
              <a:avLst/>
              <a:gdLst>
                <a:gd name="T0" fmla="*/ 0 w 1440"/>
                <a:gd name="T1" fmla="*/ 0 h 336"/>
                <a:gd name="T2" fmla="*/ 624 w 1440"/>
                <a:gd name="T3" fmla="*/ 336 h 336"/>
                <a:gd name="T4" fmla="*/ 1440 w 1440"/>
                <a:gd name="T5" fmla="*/ 0 h 336"/>
              </a:gdLst>
              <a:ahLst/>
              <a:cxnLst>
                <a:cxn ang="0">
                  <a:pos x="T0" y="T1"/>
                </a:cxn>
                <a:cxn ang="0">
                  <a:pos x="T2" y="T3"/>
                </a:cxn>
                <a:cxn ang="0">
                  <a:pos x="T4" y="T5"/>
                </a:cxn>
              </a:cxnLst>
              <a:rect l="0" t="0" r="r" b="b"/>
              <a:pathLst>
                <a:path w="1440" h="336">
                  <a:moveTo>
                    <a:pt x="0" y="0"/>
                  </a:moveTo>
                  <a:cubicBezTo>
                    <a:pt x="192" y="168"/>
                    <a:pt x="384" y="336"/>
                    <a:pt x="624" y="336"/>
                  </a:cubicBezTo>
                  <a:cubicBezTo>
                    <a:pt x="864" y="336"/>
                    <a:pt x="1152" y="168"/>
                    <a:pt x="144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39" name="Line 19"/>
            <p:cNvSpPr>
              <a:spLocks noChangeShapeType="1"/>
            </p:cNvSpPr>
            <p:nvPr/>
          </p:nvSpPr>
          <p:spPr bwMode="auto">
            <a:xfrm flipH="1">
              <a:off x="1536" y="3504"/>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40" name="Line 20"/>
            <p:cNvSpPr>
              <a:spLocks noChangeShapeType="1"/>
            </p:cNvSpPr>
            <p:nvPr/>
          </p:nvSpPr>
          <p:spPr bwMode="auto">
            <a:xfrm flipH="1">
              <a:off x="1548" y="358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41" name="Line 21"/>
            <p:cNvSpPr>
              <a:spLocks noChangeShapeType="1"/>
            </p:cNvSpPr>
            <p:nvPr/>
          </p:nvSpPr>
          <p:spPr bwMode="auto">
            <a:xfrm flipH="1">
              <a:off x="3264" y="346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42" name="Line 22"/>
            <p:cNvSpPr>
              <a:spLocks noChangeShapeType="1"/>
            </p:cNvSpPr>
            <p:nvPr/>
          </p:nvSpPr>
          <p:spPr bwMode="auto">
            <a:xfrm flipH="1">
              <a:off x="3288" y="358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43" name="Text Box 23"/>
            <p:cNvSpPr txBox="1">
              <a:spLocks noChangeArrowheads="1"/>
            </p:cNvSpPr>
            <p:nvPr/>
          </p:nvSpPr>
          <p:spPr bwMode="auto">
            <a:xfrm>
              <a:off x="2064" y="3456"/>
              <a:ext cx="11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t>System</a:t>
              </a:r>
            </a:p>
          </p:txBody>
        </p:sp>
        <p:sp>
          <p:nvSpPr>
            <p:cNvPr id="5144" name="Line 24"/>
            <p:cNvSpPr>
              <a:spLocks noChangeShapeType="1"/>
            </p:cNvSpPr>
            <p:nvPr/>
          </p:nvSpPr>
          <p:spPr bwMode="auto">
            <a:xfrm flipV="1">
              <a:off x="2736" y="3168"/>
              <a:ext cx="384"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45" name="Line 25"/>
            <p:cNvSpPr>
              <a:spLocks noChangeShapeType="1"/>
            </p:cNvSpPr>
            <p:nvPr/>
          </p:nvSpPr>
          <p:spPr bwMode="auto">
            <a:xfrm flipV="1">
              <a:off x="3228" y="3528"/>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46" name="Line 26"/>
            <p:cNvSpPr>
              <a:spLocks noChangeShapeType="1"/>
            </p:cNvSpPr>
            <p:nvPr/>
          </p:nvSpPr>
          <p:spPr bwMode="auto">
            <a:xfrm flipV="1">
              <a:off x="1296" y="3552"/>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47" name="Line 27"/>
            <p:cNvSpPr>
              <a:spLocks noChangeShapeType="1"/>
            </p:cNvSpPr>
            <p:nvPr/>
          </p:nvSpPr>
          <p:spPr bwMode="auto">
            <a:xfrm flipH="1" flipV="1">
              <a:off x="2928" y="3648"/>
              <a:ext cx="288"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48" name="Line 28"/>
            <p:cNvSpPr>
              <a:spLocks noChangeShapeType="1"/>
            </p:cNvSpPr>
            <p:nvPr/>
          </p:nvSpPr>
          <p:spPr bwMode="auto">
            <a:xfrm>
              <a:off x="1776" y="3216"/>
              <a:ext cx="300" cy="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5149" name="Text Box 29"/>
            <p:cNvSpPr txBox="1">
              <a:spLocks noChangeArrowheads="1"/>
            </p:cNvSpPr>
            <p:nvPr/>
          </p:nvSpPr>
          <p:spPr bwMode="auto">
            <a:xfrm>
              <a:off x="2928" y="2976"/>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Energy  leaving</a:t>
              </a:r>
            </a:p>
          </p:txBody>
        </p:sp>
        <p:sp>
          <p:nvSpPr>
            <p:cNvPr id="5150" name="Text Box 30"/>
            <p:cNvSpPr txBox="1">
              <a:spLocks noChangeArrowheads="1"/>
            </p:cNvSpPr>
            <p:nvPr/>
          </p:nvSpPr>
          <p:spPr bwMode="auto">
            <a:xfrm>
              <a:off x="3072" y="3216"/>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Surroundings</a:t>
              </a:r>
            </a:p>
          </p:txBody>
        </p:sp>
        <p:sp>
          <p:nvSpPr>
            <p:cNvPr id="5151" name="Text Box 31"/>
            <p:cNvSpPr txBox="1">
              <a:spLocks noChangeArrowheads="1"/>
            </p:cNvSpPr>
            <p:nvPr/>
          </p:nvSpPr>
          <p:spPr bwMode="auto">
            <a:xfrm>
              <a:off x="3792" y="3408"/>
              <a:ext cx="1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Mass leaving</a:t>
              </a:r>
            </a:p>
          </p:txBody>
        </p:sp>
        <p:sp>
          <p:nvSpPr>
            <p:cNvPr id="5152" name="Text Box 32"/>
            <p:cNvSpPr txBox="1">
              <a:spLocks noChangeArrowheads="1"/>
            </p:cNvSpPr>
            <p:nvPr/>
          </p:nvSpPr>
          <p:spPr bwMode="auto">
            <a:xfrm>
              <a:off x="3072" y="3888"/>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Energy  entering</a:t>
              </a:r>
            </a:p>
          </p:txBody>
        </p:sp>
        <p:sp>
          <p:nvSpPr>
            <p:cNvPr id="5153" name="Text Box 33"/>
            <p:cNvSpPr txBox="1">
              <a:spLocks noChangeArrowheads="1"/>
            </p:cNvSpPr>
            <p:nvPr/>
          </p:nvSpPr>
          <p:spPr bwMode="auto">
            <a:xfrm>
              <a:off x="336" y="3408"/>
              <a:ext cx="1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Mass leaving</a:t>
              </a:r>
            </a:p>
          </p:txBody>
        </p:sp>
        <p:sp>
          <p:nvSpPr>
            <p:cNvPr id="5154" name="Text Box 34"/>
            <p:cNvSpPr txBox="1">
              <a:spLocks noChangeArrowheads="1"/>
            </p:cNvSpPr>
            <p:nvPr/>
          </p:nvSpPr>
          <p:spPr bwMode="auto">
            <a:xfrm>
              <a:off x="804" y="2892"/>
              <a:ext cx="1392"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Boundary can </a:t>
              </a:r>
            </a:p>
            <a:p>
              <a:pPr eaLnBrk="1" hangingPunct="1">
                <a:spcBef>
                  <a:spcPct val="50000"/>
                </a:spcBef>
              </a:pPr>
              <a:r>
                <a:rPr lang="en-US"/>
                <a:t>Change shape</a:t>
              </a: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59626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2C042844-66CB-4B96-BA57-679678B7A359}" type="slidenum">
              <a:rPr lang="en-US"/>
              <a:pPr/>
              <a:t>5</a:t>
            </a:fld>
            <a:endParaRPr lang="en-US"/>
          </a:p>
        </p:txBody>
      </p:sp>
      <p:sp>
        <p:nvSpPr>
          <p:cNvPr id="6147" name="Rectangle 3"/>
          <p:cNvSpPr>
            <a:spLocks noGrp="1" noChangeArrowheads="1"/>
          </p:cNvSpPr>
          <p:nvPr>
            <p:ph type="body" idx="1"/>
          </p:nvPr>
        </p:nvSpPr>
        <p:spPr>
          <a:xfrm>
            <a:off x="152400" y="304800"/>
            <a:ext cx="8763000" cy="6324600"/>
          </a:xfrm>
        </p:spPr>
        <p:txBody>
          <a:bodyPr/>
          <a:lstStyle/>
          <a:p>
            <a:pPr marL="457200" indent="-457200">
              <a:buClr>
                <a:schemeClr val="accent2"/>
              </a:buClr>
              <a:buFont typeface="Wingdings" pitchFamily="2" charset="2"/>
              <a:buNone/>
              <a:tabLst>
                <a:tab pos="457200" algn="l"/>
              </a:tabLst>
            </a:pPr>
            <a:r>
              <a:rPr lang="en-US" sz="2200" b="1"/>
              <a:t> Internal energy (U)</a:t>
            </a:r>
          </a:p>
          <a:p>
            <a:pPr marL="457200" indent="-457200">
              <a:buClr>
                <a:schemeClr val="accent2"/>
              </a:buClr>
              <a:buFont typeface="Wingdings" pitchFamily="2" charset="2"/>
              <a:buChar char="v"/>
              <a:tabLst>
                <a:tab pos="457200" algn="l"/>
              </a:tabLst>
            </a:pPr>
            <a:r>
              <a:rPr lang="en-US" sz="2200"/>
              <a:t> Internal energy is the store of energy which results from the motion of the atoms and molecules of a body. Specific internal energy is desingnated u.</a:t>
            </a:r>
          </a:p>
          <a:p>
            <a:pPr marL="457200" indent="-457200">
              <a:buClr>
                <a:schemeClr val="accent2"/>
              </a:buClr>
              <a:buFont typeface="Wingdings" pitchFamily="2" charset="2"/>
              <a:buChar char="v"/>
              <a:tabLst>
                <a:tab pos="457200" algn="l"/>
              </a:tabLst>
            </a:pPr>
            <a:endParaRPr lang="en-US" sz="1000"/>
          </a:p>
          <a:p>
            <a:pPr marL="457200" indent="-457200">
              <a:buClr>
                <a:schemeClr val="accent2"/>
              </a:buClr>
              <a:buFont typeface="Wingdings" pitchFamily="2" charset="2"/>
              <a:buNone/>
              <a:tabLst>
                <a:tab pos="457200" algn="l"/>
              </a:tabLst>
            </a:pPr>
            <a:r>
              <a:rPr lang="en-US" sz="2200" b="1"/>
              <a:t>Enthalpy (H)</a:t>
            </a:r>
          </a:p>
          <a:p>
            <a:pPr marL="457200" indent="-457200">
              <a:buClr>
                <a:schemeClr val="accent2"/>
              </a:buClr>
              <a:buFont typeface="Wingdings" pitchFamily="2" charset="2"/>
              <a:buChar char="v"/>
              <a:tabLst>
                <a:tab pos="457200" algn="l"/>
              </a:tabLst>
            </a:pPr>
            <a:r>
              <a:rPr lang="en-US" sz="2200"/>
              <a:t>Internal energy pressure and volume are properties. So is their combination in the form,</a:t>
            </a:r>
          </a:p>
          <a:p>
            <a:pPr marL="457200" indent="-457200">
              <a:buClr>
                <a:schemeClr val="accent2"/>
              </a:buClr>
              <a:buFont typeface="Wingdings" pitchFamily="2" charset="2"/>
              <a:buNone/>
              <a:tabLst>
                <a:tab pos="457200" algn="l"/>
              </a:tabLst>
            </a:pPr>
            <a:r>
              <a:rPr lang="en-US" sz="2200"/>
              <a:t>	h = u + PV</a:t>
            </a:r>
          </a:p>
          <a:p>
            <a:pPr marL="457200" indent="-457200">
              <a:buClr>
                <a:schemeClr val="accent2"/>
              </a:buClr>
              <a:buFont typeface="Wingdings" pitchFamily="2" charset="2"/>
              <a:buChar char="v"/>
              <a:tabLst>
                <a:tab pos="457200" algn="l"/>
              </a:tabLst>
            </a:pPr>
            <a:endParaRPr lang="en-US" sz="1000" baseline="30000"/>
          </a:p>
          <a:p>
            <a:pPr marL="457200" indent="-457200">
              <a:buClr>
                <a:schemeClr val="accent2"/>
              </a:buClr>
              <a:buFont typeface="Wingdings" pitchFamily="2" charset="2"/>
              <a:buNone/>
              <a:tabLst>
                <a:tab pos="457200" algn="l"/>
              </a:tabLst>
            </a:pPr>
            <a:r>
              <a:rPr lang="en-US" sz="2200" b="1"/>
              <a:t>Work (W)</a:t>
            </a:r>
          </a:p>
          <a:p>
            <a:pPr marL="457200" indent="-457200">
              <a:buClr>
                <a:schemeClr val="accent2"/>
              </a:buClr>
              <a:buFont typeface="Wingdings" pitchFamily="2" charset="2"/>
              <a:buChar char="v"/>
              <a:tabLst>
                <a:tab pos="457200" algn="l"/>
              </a:tabLst>
            </a:pPr>
            <a:r>
              <a:rPr lang="en-US" sz="2200"/>
              <a:t>If a system exists in which a force at the boundary of the system is moved through a distance, the work is done by or on the system</a:t>
            </a:r>
          </a:p>
          <a:p>
            <a:pPr marL="457200" indent="-457200">
              <a:buClr>
                <a:schemeClr val="accent2"/>
              </a:buClr>
              <a:buFont typeface="Wingdings" pitchFamily="2" charset="2"/>
              <a:buNone/>
              <a:tabLst>
                <a:tab pos="457200" algn="l"/>
              </a:tabLst>
            </a:pPr>
            <a:r>
              <a:rPr lang="en-US" sz="2200" b="1"/>
              <a:t>Heat (Q)</a:t>
            </a:r>
          </a:p>
          <a:p>
            <a:pPr marL="457200" indent="-457200" algn="just">
              <a:buClr>
                <a:schemeClr val="accent2"/>
              </a:buClr>
              <a:buFont typeface="Wingdings" pitchFamily="2" charset="2"/>
              <a:buChar char="v"/>
              <a:tabLst>
                <a:tab pos="457200" algn="l"/>
              </a:tabLst>
            </a:pPr>
            <a:r>
              <a:rPr lang="en-US" sz="2200"/>
              <a:t>During an energy transfer process which results from the temperature difference, the energy transferred is called HEAT.	</a:t>
            </a:r>
          </a:p>
          <a:p>
            <a:pPr marL="457200" indent="-457200" algn="just">
              <a:buClr>
                <a:schemeClr val="accent2"/>
              </a:buClr>
              <a:buFont typeface="Wingdings" pitchFamily="2" charset="2"/>
              <a:buNone/>
              <a:tabLst>
                <a:tab pos="457200" algn="l"/>
              </a:tabLst>
            </a:pPr>
            <a:r>
              <a:rPr lang="en-US" sz="2200"/>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914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B17A856D-9EE3-4E57-8005-7ACDE3ECCE80}" type="slidenum">
              <a:rPr lang="en-US"/>
              <a:pPr/>
              <a:t>6</a:t>
            </a:fld>
            <a:endParaRPr lang="en-US"/>
          </a:p>
        </p:txBody>
      </p:sp>
      <p:sp>
        <p:nvSpPr>
          <p:cNvPr id="7171" name="Rectangle 3"/>
          <p:cNvSpPr>
            <a:spLocks noGrp="1" noChangeArrowheads="1"/>
          </p:cNvSpPr>
          <p:nvPr>
            <p:ph type="body" idx="1"/>
          </p:nvPr>
        </p:nvSpPr>
        <p:spPr>
          <a:xfrm>
            <a:off x="152400" y="274638"/>
            <a:ext cx="8991600" cy="6278562"/>
          </a:xfrm>
        </p:spPr>
        <p:txBody>
          <a:bodyPr/>
          <a:lstStyle/>
          <a:p>
            <a:pPr>
              <a:spcBef>
                <a:spcPct val="30000"/>
              </a:spcBef>
              <a:buFont typeface="Wingdings" pitchFamily="2" charset="2"/>
              <a:buNone/>
            </a:pPr>
            <a:r>
              <a:rPr lang="en-US" sz="2200" b="1"/>
              <a:t>Specific Head Capacity (c)</a:t>
            </a:r>
          </a:p>
          <a:p>
            <a:pPr>
              <a:spcBef>
                <a:spcPct val="30000"/>
              </a:spcBef>
              <a:buClr>
                <a:schemeClr val="accent2"/>
              </a:buClr>
              <a:buFont typeface="Wingdings" pitchFamily="2" charset="2"/>
              <a:buChar char="v"/>
            </a:pPr>
            <a:r>
              <a:rPr lang="en-US" sz="2200"/>
              <a:t>The specific heat capacity of a substance is defined as the amount of heat which transfers into or out unit mass of the substance while the temperature of the substance changes by one degree. Thus,</a:t>
            </a:r>
          </a:p>
          <a:p>
            <a:pPr>
              <a:spcBef>
                <a:spcPct val="30000"/>
              </a:spcBef>
              <a:buFont typeface="Wingdings" pitchFamily="2" charset="2"/>
              <a:buNone/>
            </a:pPr>
            <a:r>
              <a:rPr lang="en-US" sz="2200"/>
              <a:t>				Q = mc (t</a:t>
            </a:r>
            <a:r>
              <a:rPr lang="en-US" sz="2200" baseline="-25000"/>
              <a:t>2</a:t>
            </a:r>
            <a:r>
              <a:rPr lang="en-US" sz="2200"/>
              <a:t> – t</a:t>
            </a:r>
            <a:r>
              <a:rPr lang="en-US" sz="2200" baseline="-25000"/>
              <a:t>1</a:t>
            </a:r>
            <a:r>
              <a:rPr lang="en-US" sz="2200"/>
              <a:t>)</a:t>
            </a:r>
          </a:p>
          <a:p>
            <a:pPr>
              <a:spcBef>
                <a:spcPct val="30000"/>
              </a:spcBef>
              <a:buFont typeface="Wingdings" pitchFamily="2" charset="2"/>
              <a:buNone/>
            </a:pPr>
            <a:r>
              <a:rPr lang="en-US" sz="2200"/>
              <a:t>Where, c  = specific heat capacity of substance</a:t>
            </a:r>
          </a:p>
          <a:p>
            <a:pPr>
              <a:spcBef>
                <a:spcPct val="30000"/>
              </a:spcBef>
              <a:buFont typeface="Wingdings" pitchFamily="2" charset="2"/>
              <a:buNone/>
            </a:pPr>
            <a:r>
              <a:rPr lang="en-US" sz="2200"/>
              <a:t>		t</a:t>
            </a:r>
            <a:r>
              <a:rPr lang="en-US" sz="2200" baseline="-25000"/>
              <a:t>1</a:t>
            </a:r>
            <a:r>
              <a:rPr lang="en-US" sz="2200"/>
              <a:t>  = original temperature of substance</a:t>
            </a:r>
          </a:p>
          <a:p>
            <a:pPr>
              <a:spcBef>
                <a:spcPct val="30000"/>
              </a:spcBef>
              <a:buFont typeface="Wingdings" pitchFamily="2" charset="2"/>
              <a:buNone/>
            </a:pPr>
            <a:r>
              <a:rPr lang="en-US" sz="2200"/>
              <a:t>		t</a:t>
            </a:r>
            <a:r>
              <a:rPr lang="en-US" sz="2200" baseline="-25000"/>
              <a:t>2</a:t>
            </a:r>
            <a:r>
              <a:rPr lang="en-US" sz="2200"/>
              <a:t>  = final temperature of substance</a:t>
            </a:r>
          </a:p>
          <a:p>
            <a:pPr>
              <a:spcBef>
                <a:spcPct val="30000"/>
              </a:spcBef>
              <a:buFont typeface="Wingdings" pitchFamily="2" charset="2"/>
              <a:buNone/>
            </a:pPr>
            <a:r>
              <a:rPr lang="en-US" sz="2200"/>
              <a:t>		Q  = heat transferred to produce change  </a:t>
            </a:r>
          </a:p>
          <a:p>
            <a:pPr>
              <a:spcBef>
                <a:spcPct val="30000"/>
              </a:spcBef>
              <a:buFont typeface="Wingdings" pitchFamily="2" charset="2"/>
              <a:buNone/>
            </a:pPr>
            <a:r>
              <a:rPr lang="en-US" sz="2200"/>
              <a:t>	Ex. 5kg of steel, specific heat capacity 480 J/kgK, is heated from 15</a:t>
            </a:r>
            <a:r>
              <a:rPr lang="en-US" sz="2200">
                <a:sym typeface="Symbol" pitchFamily="18" charset="2"/>
              </a:rPr>
              <a:t></a:t>
            </a:r>
            <a:r>
              <a:rPr lang="en-US" sz="2200"/>
              <a:t>C to 100 </a:t>
            </a:r>
            <a:r>
              <a:rPr lang="en-US" sz="2200">
                <a:sym typeface="Symbol" pitchFamily="18" charset="2"/>
              </a:rPr>
              <a:t></a:t>
            </a:r>
            <a:r>
              <a:rPr lang="en-US" sz="2200"/>
              <a:t> C. How much heat is required?</a:t>
            </a:r>
          </a:p>
          <a:p>
            <a:pPr>
              <a:spcBef>
                <a:spcPct val="30000"/>
              </a:spcBef>
              <a:buFont typeface="Wingdings" pitchFamily="2" charset="2"/>
              <a:buNone/>
            </a:pPr>
            <a:r>
              <a:rPr lang="en-US" sz="2200"/>
              <a:t>Heat required  = m c (t</a:t>
            </a:r>
            <a:r>
              <a:rPr lang="en-US" sz="2200" baseline="-25000"/>
              <a:t>2</a:t>
            </a:r>
            <a:r>
              <a:rPr lang="en-US" sz="2200"/>
              <a:t>-t</a:t>
            </a:r>
            <a:r>
              <a:rPr lang="en-US" sz="2200" baseline="-25000"/>
              <a:t>1</a:t>
            </a:r>
            <a:r>
              <a:rPr lang="en-US" sz="2200"/>
              <a:t>)</a:t>
            </a:r>
          </a:p>
          <a:p>
            <a:pPr>
              <a:spcBef>
                <a:spcPct val="30000"/>
              </a:spcBef>
              <a:buFont typeface="Wingdings" pitchFamily="2" charset="2"/>
              <a:buNone/>
            </a:pPr>
            <a:r>
              <a:rPr lang="en-US" sz="2200"/>
              <a:t>			= 5 x 480 x (100 -15)</a:t>
            </a:r>
          </a:p>
          <a:p>
            <a:pPr>
              <a:spcBef>
                <a:spcPct val="30000"/>
              </a:spcBef>
              <a:buFont typeface="Wingdings" pitchFamily="2" charset="2"/>
              <a:buNone/>
            </a:pPr>
            <a:r>
              <a:rPr lang="en-US" sz="2200"/>
              <a:t>			= 5 x 480 x 85</a:t>
            </a:r>
          </a:p>
          <a:p>
            <a:pPr>
              <a:spcBef>
                <a:spcPct val="30000"/>
              </a:spcBef>
              <a:buFont typeface="Wingdings" pitchFamily="2" charset="2"/>
              <a:buNone/>
            </a:pPr>
            <a:r>
              <a:rPr lang="en-US" sz="2200"/>
              <a:t>			= 204000 J = 204 kJ</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05600" y="5257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6"/>
          <p:cNvSpPr>
            <a:spLocks noGrp="1"/>
          </p:cNvSpPr>
          <p:nvPr>
            <p:ph type="sldNum" sz="quarter" idx="12"/>
          </p:nvPr>
        </p:nvSpPr>
        <p:spPr/>
        <p:txBody>
          <a:bodyPr/>
          <a:lstStyle/>
          <a:p>
            <a:fld id="{EE6355A3-EBA9-4091-B5B7-B69584284403}" type="slidenum">
              <a:rPr lang="en-US"/>
              <a:pPr/>
              <a:t>7</a:t>
            </a:fld>
            <a:endParaRPr lang="en-US"/>
          </a:p>
        </p:txBody>
      </p:sp>
      <p:sp>
        <p:nvSpPr>
          <p:cNvPr id="8195" name="Rectangle 3"/>
          <p:cNvSpPr>
            <a:spLocks noGrp="1" noChangeArrowheads="1"/>
          </p:cNvSpPr>
          <p:nvPr>
            <p:ph type="body" sz="half" idx="1"/>
          </p:nvPr>
        </p:nvSpPr>
        <p:spPr>
          <a:xfrm>
            <a:off x="152400" y="228600"/>
            <a:ext cx="8743950" cy="1066800"/>
          </a:xfrm>
        </p:spPr>
        <p:txBody>
          <a:bodyPr/>
          <a:lstStyle/>
          <a:p>
            <a:pPr>
              <a:lnSpc>
                <a:spcPct val="80000"/>
              </a:lnSpc>
              <a:buFont typeface="Wingdings" pitchFamily="2" charset="2"/>
              <a:buNone/>
            </a:pPr>
            <a:r>
              <a:rPr lang="en-US" sz="2400" b="1">
                <a:sym typeface="Symbol" pitchFamily="18" charset="2"/>
              </a:rPr>
              <a:t>Heat Engine</a:t>
            </a:r>
          </a:p>
          <a:p>
            <a:pPr>
              <a:lnSpc>
                <a:spcPct val="80000"/>
              </a:lnSpc>
              <a:buFont typeface="Wingdings" pitchFamily="2" charset="2"/>
              <a:buNone/>
            </a:pPr>
            <a:endParaRPr lang="en-US" sz="2000" b="1">
              <a:sym typeface="Symbol" pitchFamily="18" charset="2"/>
            </a:endParaRPr>
          </a:p>
          <a:p>
            <a:pPr>
              <a:lnSpc>
                <a:spcPct val="80000"/>
              </a:lnSpc>
              <a:buFont typeface="Wingdings" pitchFamily="2" charset="2"/>
              <a:buNone/>
            </a:pPr>
            <a:r>
              <a:rPr lang="en-US" sz="2000">
                <a:sym typeface="Symbol" pitchFamily="18" charset="2"/>
              </a:rPr>
              <a:t>  </a:t>
            </a:r>
          </a:p>
          <a:p>
            <a:pPr>
              <a:lnSpc>
                <a:spcPct val="80000"/>
              </a:lnSpc>
              <a:buFont typeface="Wingdings" pitchFamily="2" charset="2"/>
              <a:buNone/>
            </a:pPr>
            <a:endParaRPr lang="en-US" sz="2000">
              <a:sym typeface="Symbol" pitchFamily="18" charset="2"/>
            </a:endParaRPr>
          </a:p>
          <a:p>
            <a:pPr>
              <a:lnSpc>
                <a:spcPct val="80000"/>
              </a:lnSpc>
              <a:buFont typeface="Wingdings" pitchFamily="2" charset="2"/>
              <a:buNone/>
            </a:pPr>
            <a:endParaRPr lang="en-US" sz="2000"/>
          </a:p>
        </p:txBody>
      </p:sp>
      <p:grpSp>
        <p:nvGrpSpPr>
          <p:cNvPr id="8209" name="Group 17"/>
          <p:cNvGrpSpPr>
            <a:grpSpLocks/>
          </p:cNvGrpSpPr>
          <p:nvPr/>
        </p:nvGrpSpPr>
        <p:grpSpPr bwMode="auto">
          <a:xfrm>
            <a:off x="5334000" y="990600"/>
            <a:ext cx="3276600" cy="3140075"/>
            <a:chOff x="3360" y="2496"/>
            <a:chExt cx="2064" cy="1978"/>
          </a:xfrm>
        </p:grpSpPr>
        <p:sp>
          <p:nvSpPr>
            <p:cNvPr id="8205" name="Text Box 13"/>
            <p:cNvSpPr txBox="1">
              <a:spLocks noChangeArrowheads="1"/>
            </p:cNvSpPr>
            <p:nvPr/>
          </p:nvSpPr>
          <p:spPr bwMode="auto">
            <a:xfrm>
              <a:off x="3360" y="2496"/>
              <a:ext cx="2064" cy="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a:t>Work, W = Q</a:t>
              </a:r>
              <a:r>
                <a:rPr lang="en-US" sz="2000" baseline="-25000"/>
                <a:t>A</a:t>
              </a:r>
              <a:r>
                <a:rPr lang="en-US" sz="2000"/>
                <a:t> – Q</a:t>
              </a:r>
              <a:r>
                <a:rPr lang="en-US" sz="2000" baseline="-25000"/>
                <a:t>R</a:t>
              </a:r>
            </a:p>
            <a:p>
              <a:pPr eaLnBrk="1" hangingPunct="1">
                <a:spcBef>
                  <a:spcPct val="50000"/>
                </a:spcBef>
              </a:pPr>
              <a:r>
                <a:rPr lang="en-US" sz="2000"/>
                <a:t>Efficiency </a:t>
              </a:r>
              <a:r>
                <a:rPr lang="en-US" sz="2000">
                  <a:sym typeface="Symbol" pitchFamily="18" charset="2"/>
                </a:rPr>
                <a:t> =  Output</a:t>
              </a:r>
            </a:p>
            <a:p>
              <a:pPr eaLnBrk="1" hangingPunct="1">
                <a:spcBef>
                  <a:spcPct val="50000"/>
                </a:spcBef>
              </a:pPr>
              <a:r>
                <a:rPr lang="en-US" sz="2000">
                  <a:sym typeface="Symbol" pitchFamily="18" charset="2"/>
                </a:rPr>
                <a:t>	           Input</a:t>
              </a:r>
            </a:p>
            <a:p>
              <a:pPr eaLnBrk="1" hangingPunct="1">
                <a:spcBef>
                  <a:spcPct val="50000"/>
                </a:spcBef>
              </a:pPr>
              <a:endParaRPr lang="en-US" sz="2000">
                <a:sym typeface="Symbol" pitchFamily="18" charset="2"/>
              </a:endParaRPr>
            </a:p>
            <a:p>
              <a:pPr eaLnBrk="1" hangingPunct="1">
                <a:spcBef>
                  <a:spcPct val="50000"/>
                </a:spcBef>
              </a:pPr>
              <a:endParaRPr lang="en-US" sz="2000">
                <a:sym typeface="Symbol" pitchFamily="18" charset="2"/>
              </a:endParaRPr>
            </a:p>
            <a:p>
              <a:pPr eaLnBrk="1" hangingPunct="1">
                <a:spcBef>
                  <a:spcPct val="50000"/>
                </a:spcBef>
              </a:pPr>
              <a:endParaRPr lang="en-US" sz="2000">
                <a:sym typeface="Symbol" pitchFamily="18" charset="2"/>
              </a:endParaRPr>
            </a:p>
            <a:p>
              <a:pPr eaLnBrk="1" hangingPunct="1">
                <a:spcBef>
                  <a:spcPct val="50000"/>
                </a:spcBef>
              </a:pPr>
              <a:endParaRPr lang="en-US" sz="2000">
                <a:sym typeface="Symbol" pitchFamily="18" charset="2"/>
              </a:endParaRPr>
            </a:p>
          </p:txBody>
        </p:sp>
        <p:sp>
          <p:nvSpPr>
            <p:cNvPr id="8207" name="Line 15"/>
            <p:cNvSpPr>
              <a:spLocks noChangeShapeType="1"/>
            </p:cNvSpPr>
            <p:nvPr/>
          </p:nvSpPr>
          <p:spPr bwMode="auto">
            <a:xfrm>
              <a:off x="4380" y="3048"/>
              <a:ext cx="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graphicFrame>
        <p:nvGraphicFramePr>
          <p:cNvPr id="8210" name="Object 18"/>
          <p:cNvGraphicFramePr>
            <a:graphicFrameLocks noGrp="1" noChangeAspect="1"/>
          </p:cNvGraphicFramePr>
          <p:nvPr>
            <p:ph sz="half" idx="2"/>
          </p:nvPr>
        </p:nvGraphicFramePr>
        <p:xfrm>
          <a:off x="8077200" y="1447800"/>
          <a:ext cx="762000" cy="663575"/>
        </p:xfrm>
        <a:graphic>
          <a:graphicData uri="http://schemas.openxmlformats.org/presentationml/2006/ole">
            <mc:AlternateContent xmlns:mc="http://schemas.openxmlformats.org/markup-compatibility/2006">
              <mc:Choice xmlns:v="urn:schemas-microsoft-com:vml" Requires="v">
                <p:oleObj spid="_x0000_s8297" name="Equation" r:id="rId5" imgW="495000" imgH="431640" progId="Equation.3">
                  <p:embed/>
                </p:oleObj>
              </mc:Choice>
              <mc:Fallback>
                <p:oleObj name="Equation" r:id="rId5" imgW="495000" imgH="431640" progId="Equation.3">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447800"/>
                        <a:ext cx="762000" cy="66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13" name="Object 21"/>
          <p:cNvGraphicFramePr>
            <a:graphicFrameLocks noChangeAspect="1"/>
          </p:cNvGraphicFramePr>
          <p:nvPr/>
        </p:nvGraphicFramePr>
        <p:xfrm>
          <a:off x="5862638" y="2438400"/>
          <a:ext cx="1230312" cy="663575"/>
        </p:xfrm>
        <a:graphic>
          <a:graphicData uri="http://schemas.openxmlformats.org/presentationml/2006/ole">
            <mc:AlternateContent xmlns:mc="http://schemas.openxmlformats.org/markup-compatibility/2006">
              <mc:Choice xmlns:v="urn:schemas-microsoft-com:vml" Requires="v">
                <p:oleObj spid="_x0000_s8298" name="Equation" r:id="rId7" imgW="799920" imgH="431640" progId="Equation.3">
                  <p:embed/>
                </p:oleObj>
              </mc:Choice>
              <mc:Fallback>
                <p:oleObj name="Equation" r:id="rId7" imgW="799920" imgH="431640" progId="Equation.3">
                  <p:embed/>
                  <p:pic>
                    <p:nvPicPr>
                      <p:cNvPr id="0"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2638" y="2438400"/>
                        <a:ext cx="1230312" cy="66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17" name="Object 25"/>
          <p:cNvGraphicFramePr>
            <a:graphicFrameLocks noChangeAspect="1"/>
          </p:cNvGraphicFramePr>
          <p:nvPr/>
        </p:nvGraphicFramePr>
        <p:xfrm>
          <a:off x="6062663" y="3124200"/>
          <a:ext cx="839787" cy="663575"/>
        </p:xfrm>
        <a:graphic>
          <a:graphicData uri="http://schemas.openxmlformats.org/presentationml/2006/ole">
            <mc:AlternateContent xmlns:mc="http://schemas.openxmlformats.org/markup-compatibility/2006">
              <mc:Choice xmlns:v="urn:schemas-microsoft-com:vml" Requires="v">
                <p:oleObj spid="_x0000_s8299" name="Equation" r:id="rId9" imgW="545760" imgH="431640" progId="Equation.3">
                  <p:embed/>
                </p:oleObj>
              </mc:Choice>
              <mc:Fallback>
                <p:oleObj name="Equation" r:id="rId9" imgW="545760" imgH="431640" progId="Equation.3">
                  <p:embed/>
                  <p:pic>
                    <p:nvPicPr>
                      <p:cNvPr id="0" name="Object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2663" y="3124200"/>
                        <a:ext cx="839787" cy="66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223" name="Group 31"/>
          <p:cNvGrpSpPr>
            <a:grpSpLocks/>
          </p:cNvGrpSpPr>
          <p:nvPr/>
        </p:nvGrpSpPr>
        <p:grpSpPr bwMode="auto">
          <a:xfrm>
            <a:off x="1771650" y="1143000"/>
            <a:ext cx="3486150" cy="3733800"/>
            <a:chOff x="1452" y="720"/>
            <a:chExt cx="2196" cy="2352"/>
          </a:xfrm>
        </p:grpSpPr>
        <p:sp>
          <p:nvSpPr>
            <p:cNvPr id="8196" name="Rectangle 4"/>
            <p:cNvSpPr>
              <a:spLocks noChangeArrowheads="1"/>
            </p:cNvSpPr>
            <p:nvPr/>
          </p:nvSpPr>
          <p:spPr bwMode="auto">
            <a:xfrm>
              <a:off x="1452" y="720"/>
              <a:ext cx="864" cy="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8197" name="Text Box 5"/>
            <p:cNvSpPr txBox="1">
              <a:spLocks noChangeArrowheads="1"/>
            </p:cNvSpPr>
            <p:nvPr/>
          </p:nvSpPr>
          <p:spPr bwMode="auto">
            <a:xfrm>
              <a:off x="1584" y="816"/>
              <a:ext cx="6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Source</a:t>
              </a:r>
            </a:p>
          </p:txBody>
        </p:sp>
        <p:sp>
          <p:nvSpPr>
            <p:cNvPr id="8198" name="Rectangle 6"/>
            <p:cNvSpPr>
              <a:spLocks noChangeArrowheads="1"/>
            </p:cNvSpPr>
            <p:nvPr/>
          </p:nvSpPr>
          <p:spPr bwMode="auto">
            <a:xfrm>
              <a:off x="1488" y="1776"/>
              <a:ext cx="864" cy="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8199" name="Rectangle 7"/>
            <p:cNvSpPr>
              <a:spLocks noChangeArrowheads="1"/>
            </p:cNvSpPr>
            <p:nvPr/>
          </p:nvSpPr>
          <p:spPr bwMode="auto">
            <a:xfrm>
              <a:off x="1488" y="2832"/>
              <a:ext cx="864"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8200" name="Text Box 8"/>
            <p:cNvSpPr txBox="1">
              <a:spLocks noChangeArrowheads="1"/>
            </p:cNvSpPr>
            <p:nvPr/>
          </p:nvSpPr>
          <p:spPr bwMode="auto">
            <a:xfrm>
              <a:off x="1584" y="1872"/>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Engine</a:t>
              </a:r>
            </a:p>
          </p:txBody>
        </p:sp>
        <p:sp>
          <p:nvSpPr>
            <p:cNvPr id="8201" name="Text Box 9"/>
            <p:cNvSpPr txBox="1">
              <a:spLocks noChangeArrowheads="1"/>
            </p:cNvSpPr>
            <p:nvPr/>
          </p:nvSpPr>
          <p:spPr bwMode="auto">
            <a:xfrm>
              <a:off x="1680" y="2841"/>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Sink</a:t>
              </a:r>
            </a:p>
          </p:txBody>
        </p:sp>
        <p:sp>
          <p:nvSpPr>
            <p:cNvPr id="8202" name="Line 10"/>
            <p:cNvSpPr>
              <a:spLocks noChangeShapeType="1"/>
            </p:cNvSpPr>
            <p:nvPr/>
          </p:nvSpPr>
          <p:spPr bwMode="auto">
            <a:xfrm>
              <a:off x="1908" y="1152"/>
              <a:ext cx="0"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8203" name="Line 11"/>
            <p:cNvSpPr>
              <a:spLocks noChangeShapeType="1"/>
            </p:cNvSpPr>
            <p:nvPr/>
          </p:nvSpPr>
          <p:spPr bwMode="auto">
            <a:xfrm>
              <a:off x="1920" y="2208"/>
              <a:ext cx="0" cy="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8204" name="Line 12"/>
            <p:cNvSpPr>
              <a:spLocks noChangeShapeType="1"/>
            </p:cNvSpPr>
            <p:nvPr/>
          </p:nvSpPr>
          <p:spPr bwMode="auto">
            <a:xfrm>
              <a:off x="2352" y="1968"/>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8219" name="Text Box 27"/>
            <p:cNvSpPr txBox="1">
              <a:spLocks noChangeArrowheads="1"/>
            </p:cNvSpPr>
            <p:nvPr/>
          </p:nvSpPr>
          <p:spPr bwMode="auto">
            <a:xfrm>
              <a:off x="1920" y="1296"/>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Q</a:t>
              </a:r>
              <a:r>
                <a:rPr lang="en-US" baseline="-25000"/>
                <a:t>A</a:t>
              </a:r>
            </a:p>
          </p:txBody>
        </p:sp>
        <p:sp>
          <p:nvSpPr>
            <p:cNvPr id="8220" name="Text Box 28"/>
            <p:cNvSpPr txBox="1">
              <a:spLocks noChangeArrowheads="1"/>
            </p:cNvSpPr>
            <p:nvPr/>
          </p:nvSpPr>
          <p:spPr bwMode="auto">
            <a:xfrm>
              <a:off x="3072" y="182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W</a:t>
              </a:r>
              <a:endParaRPr lang="en-US" baseline="-25000"/>
            </a:p>
          </p:txBody>
        </p:sp>
        <p:sp>
          <p:nvSpPr>
            <p:cNvPr id="8221" name="Text Box 29"/>
            <p:cNvSpPr txBox="1">
              <a:spLocks noChangeArrowheads="1"/>
            </p:cNvSpPr>
            <p:nvPr/>
          </p:nvSpPr>
          <p:spPr bwMode="auto">
            <a:xfrm>
              <a:off x="1920" y="2352"/>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Q</a:t>
              </a:r>
              <a:r>
                <a:rPr lang="en-US" baseline="-25000"/>
                <a:t>R</a:t>
              </a:r>
            </a:p>
          </p:txBody>
        </p:sp>
      </p:grpSp>
      <p:sp>
        <p:nvSpPr>
          <p:cNvPr id="8222" name="Rectangle 30"/>
          <p:cNvSpPr>
            <a:spLocks noChangeArrowheads="1"/>
          </p:cNvSpPr>
          <p:nvPr/>
        </p:nvSpPr>
        <p:spPr bwMode="auto">
          <a:xfrm>
            <a:off x="457200" y="5257800"/>
            <a:ext cx="822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t>Heat addition to engine</a:t>
            </a:r>
          </a:p>
          <a:p>
            <a:pPr eaLnBrk="1" hangingPunct="1"/>
            <a:r>
              <a:rPr lang="en-US"/>
              <a:t>CV 	= calorific value (J/kg)</a:t>
            </a:r>
          </a:p>
        </p:txBody>
      </p:sp>
      <p:grpSp>
        <p:nvGrpSpPr>
          <p:cNvPr id="8224" name="Group 32"/>
          <p:cNvGrpSpPr>
            <a:grpSpLocks/>
          </p:cNvGrpSpPr>
          <p:nvPr/>
        </p:nvGrpSpPr>
        <p:grpSpPr bwMode="auto">
          <a:xfrm>
            <a:off x="609600" y="5943600"/>
            <a:ext cx="2286000" cy="685800"/>
            <a:chOff x="3312" y="672"/>
            <a:chExt cx="1440" cy="432"/>
          </a:xfrm>
        </p:grpSpPr>
        <p:sp>
          <p:nvSpPr>
            <p:cNvPr id="8225" name="Text Box 33"/>
            <p:cNvSpPr txBox="1">
              <a:spLocks noChangeArrowheads="1"/>
            </p:cNvSpPr>
            <p:nvPr/>
          </p:nvSpPr>
          <p:spPr bwMode="auto">
            <a:xfrm>
              <a:off x="3312" y="672"/>
              <a:ext cx="1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p>
          </p:txBody>
        </p:sp>
        <p:sp>
          <p:nvSpPr>
            <p:cNvPr id="8226" name="Rectangle 34"/>
            <p:cNvSpPr>
              <a:spLocks noChangeArrowheads="1"/>
            </p:cNvSpPr>
            <p:nvPr/>
          </p:nvSpPr>
          <p:spPr bwMode="auto">
            <a:xfrm>
              <a:off x="3360" y="672"/>
              <a:ext cx="1344" cy="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8227" name="Text Box 35"/>
            <p:cNvSpPr txBox="1">
              <a:spLocks noChangeArrowheads="1"/>
            </p:cNvSpPr>
            <p:nvPr/>
          </p:nvSpPr>
          <p:spPr bwMode="auto">
            <a:xfrm>
              <a:off x="3504" y="768"/>
              <a:ext cx="12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a:t>Q</a:t>
              </a:r>
              <a:r>
                <a:rPr lang="en-US" sz="2000" baseline="-25000"/>
                <a:t>A</a:t>
              </a:r>
              <a:r>
                <a:rPr lang="en-US" sz="2000"/>
                <a:t> = m x CV</a:t>
              </a:r>
            </a:p>
          </p:txBody>
        </p:sp>
      </p:gr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6953250" y="48579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185DB619-B11A-4A00-A8C4-11ABF7892CA8}" type="slidenum">
              <a:rPr lang="en-US"/>
              <a:pPr/>
              <a:t>8</a:t>
            </a:fld>
            <a:endParaRPr lang="en-US"/>
          </a:p>
        </p:txBody>
      </p:sp>
      <p:sp>
        <p:nvSpPr>
          <p:cNvPr id="11267" name="Rectangle 3"/>
          <p:cNvSpPr>
            <a:spLocks noGrp="1" noChangeArrowheads="1"/>
          </p:cNvSpPr>
          <p:nvPr>
            <p:ph type="body" sz="half" idx="1"/>
          </p:nvPr>
        </p:nvSpPr>
        <p:spPr>
          <a:xfrm>
            <a:off x="1676400" y="228600"/>
            <a:ext cx="5181600" cy="6267450"/>
          </a:xfrm>
        </p:spPr>
        <p:txBody>
          <a:bodyPr/>
          <a:lstStyle/>
          <a:p>
            <a:pPr>
              <a:lnSpc>
                <a:spcPct val="90000"/>
              </a:lnSpc>
              <a:buFont typeface="Wingdings" pitchFamily="2" charset="2"/>
              <a:buNone/>
            </a:pPr>
            <a:r>
              <a:rPr lang="en-US" sz="2000"/>
              <a:t>Ex(1.2) = 20.4 Kg/hr</a:t>
            </a:r>
          </a:p>
          <a:p>
            <a:pPr>
              <a:lnSpc>
                <a:spcPct val="90000"/>
              </a:lnSpc>
              <a:buFont typeface="Wingdings" pitchFamily="2" charset="2"/>
              <a:buNone/>
            </a:pPr>
            <a:r>
              <a:rPr lang="en-US" sz="2000"/>
              <a:t>	CV 	= 43 MJ/kg = 43 x 10</a:t>
            </a:r>
            <a:r>
              <a:rPr lang="en-US" sz="2000" baseline="30000"/>
              <a:t>6</a:t>
            </a:r>
            <a:r>
              <a:rPr lang="en-US" sz="2000"/>
              <a:t> J/kg</a:t>
            </a:r>
          </a:p>
          <a:p>
            <a:pPr>
              <a:lnSpc>
                <a:spcPct val="90000"/>
              </a:lnSpc>
              <a:buFont typeface="Wingdings" pitchFamily="2" charset="2"/>
              <a:buNone/>
            </a:pPr>
            <a:r>
              <a:rPr lang="en-US" sz="2000"/>
              <a:t>	</a:t>
            </a:r>
            <a:r>
              <a:rPr lang="en-US" sz="2000">
                <a:sym typeface="Symbol" pitchFamily="18" charset="2"/>
              </a:rPr>
              <a:t> 	= 20 % = 0.2</a:t>
            </a:r>
          </a:p>
          <a:p>
            <a:pPr>
              <a:lnSpc>
                <a:spcPct val="90000"/>
              </a:lnSpc>
              <a:buFont typeface="Wingdings" pitchFamily="2" charset="2"/>
              <a:buNone/>
            </a:pPr>
            <a:r>
              <a:rPr lang="en-US" sz="2000">
                <a:sym typeface="Symbol" pitchFamily="18" charset="2"/>
              </a:rPr>
              <a:t>Power output = ?</a:t>
            </a:r>
          </a:p>
          <a:p>
            <a:pPr>
              <a:lnSpc>
                <a:spcPct val="90000"/>
              </a:lnSpc>
              <a:buFont typeface="Wingdings" pitchFamily="2" charset="2"/>
              <a:buNone/>
            </a:pPr>
            <a:r>
              <a:rPr lang="en-US" sz="2000">
                <a:sym typeface="Symbol" pitchFamily="18" charset="2"/>
              </a:rPr>
              <a:t>Energy rejected = ? (by min)</a:t>
            </a:r>
          </a:p>
          <a:p>
            <a:pPr>
              <a:lnSpc>
                <a:spcPct val="90000"/>
              </a:lnSpc>
              <a:buFont typeface="Wingdings" pitchFamily="2" charset="2"/>
              <a:buNone/>
            </a:pPr>
            <a:r>
              <a:rPr lang="en-US" sz="2000">
                <a:sym typeface="Symbol" pitchFamily="18" charset="2"/>
              </a:rPr>
              <a:t>Q</a:t>
            </a:r>
            <a:r>
              <a:rPr lang="en-US" sz="2000" baseline="-25000">
                <a:sym typeface="Symbol" pitchFamily="18" charset="2"/>
              </a:rPr>
              <a:t>A</a:t>
            </a:r>
            <a:r>
              <a:rPr lang="en-US" sz="2000">
                <a:sym typeface="Symbol" pitchFamily="18" charset="2"/>
              </a:rPr>
              <a:t> = m x CV</a:t>
            </a:r>
          </a:p>
          <a:p>
            <a:pPr>
              <a:lnSpc>
                <a:spcPct val="90000"/>
              </a:lnSpc>
              <a:buFont typeface="Wingdings" pitchFamily="2" charset="2"/>
              <a:buNone/>
            </a:pPr>
            <a:r>
              <a:rPr lang="en-US" sz="2000">
                <a:sym typeface="Symbol" pitchFamily="18" charset="2"/>
              </a:rPr>
              <a:t>	= 20.4 x 43 x 10</a:t>
            </a:r>
            <a:r>
              <a:rPr lang="en-US" sz="2000" baseline="30000">
                <a:sym typeface="Symbol" pitchFamily="18" charset="2"/>
              </a:rPr>
              <a:t>6</a:t>
            </a:r>
          </a:p>
          <a:p>
            <a:pPr>
              <a:lnSpc>
                <a:spcPct val="90000"/>
              </a:lnSpc>
              <a:buFont typeface="Wingdings" pitchFamily="2" charset="2"/>
              <a:buNone/>
            </a:pPr>
            <a:r>
              <a:rPr lang="en-US" sz="2000" baseline="30000">
                <a:sym typeface="Symbol" pitchFamily="18" charset="2"/>
              </a:rPr>
              <a:t>	</a:t>
            </a:r>
            <a:r>
              <a:rPr lang="en-US" sz="2000">
                <a:sym typeface="Symbol" pitchFamily="18" charset="2"/>
              </a:rPr>
              <a:t>= 877.2 x 10</a:t>
            </a:r>
            <a:r>
              <a:rPr lang="en-US" sz="2000" baseline="30000">
                <a:sym typeface="Symbol" pitchFamily="18" charset="2"/>
              </a:rPr>
              <a:t>6 </a:t>
            </a:r>
            <a:r>
              <a:rPr lang="en-US" sz="2000">
                <a:sym typeface="Symbol" pitchFamily="18" charset="2"/>
              </a:rPr>
              <a:t>J/h</a:t>
            </a:r>
          </a:p>
          <a:p>
            <a:pPr>
              <a:lnSpc>
                <a:spcPct val="90000"/>
              </a:lnSpc>
              <a:buFont typeface="Wingdings" pitchFamily="2" charset="2"/>
              <a:buNone/>
            </a:pPr>
            <a:r>
              <a:rPr lang="en-US" sz="2000">
                <a:sym typeface="Symbol" pitchFamily="18" charset="2"/>
              </a:rPr>
              <a:t>Q</a:t>
            </a:r>
            <a:r>
              <a:rPr lang="en-US" sz="2000" baseline="-25000">
                <a:sym typeface="Symbol" pitchFamily="18" charset="2"/>
              </a:rPr>
              <a:t>A</a:t>
            </a:r>
            <a:r>
              <a:rPr lang="en-US" sz="2000">
                <a:sym typeface="Symbol" pitchFamily="18" charset="2"/>
              </a:rPr>
              <a:t> =</a:t>
            </a:r>
          </a:p>
          <a:p>
            <a:pPr>
              <a:lnSpc>
                <a:spcPct val="90000"/>
              </a:lnSpc>
              <a:buFont typeface="Wingdings" pitchFamily="2" charset="2"/>
              <a:buNone/>
            </a:pPr>
            <a:r>
              <a:rPr lang="en-US" sz="2000">
                <a:sym typeface="Symbol" pitchFamily="18" charset="2"/>
              </a:rPr>
              <a:t>	  </a:t>
            </a:r>
          </a:p>
          <a:p>
            <a:pPr>
              <a:lnSpc>
                <a:spcPct val="90000"/>
              </a:lnSpc>
              <a:buFont typeface="Wingdings" pitchFamily="2" charset="2"/>
              <a:buNone/>
            </a:pPr>
            <a:r>
              <a:rPr lang="en-US" sz="2000">
                <a:sym typeface="Symbol" pitchFamily="18" charset="2"/>
              </a:rPr>
              <a:t>	  = 0.2436 MW</a:t>
            </a:r>
          </a:p>
          <a:p>
            <a:pPr>
              <a:lnSpc>
                <a:spcPct val="90000"/>
              </a:lnSpc>
              <a:buFont typeface="Symbol" pitchFamily="18" charset="2"/>
              <a:buChar char="h"/>
            </a:pPr>
            <a:endParaRPr lang="en-US" sz="2000">
              <a:sym typeface="Symbol" pitchFamily="18" charset="2"/>
            </a:endParaRPr>
          </a:p>
          <a:p>
            <a:pPr>
              <a:lnSpc>
                <a:spcPct val="90000"/>
              </a:lnSpc>
              <a:buFont typeface="Symbol" pitchFamily="18" charset="2"/>
              <a:buChar char="h"/>
            </a:pPr>
            <a:r>
              <a:rPr lang="en-US" sz="2000">
                <a:sym typeface="Symbol" pitchFamily="18" charset="2"/>
              </a:rPr>
              <a:t>=</a:t>
            </a:r>
          </a:p>
          <a:p>
            <a:pPr>
              <a:lnSpc>
                <a:spcPct val="90000"/>
              </a:lnSpc>
              <a:buFont typeface="Symbol" pitchFamily="18" charset="2"/>
              <a:buNone/>
            </a:pPr>
            <a:endParaRPr lang="en-US" sz="2000">
              <a:sym typeface="Symbol" pitchFamily="18" charset="2"/>
            </a:endParaRPr>
          </a:p>
          <a:p>
            <a:pPr>
              <a:lnSpc>
                <a:spcPct val="90000"/>
              </a:lnSpc>
              <a:buFont typeface="Symbol" pitchFamily="18" charset="2"/>
              <a:buNone/>
            </a:pPr>
            <a:r>
              <a:rPr lang="en-US" sz="2000">
                <a:sym typeface="Symbol" pitchFamily="18" charset="2"/>
              </a:rPr>
              <a:t>W = 0.2 x 0.2436 x 10</a:t>
            </a:r>
            <a:endParaRPr lang="en-US" sz="2000" baseline="30000">
              <a:sym typeface="Symbol" pitchFamily="18" charset="2"/>
            </a:endParaRPr>
          </a:p>
          <a:p>
            <a:pPr>
              <a:lnSpc>
                <a:spcPct val="90000"/>
              </a:lnSpc>
              <a:buFont typeface="Symbol" pitchFamily="18" charset="2"/>
              <a:buNone/>
            </a:pPr>
            <a:r>
              <a:rPr lang="en-US" sz="2000" baseline="30000">
                <a:sym typeface="Symbol" pitchFamily="18" charset="2"/>
              </a:rPr>
              <a:t>	</a:t>
            </a:r>
            <a:r>
              <a:rPr lang="en-US" sz="2000">
                <a:sym typeface="Symbol" pitchFamily="18" charset="2"/>
              </a:rPr>
              <a:t>= 0.05 x 10</a:t>
            </a:r>
            <a:endParaRPr lang="en-US" sz="2000" baseline="30000">
              <a:sym typeface="Symbol" pitchFamily="18" charset="2"/>
            </a:endParaRPr>
          </a:p>
          <a:p>
            <a:pPr>
              <a:lnSpc>
                <a:spcPct val="90000"/>
              </a:lnSpc>
              <a:buFont typeface="Symbol" pitchFamily="18" charset="2"/>
              <a:buNone/>
            </a:pPr>
            <a:r>
              <a:rPr lang="en-US" sz="2000" baseline="30000">
                <a:sym typeface="Symbol" pitchFamily="18" charset="2"/>
              </a:rPr>
              <a:t>	</a:t>
            </a:r>
            <a:r>
              <a:rPr lang="en-US" sz="2000">
                <a:sym typeface="Symbol" pitchFamily="18" charset="2"/>
              </a:rPr>
              <a:t>= 0.05 MW (Ans)</a:t>
            </a:r>
          </a:p>
          <a:p>
            <a:pPr>
              <a:lnSpc>
                <a:spcPct val="90000"/>
              </a:lnSpc>
              <a:buFont typeface="Symbol" pitchFamily="18" charset="2"/>
              <a:buNone/>
            </a:pPr>
            <a:r>
              <a:rPr lang="en-US" sz="2000">
                <a:sym typeface="Symbol" pitchFamily="18" charset="2"/>
              </a:rPr>
              <a:t>W = Q</a:t>
            </a:r>
            <a:r>
              <a:rPr lang="en-US" sz="2000" baseline="-25000">
                <a:sym typeface="Symbol" pitchFamily="18" charset="2"/>
              </a:rPr>
              <a:t>A</a:t>
            </a:r>
            <a:r>
              <a:rPr lang="en-US" sz="2000">
                <a:sym typeface="Symbol" pitchFamily="18" charset="2"/>
              </a:rPr>
              <a:t> - Q</a:t>
            </a:r>
            <a:r>
              <a:rPr lang="en-US" sz="2000" baseline="-25000">
                <a:sym typeface="Symbol" pitchFamily="18" charset="2"/>
              </a:rPr>
              <a:t>R</a:t>
            </a:r>
            <a:r>
              <a:rPr lang="en-US" sz="2000">
                <a:sym typeface="Symbol" pitchFamily="18" charset="2"/>
              </a:rPr>
              <a:t>  </a:t>
            </a:r>
          </a:p>
          <a:p>
            <a:pPr>
              <a:lnSpc>
                <a:spcPct val="90000"/>
              </a:lnSpc>
              <a:buFont typeface="Wingdings" pitchFamily="2" charset="2"/>
              <a:buNone/>
            </a:pPr>
            <a:r>
              <a:rPr lang="en-US" sz="2000">
                <a:sym typeface="Symbol" pitchFamily="18" charset="2"/>
              </a:rPr>
              <a:t>  </a:t>
            </a:r>
          </a:p>
          <a:p>
            <a:pPr>
              <a:lnSpc>
                <a:spcPct val="90000"/>
              </a:lnSpc>
              <a:buFont typeface="Wingdings" pitchFamily="2" charset="2"/>
              <a:buNone/>
            </a:pPr>
            <a:r>
              <a:rPr lang="en-US" sz="2000">
                <a:sym typeface="Symbol" pitchFamily="18" charset="2"/>
              </a:rPr>
              <a:t> </a:t>
            </a:r>
          </a:p>
        </p:txBody>
      </p:sp>
      <p:graphicFrame>
        <p:nvGraphicFramePr>
          <p:cNvPr id="11276" name="Object 12"/>
          <p:cNvGraphicFramePr>
            <a:graphicFrameLocks noGrp="1" noChangeAspect="1"/>
          </p:cNvGraphicFramePr>
          <p:nvPr>
            <p:ph sz="half" idx="2"/>
          </p:nvPr>
        </p:nvGraphicFramePr>
        <p:xfrm>
          <a:off x="2362200" y="2762250"/>
          <a:ext cx="1270000" cy="749300"/>
        </p:xfrm>
        <a:graphic>
          <a:graphicData uri="http://schemas.openxmlformats.org/presentationml/2006/ole">
            <mc:AlternateContent xmlns:mc="http://schemas.openxmlformats.org/markup-compatibility/2006">
              <mc:Choice xmlns:v="urn:schemas-microsoft-com:vml" Requires="v">
                <p:oleObj spid="_x0000_s11327" name="Equation" r:id="rId5" imgW="723600" imgH="419040" progId="Equation.3">
                  <p:embed/>
                </p:oleObj>
              </mc:Choice>
              <mc:Fallback>
                <p:oleObj name="Equation" r:id="rId5" imgW="723600" imgH="41904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762250"/>
                        <a:ext cx="1270000"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79" name="Object 15"/>
          <p:cNvGraphicFramePr>
            <a:graphicFrameLocks noChangeAspect="1"/>
          </p:cNvGraphicFramePr>
          <p:nvPr/>
        </p:nvGraphicFramePr>
        <p:xfrm>
          <a:off x="2362200" y="4057650"/>
          <a:ext cx="444500" cy="771525"/>
        </p:xfrm>
        <a:graphic>
          <a:graphicData uri="http://schemas.openxmlformats.org/presentationml/2006/ole">
            <mc:AlternateContent xmlns:mc="http://schemas.openxmlformats.org/markup-compatibility/2006">
              <mc:Choice xmlns:v="urn:schemas-microsoft-com:vml" Requires="v">
                <p:oleObj spid="_x0000_s11328" name="Equation" r:id="rId7" imgW="253800" imgH="431640" progId="Equation.3">
                  <p:embed/>
                </p:oleObj>
              </mc:Choice>
              <mc:Fallback>
                <p:oleObj name="Equation" r:id="rId7" imgW="253800" imgH="43164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057650"/>
                        <a:ext cx="444500"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553200" y="4572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6"/>
          <p:cNvSpPr>
            <a:spLocks noGrp="1"/>
          </p:cNvSpPr>
          <p:nvPr>
            <p:ph type="sldNum" sz="quarter" idx="12"/>
          </p:nvPr>
        </p:nvSpPr>
        <p:spPr/>
        <p:txBody>
          <a:bodyPr/>
          <a:lstStyle/>
          <a:p>
            <a:fld id="{3DEA4ADC-5BA1-46A6-9D59-961DC46494E0}" type="slidenum">
              <a:rPr lang="en-US"/>
              <a:pPr/>
              <a:t>9</a:t>
            </a:fld>
            <a:endParaRPr lang="en-US"/>
          </a:p>
        </p:txBody>
      </p:sp>
      <p:sp>
        <p:nvSpPr>
          <p:cNvPr id="9219" name="Rectangle 3"/>
          <p:cNvSpPr>
            <a:spLocks noGrp="1" noChangeArrowheads="1"/>
          </p:cNvSpPr>
          <p:nvPr>
            <p:ph type="body" sz="half" idx="1"/>
          </p:nvPr>
        </p:nvSpPr>
        <p:spPr>
          <a:xfrm>
            <a:off x="304800" y="228600"/>
            <a:ext cx="3352800" cy="3962400"/>
          </a:xfrm>
        </p:spPr>
        <p:txBody>
          <a:bodyPr/>
          <a:lstStyle/>
          <a:p>
            <a:pPr>
              <a:buFont typeface="Wingdings" pitchFamily="2" charset="2"/>
              <a:buNone/>
            </a:pPr>
            <a:r>
              <a:rPr lang="en-US" sz="2400"/>
              <a:t>Q</a:t>
            </a:r>
            <a:r>
              <a:rPr lang="en-US" sz="2400" baseline="-25000"/>
              <a:t>R</a:t>
            </a:r>
            <a:r>
              <a:rPr lang="en-US" sz="2400"/>
              <a:t>= 0.2436 – 0.04872</a:t>
            </a:r>
          </a:p>
          <a:p>
            <a:pPr>
              <a:buFont typeface="Wingdings" pitchFamily="2" charset="2"/>
              <a:buNone/>
            </a:pPr>
            <a:r>
              <a:rPr lang="en-US" sz="2400"/>
              <a:t>	= 0.19488 MJ/s</a:t>
            </a:r>
          </a:p>
          <a:p>
            <a:pPr>
              <a:buFont typeface="Wingdings" pitchFamily="2" charset="2"/>
              <a:buNone/>
            </a:pPr>
            <a:r>
              <a:rPr lang="en-US" sz="2400"/>
              <a:t>	= 0.19488 x 60</a:t>
            </a:r>
          </a:p>
          <a:p>
            <a:pPr>
              <a:buFont typeface="Wingdings" pitchFamily="2" charset="2"/>
              <a:buNone/>
            </a:pPr>
            <a:r>
              <a:rPr lang="en-US" sz="2400"/>
              <a:t>	= 11.688 MJ/min</a:t>
            </a:r>
          </a:p>
          <a:p>
            <a:pPr>
              <a:buFont typeface="Wingdings" pitchFamily="2" charset="2"/>
              <a:buNone/>
            </a:pPr>
            <a:r>
              <a:rPr lang="en-US" sz="2400"/>
              <a:t> </a:t>
            </a:r>
            <a:endParaRPr lang="en-US" sz="2400" baseline="30000"/>
          </a:p>
        </p:txBody>
      </p:sp>
      <p:sp>
        <p:nvSpPr>
          <p:cNvPr id="9226" name="Text Box 10"/>
          <p:cNvSpPr txBox="1">
            <a:spLocks noChangeArrowheads="1"/>
          </p:cNvSpPr>
          <p:nvPr/>
        </p:nvSpPr>
        <p:spPr bwMode="auto">
          <a:xfrm>
            <a:off x="228600" y="2286000"/>
            <a:ext cx="8610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b="1"/>
              <a:t>The Steady Flow Energy Equation (S.F.E.E)</a:t>
            </a:r>
          </a:p>
          <a:p>
            <a:pPr eaLnBrk="1" hangingPunct="1">
              <a:spcBef>
                <a:spcPct val="50000"/>
              </a:spcBef>
            </a:pPr>
            <a:endParaRPr lang="en-US" b="1"/>
          </a:p>
        </p:txBody>
      </p:sp>
      <p:sp>
        <p:nvSpPr>
          <p:cNvPr id="9227" name="Line 11"/>
          <p:cNvSpPr>
            <a:spLocks noChangeShapeType="1"/>
          </p:cNvSpPr>
          <p:nvPr/>
        </p:nvSpPr>
        <p:spPr bwMode="auto">
          <a:xfrm>
            <a:off x="533400" y="4876800"/>
            <a:ext cx="6934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28" name="Line 12"/>
          <p:cNvSpPr>
            <a:spLocks noChangeShapeType="1"/>
          </p:cNvSpPr>
          <p:nvPr/>
        </p:nvSpPr>
        <p:spPr bwMode="auto">
          <a:xfrm flipV="1">
            <a:off x="1066800" y="35814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29" name="Line 13"/>
          <p:cNvSpPr>
            <a:spLocks noChangeShapeType="1"/>
          </p:cNvSpPr>
          <p:nvPr/>
        </p:nvSpPr>
        <p:spPr bwMode="auto">
          <a:xfrm flipV="1">
            <a:off x="6934200" y="43434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30" name="Line 14"/>
          <p:cNvSpPr>
            <a:spLocks noChangeShapeType="1"/>
          </p:cNvSpPr>
          <p:nvPr/>
        </p:nvSpPr>
        <p:spPr bwMode="auto">
          <a:xfrm>
            <a:off x="1295400" y="3810000"/>
            <a:ext cx="1752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31" name="Line 15"/>
          <p:cNvSpPr>
            <a:spLocks noChangeShapeType="1"/>
          </p:cNvSpPr>
          <p:nvPr/>
        </p:nvSpPr>
        <p:spPr bwMode="auto">
          <a:xfrm>
            <a:off x="3048000" y="38100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32" name="Line 16"/>
          <p:cNvSpPr>
            <a:spLocks noChangeShapeType="1"/>
          </p:cNvSpPr>
          <p:nvPr/>
        </p:nvSpPr>
        <p:spPr bwMode="auto">
          <a:xfrm>
            <a:off x="3048000" y="46482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33" name="Line 17"/>
          <p:cNvSpPr>
            <a:spLocks noChangeShapeType="1"/>
          </p:cNvSpPr>
          <p:nvPr/>
        </p:nvSpPr>
        <p:spPr bwMode="auto">
          <a:xfrm>
            <a:off x="1295400" y="3352800"/>
            <a:ext cx="289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34" name="Line 18"/>
          <p:cNvSpPr>
            <a:spLocks noChangeShapeType="1"/>
          </p:cNvSpPr>
          <p:nvPr/>
        </p:nvSpPr>
        <p:spPr bwMode="auto">
          <a:xfrm>
            <a:off x="4191000" y="33528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35" name="Line 19"/>
          <p:cNvSpPr>
            <a:spLocks noChangeShapeType="1"/>
          </p:cNvSpPr>
          <p:nvPr/>
        </p:nvSpPr>
        <p:spPr bwMode="auto">
          <a:xfrm>
            <a:off x="4191000" y="4191000"/>
            <a:ext cx="205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36" name="Line 20"/>
          <p:cNvSpPr>
            <a:spLocks noChangeShapeType="1"/>
          </p:cNvSpPr>
          <p:nvPr/>
        </p:nvSpPr>
        <p:spPr bwMode="auto">
          <a:xfrm>
            <a:off x="3733800" y="4400550"/>
            <a:ext cx="25908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37" name="Line 21"/>
          <p:cNvSpPr>
            <a:spLocks noChangeShapeType="1"/>
          </p:cNvSpPr>
          <p:nvPr/>
        </p:nvSpPr>
        <p:spPr bwMode="auto">
          <a:xfrm>
            <a:off x="1295400" y="3581400"/>
            <a:ext cx="19812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38" name="Text Box 22"/>
          <p:cNvSpPr txBox="1">
            <a:spLocks noChangeArrowheads="1"/>
          </p:cNvSpPr>
          <p:nvPr/>
        </p:nvSpPr>
        <p:spPr bwMode="auto">
          <a:xfrm>
            <a:off x="1371600" y="2986088"/>
            <a:ext cx="1828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P</a:t>
            </a:r>
            <a:r>
              <a:rPr lang="en-US" baseline="-25000"/>
              <a:t>1</a:t>
            </a:r>
            <a:r>
              <a:rPr lang="en-US"/>
              <a:t>, V</a:t>
            </a:r>
            <a:r>
              <a:rPr lang="en-US" baseline="-25000"/>
              <a:t>1</a:t>
            </a:r>
            <a:r>
              <a:rPr lang="en-US"/>
              <a:t>, C</a:t>
            </a:r>
            <a:r>
              <a:rPr lang="en-US" baseline="-25000"/>
              <a:t>1</a:t>
            </a:r>
          </a:p>
        </p:txBody>
      </p:sp>
      <p:sp>
        <p:nvSpPr>
          <p:cNvPr id="9239" name="Text Box 23"/>
          <p:cNvSpPr txBox="1">
            <a:spLocks noChangeArrowheads="1"/>
          </p:cNvSpPr>
          <p:nvPr/>
        </p:nvSpPr>
        <p:spPr bwMode="auto">
          <a:xfrm>
            <a:off x="1295400" y="41148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z</a:t>
            </a:r>
            <a:r>
              <a:rPr lang="en-US" baseline="-25000"/>
              <a:t>1</a:t>
            </a:r>
          </a:p>
        </p:txBody>
      </p:sp>
      <p:sp>
        <p:nvSpPr>
          <p:cNvPr id="9240" name="Text Box 24"/>
          <p:cNvSpPr txBox="1">
            <a:spLocks noChangeArrowheads="1"/>
          </p:cNvSpPr>
          <p:nvPr/>
        </p:nvSpPr>
        <p:spPr bwMode="auto">
          <a:xfrm>
            <a:off x="7010400" y="4357688"/>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z</a:t>
            </a:r>
            <a:r>
              <a:rPr lang="en-US" baseline="-25000"/>
              <a:t>2</a:t>
            </a:r>
          </a:p>
        </p:txBody>
      </p:sp>
      <p:sp>
        <p:nvSpPr>
          <p:cNvPr id="9241" name="Text Box 25"/>
          <p:cNvSpPr txBox="1">
            <a:spLocks noChangeArrowheads="1"/>
          </p:cNvSpPr>
          <p:nvPr/>
        </p:nvSpPr>
        <p:spPr bwMode="auto">
          <a:xfrm>
            <a:off x="6248400" y="38862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P</a:t>
            </a:r>
            <a:r>
              <a:rPr lang="en-US" baseline="-25000"/>
              <a:t>2</a:t>
            </a:r>
            <a:r>
              <a:rPr lang="en-US"/>
              <a:t>, V</a:t>
            </a:r>
            <a:r>
              <a:rPr lang="en-US" baseline="-25000"/>
              <a:t>2</a:t>
            </a:r>
            <a:r>
              <a:rPr lang="en-US"/>
              <a:t>, C</a:t>
            </a:r>
            <a:r>
              <a:rPr lang="en-US" baseline="-25000"/>
              <a:t>2</a:t>
            </a:r>
          </a:p>
        </p:txBody>
      </p:sp>
      <p:sp>
        <p:nvSpPr>
          <p:cNvPr id="9242" name="Text Box 26"/>
          <p:cNvSpPr txBox="1">
            <a:spLocks noChangeArrowheads="1"/>
          </p:cNvSpPr>
          <p:nvPr/>
        </p:nvSpPr>
        <p:spPr bwMode="auto">
          <a:xfrm>
            <a:off x="7772400" y="4343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leaving</a:t>
            </a:r>
            <a:endParaRPr lang="en-US" baseline="-25000"/>
          </a:p>
        </p:txBody>
      </p:sp>
      <p:sp>
        <p:nvSpPr>
          <p:cNvPr id="9243" name="Text Box 27"/>
          <p:cNvSpPr txBox="1">
            <a:spLocks noChangeArrowheads="1"/>
          </p:cNvSpPr>
          <p:nvPr/>
        </p:nvSpPr>
        <p:spPr bwMode="auto">
          <a:xfrm>
            <a:off x="0" y="3352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entering</a:t>
            </a:r>
            <a:endParaRPr lang="en-US" baseline="-25000"/>
          </a:p>
        </p:txBody>
      </p:sp>
      <p:sp>
        <p:nvSpPr>
          <p:cNvPr id="9247" name="Line 31"/>
          <p:cNvSpPr>
            <a:spLocks noChangeShapeType="1"/>
          </p:cNvSpPr>
          <p:nvPr/>
        </p:nvSpPr>
        <p:spPr bwMode="auto">
          <a:xfrm flipV="1">
            <a:off x="3962400" y="3200400"/>
            <a:ext cx="304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48" name="Text Box 32"/>
          <p:cNvSpPr txBox="1">
            <a:spLocks noChangeArrowheads="1"/>
          </p:cNvSpPr>
          <p:nvPr/>
        </p:nvSpPr>
        <p:spPr bwMode="auto">
          <a:xfrm>
            <a:off x="4267200" y="28956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W</a:t>
            </a:r>
            <a:endParaRPr lang="en-US" baseline="-25000"/>
          </a:p>
        </p:txBody>
      </p:sp>
      <p:sp>
        <p:nvSpPr>
          <p:cNvPr id="9249" name="Line 33"/>
          <p:cNvSpPr>
            <a:spLocks noChangeShapeType="1"/>
          </p:cNvSpPr>
          <p:nvPr/>
        </p:nvSpPr>
        <p:spPr bwMode="auto">
          <a:xfrm flipV="1">
            <a:off x="2895600" y="4038600"/>
            <a:ext cx="304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50" name="Text Box 34"/>
          <p:cNvSpPr txBox="1">
            <a:spLocks noChangeArrowheads="1"/>
          </p:cNvSpPr>
          <p:nvPr/>
        </p:nvSpPr>
        <p:spPr bwMode="auto">
          <a:xfrm>
            <a:off x="2533650" y="405765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t>Q</a:t>
            </a:r>
            <a:endParaRPr lang="en-US" baseline="-25000"/>
          </a:p>
        </p:txBody>
      </p:sp>
      <p:sp>
        <p:nvSpPr>
          <p:cNvPr id="9251" name="Rectangle 35"/>
          <p:cNvSpPr>
            <a:spLocks noChangeArrowheads="1"/>
          </p:cNvSpPr>
          <p:nvPr/>
        </p:nvSpPr>
        <p:spPr bwMode="auto">
          <a:xfrm>
            <a:off x="381000" y="5257800"/>
            <a:ext cx="8534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80000"/>
              <a:buFont typeface="Wingdings" pitchFamily="2" charset="2"/>
              <a:buNone/>
            </a:pPr>
            <a:r>
              <a:rPr lang="en-US" b="1">
                <a:effectLst>
                  <a:outerShdw blurRad="38100" dist="38100" dir="2700000" algn="tl">
                    <a:srgbClr val="000000"/>
                  </a:outerShdw>
                </a:effectLst>
              </a:rPr>
              <a:t>Entering					Leaving</a:t>
            </a:r>
          </a:p>
          <a:p>
            <a:pPr marL="342900" indent="-342900" eaLnBrk="1" hangingPunct="1">
              <a:spcBef>
                <a:spcPct val="20000"/>
              </a:spcBef>
              <a:buClr>
                <a:schemeClr val="hlink"/>
              </a:buClr>
              <a:buSzPct val="80000"/>
              <a:buFont typeface="Wingdings" pitchFamily="2" charset="2"/>
              <a:buNone/>
            </a:pPr>
            <a:r>
              <a:rPr lang="en-US">
                <a:effectLst>
                  <a:outerShdw blurRad="38100" dist="38100" dir="2700000" algn="tl">
                    <a:srgbClr val="000000"/>
                  </a:outerShdw>
                </a:effectLst>
              </a:rPr>
              <a:t>P</a:t>
            </a:r>
            <a:r>
              <a:rPr lang="en-US" baseline="-25000">
                <a:effectLst>
                  <a:outerShdw blurRad="38100" dist="38100" dir="2700000" algn="tl">
                    <a:srgbClr val="000000"/>
                  </a:outerShdw>
                </a:effectLst>
              </a:rPr>
              <a:t>1</a:t>
            </a:r>
            <a:r>
              <a:rPr lang="en-US">
                <a:effectLst>
                  <a:outerShdw blurRad="38100" dist="38100" dir="2700000" algn="tl">
                    <a:srgbClr val="000000"/>
                  </a:outerShdw>
                </a:effectLst>
              </a:rPr>
              <a:t> = Pressure				P</a:t>
            </a:r>
            <a:r>
              <a:rPr lang="en-US" baseline="-25000">
                <a:effectLst>
                  <a:outerShdw blurRad="38100" dist="38100" dir="2700000" algn="tl">
                    <a:srgbClr val="000000"/>
                  </a:outerShdw>
                </a:effectLst>
              </a:rPr>
              <a:t>2</a:t>
            </a:r>
            <a:r>
              <a:rPr lang="en-US">
                <a:effectLst>
                  <a:outerShdw blurRad="38100" dist="38100" dir="2700000" algn="tl">
                    <a:srgbClr val="000000"/>
                  </a:outerShdw>
                </a:effectLst>
              </a:rPr>
              <a:t> = Pressure</a:t>
            </a:r>
          </a:p>
          <a:p>
            <a:pPr marL="342900" indent="-342900" eaLnBrk="1" hangingPunct="1">
              <a:spcBef>
                <a:spcPct val="20000"/>
              </a:spcBef>
              <a:buClr>
                <a:schemeClr val="hlink"/>
              </a:buClr>
              <a:buSzPct val="80000"/>
              <a:buFont typeface="Wingdings" pitchFamily="2" charset="2"/>
              <a:buNone/>
            </a:pPr>
            <a:r>
              <a:rPr lang="en-US">
                <a:effectLst>
                  <a:outerShdw blurRad="38100" dist="38100" dir="2700000" algn="tl">
                    <a:srgbClr val="000000"/>
                  </a:outerShdw>
                </a:effectLst>
              </a:rPr>
              <a:t>V</a:t>
            </a:r>
            <a:r>
              <a:rPr lang="en-US" baseline="-25000">
                <a:effectLst>
                  <a:outerShdw blurRad="38100" dist="38100" dir="2700000" algn="tl">
                    <a:srgbClr val="000000"/>
                  </a:outerShdw>
                </a:effectLst>
              </a:rPr>
              <a:t>1</a:t>
            </a:r>
            <a:r>
              <a:rPr lang="en-US">
                <a:effectLst>
                  <a:outerShdw blurRad="38100" dist="38100" dir="2700000" algn="tl">
                    <a:srgbClr val="000000"/>
                  </a:outerShdw>
                </a:effectLst>
              </a:rPr>
              <a:t> = Specific volume			V</a:t>
            </a:r>
            <a:r>
              <a:rPr lang="en-US" baseline="-25000">
                <a:effectLst>
                  <a:outerShdw blurRad="38100" dist="38100" dir="2700000" algn="tl">
                    <a:srgbClr val="000000"/>
                  </a:outerShdw>
                </a:effectLst>
              </a:rPr>
              <a:t>2</a:t>
            </a:r>
            <a:r>
              <a:rPr lang="en-US">
                <a:effectLst>
                  <a:outerShdw blurRad="38100" dist="38100" dir="2700000" algn="tl">
                    <a:srgbClr val="000000"/>
                  </a:outerShdw>
                </a:effectLst>
              </a:rPr>
              <a:t> = Specific  volume </a:t>
            </a:r>
          </a:p>
          <a:p>
            <a:pPr marL="342900" indent="-342900" eaLnBrk="1" hangingPunct="1">
              <a:spcBef>
                <a:spcPct val="20000"/>
              </a:spcBef>
              <a:buClr>
                <a:schemeClr val="hlink"/>
              </a:buClr>
              <a:buSzPct val="80000"/>
              <a:buFont typeface="Wingdings" pitchFamily="2" charset="2"/>
              <a:buNone/>
            </a:pPr>
            <a:r>
              <a:rPr lang="en-US">
                <a:effectLst>
                  <a:outerShdw blurRad="38100" dist="38100" dir="2700000" algn="tl">
                    <a:srgbClr val="000000"/>
                  </a:outerShdw>
                </a:effectLst>
              </a:rPr>
              <a:t>C</a:t>
            </a:r>
            <a:r>
              <a:rPr lang="en-US" baseline="-25000">
                <a:effectLst>
                  <a:outerShdw blurRad="38100" dist="38100" dir="2700000" algn="tl">
                    <a:srgbClr val="000000"/>
                  </a:outerShdw>
                </a:effectLst>
              </a:rPr>
              <a:t>1</a:t>
            </a:r>
            <a:r>
              <a:rPr lang="en-US">
                <a:effectLst>
                  <a:outerShdw blurRad="38100" dist="38100" dir="2700000" algn="tl">
                    <a:srgbClr val="000000"/>
                  </a:outerShdw>
                </a:effectLst>
              </a:rPr>
              <a:t> = velocity 				C</a:t>
            </a:r>
            <a:r>
              <a:rPr lang="en-US" baseline="-25000">
                <a:effectLst>
                  <a:outerShdw blurRad="38100" dist="38100" dir="2700000" algn="tl">
                    <a:srgbClr val="000000"/>
                  </a:outerShdw>
                </a:effectLst>
              </a:rPr>
              <a:t>2</a:t>
            </a:r>
            <a:r>
              <a:rPr lang="en-US">
                <a:effectLst>
                  <a:outerShdw blurRad="38100" dist="38100" dir="2700000" algn="tl">
                    <a:srgbClr val="000000"/>
                  </a:outerShdw>
                </a:effectLst>
              </a:rPr>
              <a:t> = velocity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0" y="6400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303</TotalTime>
  <Words>961</Words>
  <Application>Microsoft Office PowerPoint</Application>
  <PresentationFormat>On-screen Show (4:3)</PresentationFormat>
  <Paragraphs>421</Paragraphs>
  <Slides>28</Slides>
  <Notes>1</Notes>
  <HiddenSlides>0</HiddenSlides>
  <MMClips>24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Ripple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TKK</dc:creator>
  <cp:lastModifiedBy>ukyawnaing</cp:lastModifiedBy>
  <cp:revision>61</cp:revision>
  <dcterms:created xsi:type="dcterms:W3CDTF">2000-01-01T12:37:48Z</dcterms:created>
  <dcterms:modified xsi:type="dcterms:W3CDTF">2014-03-02T00:39:30Z</dcterms:modified>
</cp:coreProperties>
</file>