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0"/>
  </p:notesMasterIdLst>
  <p:sldIdLst>
    <p:sldId id="275" r:id="rId3"/>
    <p:sldId id="278" r:id="rId4"/>
    <p:sldId id="287" r:id="rId5"/>
    <p:sldId id="288" r:id="rId6"/>
    <p:sldId id="290" r:id="rId7"/>
    <p:sldId id="292" r:id="rId8"/>
    <p:sldId id="293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599" autoAdjust="0"/>
  </p:normalViewPr>
  <p:slideViewPr>
    <p:cSldViewPr>
      <p:cViewPr>
        <p:scale>
          <a:sx n="77" d="100"/>
          <a:sy n="77" d="100"/>
        </p:scale>
        <p:origin x="-136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6A2B645-5C79-4D2B-9F7E-31715E673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0" y="6400800"/>
            <a:ext cx="2057400" cy="457200"/>
          </a:xfrm>
        </p:spPr>
        <p:txBody>
          <a:bodyPr/>
          <a:lstStyle>
            <a:lvl1pPr>
              <a:defRPr i="1"/>
            </a:lvl1pPr>
          </a:lstStyle>
          <a:p>
            <a:fld id="{18684349-3A9B-428C-919C-7ED15FC84186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051050" y="6400800"/>
            <a:ext cx="54737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438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C5B2BA-8015-4B8C-8046-DFD41F6A5ACE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376301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AC06F-DEBA-4C22-B4AF-FEDF4696C116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371111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E92E8-818E-4FB5-A6B7-E89C7D86D9AC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D41C-062D-4D7E-A1DC-06E4C18C2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3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6743A-42EC-49D8-85A1-5DB19B593894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4B98B-E15E-4200-BB4D-1CEB7D735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03C717-4A81-4407-BB04-6117B8C341C9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34A63-FF77-465C-A792-6D64C7937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3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7EDC8C-B508-4081-ADC8-94728ED2F4F6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9B0E-5D67-41F6-AE14-4078FEF61A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8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E7C4B3-69A5-45DD-A4C0-4ACE6EE2DEA1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CCCD0-F502-41CC-BF38-CD8961B7A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6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5658D-26A4-4BA2-BCE9-8F80FEC8C523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049CE-4B00-4DB0-A425-776B41302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94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6FE27-61A2-4D44-9BA9-83D8ECF32229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0525B-0788-403B-B7CD-DAAE4BA9F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41FB94-741D-4387-98D6-C5C0D8CFE2DE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1169C-A089-4584-AA2C-B5D859356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8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F3D44-2CEE-4DAF-AFFC-C02534074C0B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198571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7A0A51-66AA-4A03-BF6B-8FBDA7339BCF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3AF5B-3174-4E92-A6EB-882379A05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8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2E675-8789-44B5-A499-17C289FE383E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AC1C4-82FB-4FC5-A89E-21C3CA37B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4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8E6EB-3D71-46A5-B8FE-4F88B54A0BD6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F435-E6EA-49B2-8E3A-31096F4A8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9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66801-FAB3-4CDB-836E-9C7862F269F7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379020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DE39F-47BC-42AC-BE4C-FD2AB88F9E3A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46310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9AB2B-8356-4C6D-B5FA-DCDAC8D89B0A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17553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2C2E4-B2F1-4E0C-B0B3-01CE1C8564EF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245532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91759-4BEB-4199-A9D9-B2C46597BEAE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317382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28540-1B3F-464C-890B-64E7B2624DD3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29124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77432-4DAB-4F3F-8C47-DB3D2559A315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YTU</a:t>
            </a:r>
          </a:p>
        </p:txBody>
      </p:sp>
    </p:spTree>
    <p:extLst>
      <p:ext uri="{BB962C8B-B14F-4D97-AF65-F5344CB8AC3E}">
        <p14:creationId xmlns:p14="http://schemas.microsoft.com/office/powerpoint/2010/main" val="30105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91275"/>
            <a:ext cx="183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fld id="{8CCA94E1-613D-4E26-9001-92A9BE031190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400800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400800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i="1">
                <a:latin typeface="+mj-lt"/>
              </a:defRPr>
            </a:lvl1pPr>
          </a:lstStyle>
          <a:p>
            <a:r>
              <a:rPr lang="en-US"/>
              <a:t>YTU</a:t>
            </a: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32AAA21-BDF6-4879-B789-30C549165F0F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Structural and Geotechnical Committee Seminar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F099E44-7A14-47D6-8405-C1B34A4847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2" Type="http://schemas.microsoft.com/office/2007/relationships/media" Target="../media/media5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2" Type="http://schemas.microsoft.com/office/2007/relationships/media" Target="../media/media5.mp3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B4F6-4F39-4755-B465-A58E22ED8CD7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Course Contents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Preliminary estimates</a:t>
            </a:r>
          </a:p>
          <a:p>
            <a:r>
              <a:rPr lang="de-DE"/>
              <a:t>Detailed estimating</a:t>
            </a:r>
          </a:p>
          <a:p>
            <a:pPr lvl="1"/>
            <a:r>
              <a:rPr lang="de-DE"/>
              <a:t>Culverts</a:t>
            </a:r>
          </a:p>
          <a:p>
            <a:pPr lvl="1"/>
            <a:r>
              <a:rPr lang="de-DE"/>
              <a:t>Bridges</a:t>
            </a:r>
          </a:p>
          <a:p>
            <a:pPr lvl="1"/>
            <a:r>
              <a:rPr lang="de-DE"/>
              <a:t>Buildings</a:t>
            </a:r>
          </a:p>
          <a:p>
            <a:pPr lvl="1"/>
            <a:r>
              <a:rPr lang="de-DE"/>
              <a:t>Roads</a:t>
            </a:r>
          </a:p>
          <a:p>
            <a:r>
              <a:rPr lang="de-DE"/>
              <a:t>Analysis of rates</a:t>
            </a:r>
          </a:p>
          <a:p>
            <a:pPr>
              <a:buFont typeface="Wingdings" pitchFamily="2" charset="2"/>
              <a:buNone/>
            </a:pPr>
            <a:endParaRPr lang="de-DE"/>
          </a:p>
        </p:txBody>
      </p:sp>
      <p:pic>
        <p:nvPicPr>
          <p:cNvPr id="2" name="BAE 422 Audio (0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7092280" y="3733800"/>
            <a:ext cx="559296" cy="559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3A1E-74B1-45A2-81A9-738F7C6FC6BC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Preliminary Estimates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PAE</a:t>
            </a:r>
          </a:p>
          <a:p>
            <a:pPr lvl="1"/>
            <a:r>
              <a:rPr lang="de-DE"/>
              <a:t>Currently FAE</a:t>
            </a:r>
          </a:p>
          <a:p>
            <a:r>
              <a:rPr lang="de-DE"/>
              <a:t>CCE</a:t>
            </a:r>
          </a:p>
          <a:p>
            <a:r>
              <a:rPr lang="de-DE"/>
              <a:t>RF</a:t>
            </a:r>
          </a:p>
          <a:p>
            <a:r>
              <a:rPr lang="de-DE"/>
              <a:t>LS</a:t>
            </a:r>
          </a:p>
          <a:p>
            <a:endParaRPr lang="en-US"/>
          </a:p>
        </p:txBody>
      </p:sp>
      <p:pic>
        <p:nvPicPr>
          <p:cNvPr id="2" name="BAE 422 Audio (0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13FF-2A85-4F29-8663-8944964F0561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Detailed Estimating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Buildings</a:t>
            </a:r>
          </a:p>
          <a:p>
            <a:pPr lvl="1"/>
            <a:r>
              <a:rPr lang="de-DE"/>
              <a:t>Up to plinth level</a:t>
            </a:r>
          </a:p>
          <a:p>
            <a:pPr lvl="1"/>
            <a:r>
              <a:rPr lang="de-DE"/>
              <a:t>Above plinth level</a:t>
            </a:r>
          </a:p>
          <a:p>
            <a:r>
              <a:rPr lang="de-DE"/>
              <a:t>Culverts</a:t>
            </a:r>
          </a:p>
          <a:p>
            <a:r>
              <a:rPr lang="de-DE"/>
              <a:t>Bridges</a:t>
            </a:r>
          </a:p>
          <a:p>
            <a:r>
              <a:rPr lang="de-DE"/>
              <a:t>Roads</a:t>
            </a:r>
          </a:p>
          <a:p>
            <a:r>
              <a:rPr lang="de-DE"/>
              <a:t>Earthworks</a:t>
            </a:r>
            <a:endParaRPr lang="en-US"/>
          </a:p>
        </p:txBody>
      </p:sp>
      <p:pic>
        <p:nvPicPr>
          <p:cNvPr id="2" name="BAE 422 Audio (0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42210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D6A6-ED41-4C2E-820C-41C5300A804A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Analysis of Rates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Total workdone</a:t>
            </a:r>
          </a:p>
          <a:p>
            <a:r>
              <a:rPr lang="de-DE"/>
              <a:t>Material and labour requirements</a:t>
            </a:r>
          </a:p>
          <a:p>
            <a:r>
              <a:rPr lang="de-DE"/>
              <a:t>Estimated cost</a:t>
            </a:r>
          </a:p>
          <a:p>
            <a:r>
              <a:rPr lang="de-DE"/>
              <a:t>Actual PAE or CCE or RFT</a:t>
            </a:r>
            <a:endParaRPr lang="en-US"/>
          </a:p>
        </p:txBody>
      </p:sp>
      <p:pic>
        <p:nvPicPr>
          <p:cNvPr id="2" name="BAE 422 Audio (0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45811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160-8A26-4C55-80B3-B062898341BB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Estimating</a:t>
            </a: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Drawings</a:t>
            </a:r>
          </a:p>
          <a:p>
            <a:r>
              <a:rPr lang="de-DE">
                <a:solidFill>
                  <a:srgbClr val="FF0000"/>
                </a:solidFill>
              </a:rPr>
              <a:t>Specifications</a:t>
            </a:r>
          </a:p>
          <a:p>
            <a:r>
              <a:rPr lang="de-DE">
                <a:solidFill>
                  <a:srgbClr val="FF0000"/>
                </a:solidFill>
              </a:rPr>
              <a:t>Required items</a:t>
            </a:r>
          </a:p>
          <a:p>
            <a:r>
              <a:rPr lang="de-DE">
                <a:solidFill>
                  <a:srgbClr val="FF0000"/>
                </a:solidFill>
              </a:rPr>
              <a:t>Detailed measurements</a:t>
            </a:r>
          </a:p>
          <a:p>
            <a:r>
              <a:rPr lang="de-DE">
                <a:solidFill>
                  <a:srgbClr val="FF0000"/>
                </a:solidFill>
              </a:rPr>
              <a:t>Content</a:t>
            </a:r>
          </a:p>
          <a:p>
            <a:r>
              <a:rPr lang="de-DE">
                <a:solidFill>
                  <a:srgbClr val="FF0000"/>
                </a:solidFill>
              </a:rPr>
              <a:t>Time</a:t>
            </a:r>
          </a:p>
          <a:p>
            <a:endParaRPr lang="en-US"/>
          </a:p>
        </p:txBody>
      </p:sp>
      <p:graphicFrame>
        <p:nvGraphicFramePr>
          <p:cNvPr id="9523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2 Audio (05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88224" y="43651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22C5-24E1-4BC5-87A1-EBF820D2DBFB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Estimating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Complete items</a:t>
            </a:r>
          </a:p>
          <a:p>
            <a:r>
              <a:rPr lang="de-DE">
                <a:solidFill>
                  <a:srgbClr val="FF0000"/>
                </a:solidFill>
              </a:rPr>
              <a:t>Quantity</a:t>
            </a:r>
          </a:p>
          <a:p>
            <a:r>
              <a:rPr lang="de-DE">
                <a:solidFill>
                  <a:srgbClr val="FF0000"/>
                </a:solidFill>
              </a:rPr>
              <a:t>Measurements</a:t>
            </a:r>
          </a:p>
          <a:p>
            <a:r>
              <a:rPr lang="de-DE">
                <a:solidFill>
                  <a:srgbClr val="FF0000"/>
                </a:solidFill>
              </a:rPr>
              <a:t>Content calculation</a:t>
            </a:r>
          </a:p>
          <a:p>
            <a:r>
              <a:rPr lang="de-DE">
                <a:solidFill>
                  <a:srgbClr val="FF0000"/>
                </a:solidFill>
              </a:rPr>
              <a:t>Rates</a:t>
            </a:r>
          </a:p>
          <a:p>
            <a:endParaRPr lang="en-US"/>
          </a:p>
        </p:txBody>
      </p:sp>
      <p:graphicFrame>
        <p:nvGraphicFramePr>
          <p:cNvPr id="9933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AutoCAD Drawing" r:id="rId5" imgW="0" imgH="0" progId="AutoCAD.Drawing.17">
                  <p:embed/>
                </p:oleObj>
              </mc:Choice>
              <mc:Fallback>
                <p:oleObj name="AutoCAD Drawing" r:id="rId5" imgW="0" imgH="0" progId="AutoCAD.Drawing.17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AE 422 Audio (05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35730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8-10A1-4706-B74D-CBE2A751E144}" type="datetime3">
              <a:rPr lang="en-US"/>
              <a:pPr/>
              <a:t>14 May 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YTU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Second Term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Buildings</a:t>
            </a:r>
          </a:p>
          <a:p>
            <a:pPr lvl="1"/>
            <a:r>
              <a:rPr lang="de-DE"/>
              <a:t>Above plinth level</a:t>
            </a:r>
          </a:p>
          <a:p>
            <a:r>
              <a:rPr lang="de-DE"/>
              <a:t>Culverts</a:t>
            </a:r>
          </a:p>
          <a:p>
            <a:r>
              <a:rPr lang="de-DE"/>
              <a:t>Analysis of rates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graphicFrame>
        <p:nvGraphicFramePr>
          <p:cNvPr id="108548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AutoCAD Drawing" r:id="rId3" imgW="0" imgH="0" progId="AutoCAD.Drawing.17">
                  <p:embed/>
                </p:oleObj>
              </mc:Choice>
              <mc:Fallback>
                <p:oleObj name="AutoCAD Drawing" r:id="rId3" imgW="0" imgH="0" progId="AutoCAD.Drawing.17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urse Contents&amp;quot;&quot;/&gt;&lt;property id=&quot;20307&quot; value=&quot;275&quot;/&gt;&lt;/object&gt;&lt;object type=&quot;3&quot; unique_id=&quot;10005&quot;&gt;&lt;property id=&quot;20148&quot; value=&quot;5&quot;/&gt;&lt;property id=&quot;20300&quot; value=&quot;Slide 2 - &amp;quot;Preliminary Estimates&amp;quot;&quot;/&gt;&lt;property id=&quot;20307&quot; value=&quot;278&quot;/&gt;&lt;/object&gt;&lt;object type=&quot;3&quot; unique_id=&quot;10006&quot;&gt;&lt;property id=&quot;20148&quot; value=&quot;5&quot;/&gt;&lt;property id=&quot;20300&quot; value=&quot;Slide 3 - &amp;quot;Detailed Estimating&amp;quot;&quot;/&gt;&lt;property id=&quot;20307&quot; value=&quot;287&quot;/&gt;&lt;/object&gt;&lt;object type=&quot;3&quot; unique_id=&quot;10007&quot;&gt;&lt;property id=&quot;20148&quot; value=&quot;5&quot;/&gt;&lt;property id=&quot;20300&quot; value=&quot;Slide 4 - &amp;quot;Analysis of Rates&amp;quot;&quot;/&gt;&lt;property id=&quot;20307&quot; value=&quot;288&quot;/&gt;&lt;/object&gt;&lt;object type=&quot;3&quot; unique_id=&quot;10008&quot;&gt;&lt;property id=&quot;20148&quot; value=&quot;5&quot;/&gt;&lt;property id=&quot;20300&quot; value=&quot;Slide 5 - &amp;quot;Estimating&amp;quot;&quot;/&gt;&lt;property id=&quot;20307&quot; value=&quot;290&quot;/&gt;&lt;/object&gt;&lt;object type=&quot;3&quot; unique_id=&quot;10009&quot;&gt;&lt;property id=&quot;20148&quot; value=&quot;5&quot;/&gt;&lt;property id=&quot;20300&quot; value=&quot;Slide 6 - &amp;quot;Estimating&amp;quot;&quot;/&gt;&lt;property id=&quot;20307&quot; value=&quot;292&quot;/&gt;&lt;/object&gt;&lt;object type=&quot;3&quot; unique_id=&quot;10010&quot;&gt;&lt;property id=&quot;20148&quot; value=&quot;5&quot;/&gt;&lt;property id=&quot;20300&quot; value=&quot;Slide 7 - &amp;quot;Second Term&amp;quot;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957</TotalTime>
  <Words>93</Words>
  <Application>Microsoft Office PowerPoint</Application>
  <PresentationFormat>On-screen Show (4:3)</PresentationFormat>
  <Paragraphs>59</Paragraphs>
  <Slides>7</Slides>
  <Notes>0</Notes>
  <HiddenSlides>0</HiddenSlides>
  <MMClips>6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Studio</vt:lpstr>
      <vt:lpstr>Custom Design</vt:lpstr>
      <vt:lpstr>AutoCAD Drawing</vt:lpstr>
      <vt:lpstr>Course Contents</vt:lpstr>
      <vt:lpstr>Preliminary Estimates</vt:lpstr>
      <vt:lpstr>Detailed Estimating</vt:lpstr>
      <vt:lpstr>Analysis of Rates</vt:lpstr>
      <vt:lpstr>Estimating</vt:lpstr>
      <vt:lpstr>Estimating</vt:lpstr>
      <vt:lpstr>Second Term</vt:lpstr>
    </vt:vector>
  </TitlesOfParts>
  <Company>H&amp;T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NMKyaw</dc:creator>
  <cp:lastModifiedBy>Administrator</cp:lastModifiedBy>
  <cp:revision>264</cp:revision>
  <dcterms:created xsi:type="dcterms:W3CDTF">2006-09-29T15:04:51Z</dcterms:created>
  <dcterms:modified xsi:type="dcterms:W3CDTF">2014-05-14T07:51:33Z</dcterms:modified>
</cp:coreProperties>
</file>