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1" r:id="rId2"/>
  </p:sldMasterIdLst>
  <p:notesMasterIdLst>
    <p:notesMasterId r:id="rId19"/>
  </p:notesMasterIdLst>
  <p:sldIdLst>
    <p:sldId id="275" r:id="rId3"/>
    <p:sldId id="278" r:id="rId4"/>
    <p:sldId id="287" r:id="rId5"/>
    <p:sldId id="288" r:id="rId6"/>
    <p:sldId id="289" r:id="rId7"/>
    <p:sldId id="292" r:id="rId8"/>
    <p:sldId id="290" r:id="rId9"/>
    <p:sldId id="299" r:id="rId10"/>
    <p:sldId id="300" r:id="rId11"/>
    <p:sldId id="293" r:id="rId12"/>
    <p:sldId id="294" r:id="rId13"/>
    <p:sldId id="291" r:id="rId14"/>
    <p:sldId id="295" r:id="rId15"/>
    <p:sldId id="296" r:id="rId16"/>
    <p:sldId id="297" r:id="rId17"/>
    <p:sldId id="298" r:id="rId18"/>
  </p:sldIdLst>
  <p:sldSz cx="9144000" cy="6858000" type="screen4x3"/>
  <p:notesSz cx="6858000" cy="9144000"/>
  <p:custDataLst>
    <p:tags r:id="rId2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9" autoAdjust="0"/>
    <p:restoredTop sz="94599" autoAdjust="0"/>
  </p:normalViewPr>
  <p:slideViewPr>
    <p:cSldViewPr>
      <p:cViewPr>
        <p:scale>
          <a:sx n="77" d="100"/>
          <a:sy n="77" d="100"/>
        </p:scale>
        <p:origin x="-1362" y="-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NULL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NUL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NULL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NULL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NULL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NULL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NUL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7FCE8467-E01E-4EE1-A9A8-4D8AE3A169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0277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228600" y="381000"/>
            <a:ext cx="8686800" cy="5638800"/>
          </a:xfrm>
          <a:prstGeom prst="roundRect">
            <a:avLst>
              <a:gd name="adj" fmla="val 7912"/>
            </a:avLst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CCCC99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2400">
              <a:latin typeface="Times New Roman" pitchFamily="18" charset="0"/>
            </a:endParaRPr>
          </a:p>
        </p:txBody>
      </p:sp>
      <p:sp>
        <p:nvSpPr>
          <p:cNvPr id="5123" name="AutoShape 3"/>
          <p:cNvSpPr>
            <a:spLocks noChangeArrowheads="1"/>
          </p:cNvSpPr>
          <p:nvPr/>
        </p:nvSpPr>
        <p:spPr bwMode="white">
          <a:xfrm>
            <a:off x="327025" y="488950"/>
            <a:ext cx="8435975" cy="4768850"/>
          </a:xfrm>
          <a:prstGeom prst="roundRect">
            <a:avLst>
              <a:gd name="adj" fmla="val 7310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CCCC99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2400">
              <a:latin typeface="Times New Roman" pitchFamily="18" charset="0"/>
            </a:endParaRPr>
          </a:p>
        </p:txBody>
      </p:sp>
      <p:sp>
        <p:nvSpPr>
          <p:cNvPr id="5124" name="AutoShape 4"/>
          <p:cNvSpPr>
            <a:spLocks noChangeArrowheads="1"/>
          </p:cNvSpPr>
          <p:nvPr/>
        </p:nvSpPr>
        <p:spPr bwMode="blackWhite">
          <a:xfrm>
            <a:off x="1371600" y="3338513"/>
            <a:ext cx="6400800" cy="2286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85800" y="857250"/>
            <a:ext cx="7772400" cy="2266950"/>
          </a:xfrm>
        </p:spPr>
        <p:txBody>
          <a:bodyPr anchor="ctr" anchorCtr="1"/>
          <a:lstStyle>
            <a:lvl1pPr algn="ctr">
              <a:defRPr sz="4100" i="1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567113"/>
            <a:ext cx="5410200" cy="19050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 sz="33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dt" sz="half" idx="2"/>
          </p:nvPr>
        </p:nvSpPr>
        <p:spPr>
          <a:xfrm>
            <a:off x="0" y="6400800"/>
            <a:ext cx="2057400" cy="457200"/>
          </a:xfrm>
        </p:spPr>
        <p:txBody>
          <a:bodyPr/>
          <a:lstStyle>
            <a:lvl1pPr>
              <a:defRPr i="1"/>
            </a:lvl1pPr>
          </a:lstStyle>
          <a:p>
            <a:fld id="{8A8BA7CC-6748-4F8B-ABF2-B265EA2EB9E4}" type="datetime3">
              <a:rPr lang="en-US"/>
              <a:pPr/>
              <a:t>14 May 2014</a:t>
            </a:fld>
            <a:endParaRPr lang="en-US"/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2051050" y="6400800"/>
            <a:ext cx="54737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543800" y="6400800"/>
            <a:ext cx="16002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YTU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C24F441-29DC-42AC-9605-369249169D7D}" type="datetime3">
              <a:rPr lang="en-US"/>
              <a:pPr/>
              <a:t>14 May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YTU</a:t>
            </a:r>
          </a:p>
        </p:txBody>
      </p:sp>
    </p:spTree>
    <p:extLst>
      <p:ext uri="{BB962C8B-B14F-4D97-AF65-F5344CB8AC3E}">
        <p14:creationId xmlns:p14="http://schemas.microsoft.com/office/powerpoint/2010/main" val="3949510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533400"/>
            <a:ext cx="192405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533400"/>
            <a:ext cx="561975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5B55E0-FB86-4A65-84D7-4A7B0A166325}" type="datetime3">
              <a:rPr lang="en-US"/>
              <a:pPr/>
              <a:t>14 May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YTU</a:t>
            </a:r>
          </a:p>
        </p:txBody>
      </p:sp>
    </p:spTree>
    <p:extLst>
      <p:ext uri="{BB962C8B-B14F-4D97-AF65-F5344CB8AC3E}">
        <p14:creationId xmlns:p14="http://schemas.microsoft.com/office/powerpoint/2010/main" val="2642421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1905000"/>
            <a:ext cx="37719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905000"/>
            <a:ext cx="37719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391275"/>
            <a:ext cx="1835150" cy="457200"/>
          </a:xfrm>
        </p:spPr>
        <p:txBody>
          <a:bodyPr/>
          <a:lstStyle>
            <a:lvl1pPr>
              <a:defRPr/>
            </a:lvl1pPr>
          </a:lstStyle>
          <a:p>
            <a:fld id="{8D8888BA-79D7-4441-A0DA-D53D4CB0A541}" type="datetime3">
              <a:rPr lang="en-US"/>
              <a:pPr/>
              <a:t>14 May 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835150" y="6400800"/>
            <a:ext cx="5688013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24750" y="6400800"/>
            <a:ext cx="161925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YTU</a:t>
            </a:r>
          </a:p>
        </p:txBody>
      </p:sp>
    </p:spTree>
    <p:extLst>
      <p:ext uri="{BB962C8B-B14F-4D97-AF65-F5344CB8AC3E}">
        <p14:creationId xmlns:p14="http://schemas.microsoft.com/office/powerpoint/2010/main" val="81483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8B00F2-F44E-4061-9933-126F28FF4CC2}" type="datetime3">
              <a:rPr lang="en-US"/>
              <a:pPr/>
              <a:t>14 May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Structural and Geotechnical Committee Seminar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6681A0-A1EB-4CE9-8D57-98A12FA995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2470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0DED89-959A-445B-9592-17647B9A5C34}" type="datetime3">
              <a:rPr lang="en-US"/>
              <a:pPr/>
              <a:t>14 May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Structural and Geotechnical Committee Seminar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0DC06D-1979-473D-ABE1-25C6D7D98E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152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6457D5-1D39-484F-A40B-5E3061582A29}" type="datetime3">
              <a:rPr lang="en-US"/>
              <a:pPr/>
              <a:t>14 May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Structural and Geotechnical Committee Seminar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8F0984-3852-4126-A2FF-580B2BAF04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3989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90A8E1-F396-4EAA-8E04-721EBEB6AE47}" type="datetime3">
              <a:rPr lang="en-US"/>
              <a:pPr/>
              <a:t>14 May 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Structural and Geotechnical Committee Seminar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562EF7-3803-4277-9911-78CB6EB8BF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360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BB7E84-1A48-4F21-9506-2AA0CA4C5476}" type="datetime3">
              <a:rPr lang="en-US"/>
              <a:pPr/>
              <a:t>14 May 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Structural and Geotechnical Committee Seminar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23D8B4-C783-45A0-AF6E-FA0A71C6EE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7998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4F5DB9-A162-4A0F-AFB8-4924C1B57A29}" type="datetime3">
              <a:rPr lang="en-US"/>
              <a:pPr/>
              <a:t>14 May 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Structural and Geotechnical Committee Seminar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ABCEC4-A153-41E8-99E5-6B84545793E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042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0F1A20-C553-46A9-B873-1408424C2647}" type="datetime3">
              <a:rPr lang="en-US"/>
              <a:pPr/>
              <a:t>14 May 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Structural and Geotechnical Committee Seminar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EF92D8-2E51-462D-8CE8-AA716DF920C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077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4AABF0-BCFF-437C-8F4D-F46F94133431}" type="datetime3">
              <a:rPr lang="en-US"/>
              <a:pPr/>
              <a:t>14 May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YTU</a:t>
            </a:r>
          </a:p>
        </p:txBody>
      </p:sp>
    </p:spTree>
    <p:extLst>
      <p:ext uri="{BB962C8B-B14F-4D97-AF65-F5344CB8AC3E}">
        <p14:creationId xmlns:p14="http://schemas.microsoft.com/office/powerpoint/2010/main" val="2991887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83E5AF-5CF6-47F4-A741-226F6BA024C3}" type="datetime3">
              <a:rPr lang="en-US"/>
              <a:pPr/>
              <a:t>14 May 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Structural and Geotechnical Committee Seminar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70B7DC-761A-4D3D-A132-D3EBEFAB4C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9513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CC999F-7A8C-41C7-AB3E-CF7FBF455952}" type="datetime3">
              <a:rPr lang="en-US"/>
              <a:pPr/>
              <a:t>14 May 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Structural and Geotechnical Committee Seminar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1FE87E-B1AF-42C3-AB99-BF68A83F2C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2273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248F23-FDF4-4C80-8F73-D09C6177E5B6}" type="datetime3">
              <a:rPr lang="en-US"/>
              <a:pPr/>
              <a:t>14 May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Structural and Geotechnical Committee Seminar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54B404-C4EA-41FF-B2A2-1B2BB5DA3B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407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E24802-1196-406B-8020-792826252D4D}" type="datetime3">
              <a:rPr lang="en-US"/>
              <a:pPr/>
              <a:t>14 May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Structural and Geotechnical Committee Seminar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8EF3C9-FC3C-481A-8C57-0A8D5DFA85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420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850A98-D99D-467C-B936-FF6C7AE93528}" type="datetime3">
              <a:rPr lang="en-US"/>
              <a:pPr/>
              <a:t>14 May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YTU</a:t>
            </a:r>
          </a:p>
        </p:txBody>
      </p:sp>
    </p:spTree>
    <p:extLst>
      <p:ext uri="{BB962C8B-B14F-4D97-AF65-F5344CB8AC3E}">
        <p14:creationId xmlns:p14="http://schemas.microsoft.com/office/powerpoint/2010/main" val="2700913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905000"/>
            <a:ext cx="37719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905000"/>
            <a:ext cx="37719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04B89B-B998-41EE-A034-84CB53F7E95A}" type="datetime3">
              <a:rPr lang="en-US"/>
              <a:pPr/>
              <a:t>14 May 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YTU</a:t>
            </a:r>
          </a:p>
        </p:txBody>
      </p:sp>
    </p:spTree>
    <p:extLst>
      <p:ext uri="{BB962C8B-B14F-4D97-AF65-F5344CB8AC3E}">
        <p14:creationId xmlns:p14="http://schemas.microsoft.com/office/powerpoint/2010/main" val="1096398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AFEEC53-0AE3-4173-9121-0BDF76CE43DB}" type="datetime3">
              <a:rPr lang="en-US"/>
              <a:pPr/>
              <a:t>14 May 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YTU</a:t>
            </a:r>
          </a:p>
        </p:txBody>
      </p:sp>
    </p:spTree>
    <p:extLst>
      <p:ext uri="{BB962C8B-B14F-4D97-AF65-F5344CB8AC3E}">
        <p14:creationId xmlns:p14="http://schemas.microsoft.com/office/powerpoint/2010/main" val="600838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97D1F5-5618-495F-9CF6-3B5040D888F5}" type="datetime3">
              <a:rPr lang="en-US"/>
              <a:pPr/>
              <a:t>14 May 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YTU</a:t>
            </a:r>
          </a:p>
        </p:txBody>
      </p:sp>
    </p:spTree>
    <p:extLst>
      <p:ext uri="{BB962C8B-B14F-4D97-AF65-F5344CB8AC3E}">
        <p14:creationId xmlns:p14="http://schemas.microsoft.com/office/powerpoint/2010/main" val="367301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48C28D-0B37-4BC3-B3FE-D5110224066C}" type="datetime3">
              <a:rPr lang="en-US"/>
              <a:pPr/>
              <a:t>14 May 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YTU</a:t>
            </a:r>
          </a:p>
        </p:txBody>
      </p:sp>
    </p:spTree>
    <p:extLst>
      <p:ext uri="{BB962C8B-B14F-4D97-AF65-F5344CB8AC3E}">
        <p14:creationId xmlns:p14="http://schemas.microsoft.com/office/powerpoint/2010/main" val="1393448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922B37-21EF-4497-9A30-6178A55004E7}" type="datetime3">
              <a:rPr lang="en-US"/>
              <a:pPr/>
              <a:t>14 May 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YTU</a:t>
            </a:r>
          </a:p>
        </p:txBody>
      </p:sp>
    </p:spTree>
    <p:extLst>
      <p:ext uri="{BB962C8B-B14F-4D97-AF65-F5344CB8AC3E}">
        <p14:creationId xmlns:p14="http://schemas.microsoft.com/office/powerpoint/2010/main" val="2802465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A02C0FE-F590-4B19-81FC-48DC6D154573}" type="datetime3">
              <a:rPr lang="en-US"/>
              <a:pPr/>
              <a:t>14 May 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YTU</a:t>
            </a:r>
          </a:p>
        </p:txBody>
      </p:sp>
    </p:spTree>
    <p:extLst>
      <p:ext uri="{BB962C8B-B14F-4D97-AF65-F5344CB8AC3E}">
        <p14:creationId xmlns:p14="http://schemas.microsoft.com/office/powerpoint/2010/main" val="1953817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533400"/>
            <a:ext cx="7696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905000"/>
            <a:ext cx="76962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391275"/>
            <a:ext cx="1835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j-lt"/>
              </a:defRPr>
            </a:lvl1pPr>
          </a:lstStyle>
          <a:p>
            <a:fld id="{B5B9143C-1018-4852-ACDF-43B17202A28E}" type="datetime3">
              <a:rPr lang="en-US"/>
              <a:pPr/>
              <a:t>14 May 2014</a:t>
            </a:fld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835150" y="6400800"/>
            <a:ext cx="5688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1"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24750" y="6400800"/>
            <a:ext cx="1619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i="1">
                <a:latin typeface="+mj-lt"/>
              </a:defRPr>
            </a:lvl1pPr>
          </a:lstStyle>
          <a:p>
            <a:r>
              <a:rPr lang="en-US"/>
              <a:t>YTU</a:t>
            </a:r>
          </a:p>
        </p:txBody>
      </p:sp>
      <p:grpSp>
        <p:nvGrpSpPr>
          <p:cNvPr id="4103" name="Group 7"/>
          <p:cNvGrpSpPr>
            <a:grpSpLocks/>
          </p:cNvGrpSpPr>
          <p:nvPr/>
        </p:nvGrpSpPr>
        <p:grpSpPr bwMode="auto">
          <a:xfrm>
            <a:off x="168275" y="228600"/>
            <a:ext cx="8823325" cy="6096000"/>
            <a:chOff x="106" y="144"/>
            <a:chExt cx="5558" cy="3840"/>
          </a:xfrm>
        </p:grpSpPr>
        <p:sp>
          <p:nvSpPr>
            <p:cNvPr id="4104" name="AutoShape 8"/>
            <p:cNvSpPr>
              <a:spLocks noChangeArrowheads="1"/>
            </p:cNvSpPr>
            <p:nvPr/>
          </p:nvSpPr>
          <p:spPr bwMode="auto">
            <a:xfrm>
              <a:off x="106" y="144"/>
              <a:ext cx="5558" cy="3840"/>
            </a:xfrm>
            <a:prstGeom prst="roundRect">
              <a:avLst>
                <a:gd name="adj" fmla="val 11046"/>
              </a:avLst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4105" name="Line 9"/>
            <p:cNvSpPr>
              <a:spLocks noChangeShapeType="1"/>
            </p:cNvSpPr>
            <p:nvPr/>
          </p:nvSpPr>
          <p:spPr bwMode="auto">
            <a:xfrm>
              <a:off x="480" y="1077"/>
              <a:ext cx="4848" cy="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73" r:id="rId12"/>
  </p:sldLayoutIdLst>
  <p:hf hdr="0" ftr="0"/>
  <p:txStyles>
    <p:titleStyle>
      <a:lvl1pPr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itchFamily="2" charset="2"/>
        <a:buChar char="l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50000"/>
        <a:buChar char="•"/>
        <a:defRPr sz="26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50000"/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5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fld id="{8B495280-E1D2-428E-A749-DAAE5269F81B}" type="datetime3">
              <a:rPr lang="en-US"/>
              <a:pPr/>
              <a:t>14 May 2014</a:t>
            </a:fld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r>
              <a:rPr lang="en-US"/>
              <a:t>Structural and Geotechnical Committee Seminar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5C74EECF-200C-40FB-B03A-5C987CBA206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0.mp3"/><Relationship Id="rId7" Type="http://schemas.openxmlformats.org/officeDocument/2006/relationships/image" Target="../media/image2.wmf"/><Relationship Id="rId2" Type="http://schemas.microsoft.com/office/2007/relationships/media" Target="../media/media10.mp3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1.mp3"/><Relationship Id="rId7" Type="http://schemas.openxmlformats.org/officeDocument/2006/relationships/image" Target="../media/image3.wmf"/><Relationship Id="rId2" Type="http://schemas.microsoft.com/office/2007/relationships/media" Target="../media/media11.mp3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8.bin"/><Relationship Id="rId5" Type="http://schemas.openxmlformats.org/officeDocument/2006/relationships/oleObject" Target="../embeddings/oleObject7.bin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2.mp3"/><Relationship Id="rId7" Type="http://schemas.openxmlformats.org/officeDocument/2006/relationships/image" Target="../media/image4.wmf"/><Relationship Id="rId2" Type="http://schemas.microsoft.com/office/2007/relationships/media" Target="../media/media12.mp3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0.bin"/><Relationship Id="rId5" Type="http://schemas.openxmlformats.org/officeDocument/2006/relationships/oleObject" Target="../embeddings/oleObject9.bin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3.mp3"/><Relationship Id="rId7" Type="http://schemas.openxmlformats.org/officeDocument/2006/relationships/image" Target="../media/image5.wmf"/><Relationship Id="rId2" Type="http://schemas.microsoft.com/office/2007/relationships/media" Target="../media/media13.mp3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2.bin"/><Relationship Id="rId5" Type="http://schemas.openxmlformats.org/officeDocument/2006/relationships/oleObject" Target="../embeddings/oleObject11.bin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4.mp3"/><Relationship Id="rId7" Type="http://schemas.openxmlformats.org/officeDocument/2006/relationships/image" Target="../media/image6.wmf"/><Relationship Id="rId2" Type="http://schemas.microsoft.com/office/2007/relationships/media" Target="../media/media14.mp3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4.bin"/><Relationship Id="rId5" Type="http://schemas.openxmlformats.org/officeDocument/2006/relationships/oleObject" Target="../embeddings/oleObject13.bin"/><Relationship Id="rId4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5.mp3"/><Relationship Id="rId7" Type="http://schemas.openxmlformats.org/officeDocument/2006/relationships/image" Target="../media/image7.wmf"/><Relationship Id="rId2" Type="http://schemas.microsoft.com/office/2007/relationships/media" Target="../media/media15.mp3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6.bin"/><Relationship Id="rId5" Type="http://schemas.openxmlformats.org/officeDocument/2006/relationships/oleObject" Target="../embeddings/oleObject15.bin"/><Relationship Id="rId4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6.mp3"/><Relationship Id="rId7" Type="http://schemas.openxmlformats.org/officeDocument/2006/relationships/image" Target="../media/image8.wmf"/><Relationship Id="rId2" Type="http://schemas.microsoft.com/office/2007/relationships/media" Target="../media/media16.mp3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8.bin"/><Relationship Id="rId5" Type="http://schemas.openxmlformats.org/officeDocument/2006/relationships/oleObject" Target="../embeddings/oleObject17.bin"/><Relationship Id="rId4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2" Type="http://schemas.microsoft.com/office/2007/relationships/media" Target="../media/media6.mp3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p3"/><Relationship Id="rId2" Type="http://schemas.microsoft.com/office/2007/relationships/media" Target="../media/media7.mp3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png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p3"/><Relationship Id="rId2" Type="http://schemas.microsoft.com/office/2007/relationships/media" Target="../media/media8.mp3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png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p3"/><Relationship Id="rId2" Type="http://schemas.microsoft.com/office/2007/relationships/media" Target="../media/media9.mp3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png"/><Relationship Id="rId5" Type="http://schemas.openxmlformats.org/officeDocument/2006/relationships/oleObject" Target="../embeddings/oleObject4.bin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B008C-7880-47A2-AA5B-3C5004D91FAA}" type="datetime3">
              <a:rPr lang="en-US"/>
              <a:pPr/>
              <a:t>14 May 2014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YTU</a:t>
            </a:r>
          </a:p>
        </p:txBody>
      </p:sp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Course Contents</a:t>
            </a:r>
            <a:endParaRPr lang="en-US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Basic skills</a:t>
            </a:r>
          </a:p>
          <a:p>
            <a:r>
              <a:rPr lang="de-DE"/>
              <a:t>Isomatric drawing</a:t>
            </a:r>
          </a:p>
          <a:p>
            <a:r>
              <a:rPr lang="de-DE"/>
              <a:t>Retaining walls &amp; Post footings</a:t>
            </a:r>
          </a:p>
          <a:p>
            <a:r>
              <a:rPr lang="de-DE"/>
              <a:t>Stair</a:t>
            </a:r>
          </a:p>
          <a:p>
            <a:r>
              <a:rPr lang="de-DE"/>
              <a:t>Doors &amp; Windows</a:t>
            </a:r>
          </a:p>
          <a:p>
            <a:r>
              <a:rPr lang="de-DE"/>
              <a:t>Trusses</a:t>
            </a:r>
          </a:p>
          <a:p>
            <a:r>
              <a:rPr lang="de-DE"/>
              <a:t>Buildings</a:t>
            </a:r>
          </a:p>
          <a:p>
            <a:pPr>
              <a:buFont typeface="Wingdings" pitchFamily="2" charset="2"/>
              <a:buNone/>
            </a:pPr>
            <a:endParaRPr lang="de-DE"/>
          </a:p>
        </p:txBody>
      </p:sp>
      <p:pic>
        <p:nvPicPr>
          <p:cNvPr id="2" name="BAE 421 Building Construction Engineering 1 Audio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0352" y="515719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96CCF-FAE2-454F-81D3-D0AE77DB3C8A}" type="datetime3">
              <a:rPr lang="en-US"/>
              <a:pPr/>
              <a:t>14 May 2014</a:t>
            </a:fld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YTU</a:t>
            </a:r>
          </a:p>
        </p:txBody>
      </p:sp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Buildings</a:t>
            </a:r>
            <a:endParaRPr lang="en-US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de-DE" sz="2700"/>
          </a:p>
          <a:p>
            <a:endParaRPr lang="en-US" sz="2700"/>
          </a:p>
        </p:txBody>
      </p:sp>
      <p:graphicFrame>
        <p:nvGraphicFramePr>
          <p:cNvPr id="100356" name="Rectangle 4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65" name="AutoCAD Drawing" r:id="rId5" imgW="0" imgH="0" progId="AutoCAD.Drawing.17">
                  <p:embed/>
                </p:oleObj>
              </mc:Choice>
              <mc:Fallback>
                <p:oleObj name="AutoCAD Drawing" r:id="rId5" imgW="0" imgH="0" progId="AutoCAD.Drawing.17">
                  <p:embed/>
                  <p:pic>
                    <p:nvPicPr>
                      <p:cNvPr id="0" name="Rectangle 4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57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611188" y="1773238"/>
          <a:ext cx="9324975" cy="4713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66" name="AutoCAD Drawing" r:id="rId6" imgW="8972640" imgH="4533840" progId="AutoCAD.Drawing.17">
                  <p:embed/>
                </p:oleObj>
              </mc:Choice>
              <mc:Fallback>
                <p:oleObj name="AutoCAD Drawing" r:id="rId6" imgW="8972640" imgH="4533840" progId="AutoCAD.Drawing.17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1773238"/>
                        <a:ext cx="9324975" cy="4713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BAE 421 Building Construction Engineering 1 Audio (11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24328" y="494116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2E60F-45BF-4FFF-AB98-ADEFB675DF3E}" type="datetime3">
              <a:rPr lang="en-US"/>
              <a:pPr/>
              <a:t>14 May 2014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YTU</a:t>
            </a: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Buildings</a:t>
            </a:r>
            <a:endParaRPr lang="en-US"/>
          </a:p>
        </p:txBody>
      </p:sp>
      <p:graphicFrame>
        <p:nvGraphicFramePr>
          <p:cNvPr id="101380" name="Rectangle 4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91" name="AutoCAD Drawing" r:id="rId5" imgW="0" imgH="0" progId="AutoCAD.Drawing.17">
                  <p:embed/>
                </p:oleObj>
              </mc:Choice>
              <mc:Fallback>
                <p:oleObj name="AutoCAD Drawing" r:id="rId5" imgW="0" imgH="0" progId="AutoCAD.Drawing.17">
                  <p:embed/>
                  <p:pic>
                    <p:nvPicPr>
                      <p:cNvPr id="0" name="Rectangle 4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384" name="Object 8"/>
          <p:cNvGraphicFramePr>
            <a:graphicFrameLocks noGrp="1" noChangeAspect="1"/>
          </p:cNvGraphicFramePr>
          <p:nvPr>
            <p:ph idx="1"/>
          </p:nvPr>
        </p:nvGraphicFramePr>
        <p:xfrm>
          <a:off x="180975" y="1985963"/>
          <a:ext cx="9144000" cy="4621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92" name="AutoCAD Drawing" r:id="rId6" imgW="8972640" imgH="4533840" progId="AutoCAD.Drawing.17">
                  <p:embed/>
                </p:oleObj>
              </mc:Choice>
              <mc:Fallback>
                <p:oleObj name="AutoCAD Drawing" r:id="rId6" imgW="8972640" imgH="4533840" progId="AutoCAD.Drawing.17">
                  <p:embed/>
                  <p:pic>
                    <p:nvPicPr>
                      <p:cNvPr id="0" name="Object 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975" y="1985963"/>
                        <a:ext cx="9144000" cy="4621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BAE 421 Building Construction Engineering 1 Audio (12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68344" y="42210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0E76A-5D1C-417B-8F70-E986245ACE0C}" type="datetime3">
              <a:rPr lang="en-US"/>
              <a:pPr/>
              <a:t>14 May 2014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YTU</a:t>
            </a:r>
          </a:p>
        </p:txBody>
      </p:sp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Buildings</a:t>
            </a:r>
            <a:endParaRPr lang="en-US"/>
          </a:p>
        </p:txBody>
      </p:sp>
      <p:graphicFrame>
        <p:nvGraphicFramePr>
          <p:cNvPr id="97284" name="Rectangle 4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95" name="AutoCAD Drawing" r:id="rId5" imgW="0" imgH="0" progId="AutoCAD.Drawing.17">
                  <p:embed/>
                </p:oleObj>
              </mc:Choice>
              <mc:Fallback>
                <p:oleObj name="AutoCAD Drawing" r:id="rId5" imgW="0" imgH="0" progId="AutoCAD.Drawing.17">
                  <p:embed/>
                  <p:pic>
                    <p:nvPicPr>
                      <p:cNvPr id="0" name="Rectangle 4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288" name="Object 8"/>
          <p:cNvGraphicFramePr>
            <a:graphicFrameLocks noGrp="1" noChangeAspect="1"/>
          </p:cNvGraphicFramePr>
          <p:nvPr>
            <p:ph idx="1"/>
          </p:nvPr>
        </p:nvGraphicFramePr>
        <p:xfrm>
          <a:off x="0" y="1668463"/>
          <a:ext cx="8893175" cy="449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96" name="AutoCAD Drawing" r:id="rId6" imgW="8972640" imgH="4533840" progId="AutoCAD.Drawing.17">
                  <p:embed/>
                </p:oleObj>
              </mc:Choice>
              <mc:Fallback>
                <p:oleObj name="AutoCAD Drawing" r:id="rId6" imgW="8972640" imgH="4533840" progId="AutoCAD.Drawing.17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668463"/>
                        <a:ext cx="8893175" cy="4494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BAE 421 Building Construction Engineering 1 Audio (13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80312" y="45091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C9119-43C1-40D3-85D2-F4B18AAF2AFA}" type="datetime3">
              <a:rPr lang="en-US"/>
              <a:pPr/>
              <a:t>14 May 2014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YTU</a:t>
            </a:r>
          </a:p>
        </p:txBody>
      </p:sp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Buildings</a:t>
            </a:r>
            <a:endParaRPr lang="en-US"/>
          </a:p>
        </p:txBody>
      </p:sp>
      <p:graphicFrame>
        <p:nvGraphicFramePr>
          <p:cNvPr id="102404" name="Rectangle 4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14" name="AutoCAD Drawing" r:id="rId5" imgW="0" imgH="0" progId="AutoCAD.Drawing.17">
                  <p:embed/>
                </p:oleObj>
              </mc:Choice>
              <mc:Fallback>
                <p:oleObj name="AutoCAD Drawing" r:id="rId5" imgW="0" imgH="0" progId="AutoCAD.Drawing.17">
                  <p:embed/>
                  <p:pic>
                    <p:nvPicPr>
                      <p:cNvPr id="0" name="Rectangle 4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07" name="Object 7"/>
          <p:cNvGraphicFramePr>
            <a:graphicFrameLocks noGrp="1" noChangeAspect="1"/>
          </p:cNvGraphicFramePr>
          <p:nvPr>
            <p:ph idx="1"/>
          </p:nvPr>
        </p:nvGraphicFramePr>
        <p:xfrm>
          <a:off x="468313" y="1746250"/>
          <a:ext cx="8458200" cy="427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15" name="AutoCAD Drawing" r:id="rId6" imgW="8972640" imgH="4533840" progId="AutoCAD.Drawing.17">
                  <p:embed/>
                </p:oleObj>
              </mc:Choice>
              <mc:Fallback>
                <p:oleObj name="AutoCAD Drawing" r:id="rId6" imgW="8972640" imgH="4533840" progId="AutoCAD.Drawing.17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746250"/>
                        <a:ext cx="8458200" cy="4275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BAE 421 Building Construction Engineering 1 Audio (14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36296" y="515719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2130C-467F-49FD-B0EC-E074BE5A4039}" type="datetime3">
              <a:rPr lang="en-US"/>
              <a:pPr/>
              <a:t>14 May 2014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YTU</a:t>
            </a:r>
          </a:p>
        </p:txBody>
      </p:sp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Buildings</a:t>
            </a:r>
            <a:endParaRPr lang="en-US"/>
          </a:p>
        </p:txBody>
      </p:sp>
      <p:graphicFrame>
        <p:nvGraphicFramePr>
          <p:cNvPr id="103427" name="Rectangle 3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41" name="AutoCAD Drawing" r:id="rId5" imgW="0" imgH="0" progId="AutoCAD.Drawing.17">
                  <p:embed/>
                </p:oleObj>
              </mc:Choice>
              <mc:Fallback>
                <p:oleObj name="AutoCAD Drawing" r:id="rId5" imgW="0" imgH="0" progId="AutoCAD.Drawing.17">
                  <p:embed/>
                  <p:pic>
                    <p:nvPicPr>
                      <p:cNvPr id="0" name="Rectangle 3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34" name="Object 10"/>
          <p:cNvGraphicFramePr>
            <a:graphicFrameLocks noGrp="1" noChangeAspect="1"/>
          </p:cNvGraphicFramePr>
          <p:nvPr>
            <p:ph sz="half" idx="1"/>
          </p:nvPr>
        </p:nvGraphicFramePr>
        <p:xfrm>
          <a:off x="250825" y="1905000"/>
          <a:ext cx="8713788" cy="440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42" name="AutoCAD Drawing" r:id="rId6" imgW="8972640" imgH="4533840" progId="AutoCAD.Drawing.17">
                  <p:embed/>
                </p:oleObj>
              </mc:Choice>
              <mc:Fallback>
                <p:oleObj name="AutoCAD Drawing" r:id="rId6" imgW="8972640" imgH="4533840" progId="AutoCAD.Drawing.17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905000"/>
                        <a:ext cx="8713788" cy="4403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BAE 421 Building Construction Engineering 1 Audio (15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88224" y="57332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CED20-C930-4C70-B361-438B76B7C384}" type="datetime3">
              <a:rPr lang="en-US"/>
              <a:pPr/>
              <a:t>14 May 2014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YTU</a:t>
            </a:r>
          </a:p>
        </p:txBody>
      </p:sp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Buildings</a:t>
            </a:r>
            <a:endParaRPr lang="en-US"/>
          </a:p>
        </p:txBody>
      </p:sp>
      <p:graphicFrame>
        <p:nvGraphicFramePr>
          <p:cNvPr id="105475" name="Rectangle 3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85" name="AutoCAD Drawing" r:id="rId5" imgW="0" imgH="0" progId="AutoCAD.Drawing.17">
                  <p:embed/>
                </p:oleObj>
              </mc:Choice>
              <mc:Fallback>
                <p:oleObj name="AutoCAD Drawing" r:id="rId5" imgW="0" imgH="0" progId="AutoCAD.Drawing.17">
                  <p:embed/>
                  <p:pic>
                    <p:nvPicPr>
                      <p:cNvPr id="0" name="Rectangle 3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478" name="Object 6"/>
          <p:cNvGraphicFramePr>
            <a:graphicFrameLocks noGrp="1" noChangeAspect="1"/>
          </p:cNvGraphicFramePr>
          <p:nvPr>
            <p:ph sz="half" idx="1"/>
          </p:nvPr>
        </p:nvGraphicFramePr>
        <p:xfrm>
          <a:off x="250825" y="1905000"/>
          <a:ext cx="8642350" cy="436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86" name="AutoCAD Drawing" r:id="rId6" imgW="8972640" imgH="4533840" progId="AutoCAD.Drawing.17">
                  <p:embed/>
                </p:oleObj>
              </mc:Choice>
              <mc:Fallback>
                <p:oleObj name="AutoCAD Drawing" r:id="rId6" imgW="8972640" imgH="4533840" progId="AutoCAD.Drawing.17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905000"/>
                        <a:ext cx="8642350" cy="4367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BAE 421 Building Construction Engineering 1 Audio (16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40352" y="55172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BEEB4-F541-42FE-805F-62FAC47FEF0B}" type="datetime3">
              <a:rPr lang="en-US"/>
              <a:pPr/>
              <a:t>14 May 2014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YTU</a:t>
            </a:r>
          </a:p>
        </p:txBody>
      </p:sp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Buildings</a:t>
            </a:r>
            <a:endParaRPr lang="en-US"/>
          </a:p>
        </p:txBody>
      </p:sp>
      <p:graphicFrame>
        <p:nvGraphicFramePr>
          <p:cNvPr id="106499" name="Rectangle 3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09" name="AutoCAD Drawing" r:id="rId5" imgW="0" imgH="0" progId="AutoCAD.Drawing.17">
                  <p:embed/>
                </p:oleObj>
              </mc:Choice>
              <mc:Fallback>
                <p:oleObj name="AutoCAD Drawing" r:id="rId5" imgW="0" imgH="0" progId="AutoCAD.Drawing.17">
                  <p:embed/>
                  <p:pic>
                    <p:nvPicPr>
                      <p:cNvPr id="0" name="Rectangle 3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2" name="Object 6"/>
          <p:cNvGraphicFramePr>
            <a:graphicFrameLocks noGrp="1" noChangeAspect="1"/>
          </p:cNvGraphicFramePr>
          <p:nvPr>
            <p:ph sz="half" idx="1"/>
          </p:nvPr>
        </p:nvGraphicFramePr>
        <p:xfrm>
          <a:off x="250825" y="1724025"/>
          <a:ext cx="8893175" cy="449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10" name="AutoCAD Drawing" r:id="rId6" imgW="8972640" imgH="4533840" progId="AutoCAD.Drawing.17">
                  <p:embed/>
                </p:oleObj>
              </mc:Choice>
              <mc:Fallback>
                <p:oleObj name="AutoCAD Drawing" r:id="rId6" imgW="8972640" imgH="4533840" progId="AutoCAD.Drawing.17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724025"/>
                        <a:ext cx="8893175" cy="4494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BAE 421 Building Construction Engineering 1 Audio (17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40352" y="530120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52C16-228C-4CFE-BF0D-96B77CD24FEB}" type="datetime3">
              <a:rPr lang="en-US"/>
              <a:pPr/>
              <a:t>14 May 2014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YTU</a:t>
            </a:r>
          </a:p>
        </p:txBody>
      </p:sp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Doors &amp; Windows</a:t>
            </a:r>
            <a:endParaRPr lang="en-US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Fully glazed window (Glazed)</a:t>
            </a:r>
          </a:p>
          <a:p>
            <a:r>
              <a:rPr lang="de-DE"/>
              <a:t>Tongued &amp; grooved window (PTG)</a:t>
            </a:r>
          </a:p>
          <a:p>
            <a:r>
              <a:rPr lang="de-DE"/>
              <a:t>1/3 Glazed &amp; 2/3 PTG window</a:t>
            </a:r>
          </a:p>
          <a:p>
            <a:r>
              <a:rPr lang="de-DE"/>
              <a:t>Battened door</a:t>
            </a:r>
          </a:p>
          <a:p>
            <a:r>
              <a:rPr lang="de-DE"/>
              <a:t>Tongued &amp; grooved door (PTG)</a:t>
            </a:r>
          </a:p>
          <a:p>
            <a:r>
              <a:rPr lang="de-DE"/>
              <a:t>2/3 Glazed &amp; 1/3 panelled door</a:t>
            </a:r>
          </a:p>
          <a:p>
            <a:r>
              <a:rPr lang="de-DE"/>
              <a:t>1/2 Glazed &amp; 1/2 panelled door</a:t>
            </a:r>
          </a:p>
          <a:p>
            <a:endParaRPr lang="en-US"/>
          </a:p>
        </p:txBody>
      </p:sp>
      <p:pic>
        <p:nvPicPr>
          <p:cNvPr id="2" name="BAE 421 Building Construction Engineering 1 Audio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6376" y="494116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FC999-EA60-4601-B930-132CA199B31D}" type="datetime3">
              <a:rPr lang="en-US"/>
              <a:pPr/>
              <a:t>14 May 2014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YTU</a:t>
            </a:r>
          </a:p>
        </p:txBody>
      </p:sp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Trusses</a:t>
            </a:r>
            <a:endParaRPr lang="en-US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Collar truss</a:t>
            </a:r>
          </a:p>
          <a:p>
            <a:r>
              <a:rPr lang="de-DE"/>
              <a:t>Howe truss</a:t>
            </a:r>
          </a:p>
          <a:p>
            <a:r>
              <a:rPr lang="de-DE"/>
              <a:t>Timber</a:t>
            </a:r>
          </a:p>
          <a:p>
            <a:r>
              <a:rPr lang="de-DE"/>
              <a:t>Steel</a:t>
            </a:r>
            <a:endParaRPr lang="en-US"/>
          </a:p>
        </p:txBody>
      </p:sp>
      <p:pic>
        <p:nvPicPr>
          <p:cNvPr id="2" name="BAE 421 Building Construction Engineering 1 Audio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A0195-D951-46B5-A7D9-B7ED5A747A61}" type="datetime3">
              <a:rPr lang="en-US"/>
              <a:pPr/>
              <a:t>14 May 2014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YTU</a:t>
            </a:r>
          </a:p>
        </p:txBody>
      </p:sp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Buildings</a:t>
            </a:r>
            <a:endParaRPr lang="en-US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Brick masonry</a:t>
            </a:r>
          </a:p>
          <a:p>
            <a:r>
              <a:rPr lang="de-DE"/>
              <a:t>Timber</a:t>
            </a:r>
          </a:p>
          <a:p>
            <a:r>
              <a:rPr lang="de-DE"/>
              <a:t>Brick-nogging</a:t>
            </a:r>
          </a:p>
          <a:p>
            <a:r>
              <a:rPr lang="de-DE"/>
              <a:t>Steel</a:t>
            </a:r>
          </a:p>
          <a:p>
            <a:r>
              <a:rPr lang="de-DE"/>
              <a:t>Reinforced concrete</a:t>
            </a:r>
          </a:p>
          <a:p>
            <a:endParaRPr lang="en-US"/>
          </a:p>
        </p:txBody>
      </p:sp>
      <p:pic>
        <p:nvPicPr>
          <p:cNvPr id="2" name="BAE 421 Building Construction Engineering 1 Audio 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2320" y="40770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98ADE-0D04-41DE-B640-14D3B43F8BB9}" type="datetime3">
              <a:rPr lang="en-US"/>
              <a:pPr/>
              <a:t>14 May 2014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YTU</a:t>
            </a:r>
          </a:p>
        </p:txBody>
      </p:sp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Buildings</a:t>
            </a:r>
            <a:endParaRPr lang="en-US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Floor plans</a:t>
            </a:r>
          </a:p>
          <a:p>
            <a:r>
              <a:rPr lang="de-DE"/>
              <a:t>Foundation plan</a:t>
            </a:r>
          </a:p>
          <a:p>
            <a:r>
              <a:rPr lang="de-DE"/>
              <a:t>Cross section</a:t>
            </a:r>
          </a:p>
          <a:p>
            <a:r>
              <a:rPr lang="de-DE"/>
              <a:t>Front elevation</a:t>
            </a:r>
          </a:p>
          <a:p>
            <a:r>
              <a:rPr lang="de-DE"/>
              <a:t>Back elevation</a:t>
            </a:r>
          </a:p>
          <a:p>
            <a:r>
              <a:rPr lang="de-DE"/>
              <a:t>Left side elevation</a:t>
            </a:r>
          </a:p>
          <a:p>
            <a:r>
              <a:rPr lang="de-DE"/>
              <a:t>Right elevation</a:t>
            </a:r>
            <a:endParaRPr lang="en-US"/>
          </a:p>
        </p:txBody>
      </p:sp>
      <p:pic>
        <p:nvPicPr>
          <p:cNvPr id="2" name="BAE 421 Building Construction Engineering 1 Audio (6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16216" y="364502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21667-B402-45EA-B47D-DFEF5E61955F}" type="datetime3">
              <a:rPr lang="en-US"/>
              <a:pPr/>
              <a:t>14 May 2014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YTU</a:t>
            </a:r>
          </a:p>
        </p:txBody>
      </p:sp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Drawings</a:t>
            </a:r>
            <a:endParaRPr lang="en-US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Complete &amp; correct drawing</a:t>
            </a:r>
          </a:p>
          <a:p>
            <a:r>
              <a:rPr lang="de-DE"/>
              <a:t>Dimensions</a:t>
            </a:r>
          </a:p>
          <a:p>
            <a:r>
              <a:rPr lang="de-DE"/>
              <a:t>Lettering</a:t>
            </a:r>
          </a:p>
          <a:p>
            <a:r>
              <a:rPr lang="de-DE"/>
              <a:t>Symbols</a:t>
            </a:r>
          </a:p>
          <a:p>
            <a:r>
              <a:rPr lang="de-DE"/>
              <a:t>Neatness</a:t>
            </a:r>
          </a:p>
          <a:p>
            <a:r>
              <a:rPr lang="de-DE">
                <a:solidFill>
                  <a:srgbClr val="FF0000"/>
                </a:solidFill>
              </a:rPr>
              <a:t>Construction lines</a:t>
            </a:r>
          </a:p>
          <a:p>
            <a:endParaRPr lang="de-DE"/>
          </a:p>
          <a:p>
            <a:endParaRPr lang="en-US"/>
          </a:p>
        </p:txBody>
      </p:sp>
      <p:graphicFrame>
        <p:nvGraphicFramePr>
          <p:cNvPr id="99332" name="Rectangle 4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36" name="AutoCAD Drawing" r:id="rId5" imgW="0" imgH="0" progId="AutoCAD.Drawing.17">
                  <p:embed/>
                </p:oleObj>
              </mc:Choice>
              <mc:Fallback>
                <p:oleObj name="AutoCAD Drawing" r:id="rId5" imgW="0" imgH="0" progId="AutoCAD.Drawing.17">
                  <p:embed/>
                  <p:pic>
                    <p:nvPicPr>
                      <p:cNvPr id="0" name="Rectangle 4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BAE 421 Building Construction Engineering 1 Audio (7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28184" y="3429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60A9-8A4F-4DA4-BCAA-BAD774DAA1FF}" type="datetime3">
              <a:rPr lang="en-US"/>
              <a:pPr/>
              <a:t>14 May 2014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YTU</a:t>
            </a:r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Drawings</a:t>
            </a:r>
            <a:endParaRPr lang="en-US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>
                <a:solidFill>
                  <a:srgbClr val="FF0000"/>
                </a:solidFill>
              </a:rPr>
              <a:t>Line plan</a:t>
            </a:r>
          </a:p>
          <a:p>
            <a:r>
              <a:rPr lang="de-DE">
                <a:solidFill>
                  <a:srgbClr val="FF0000"/>
                </a:solidFill>
              </a:rPr>
              <a:t>Specifications</a:t>
            </a:r>
          </a:p>
          <a:p>
            <a:r>
              <a:rPr lang="de-DE">
                <a:solidFill>
                  <a:srgbClr val="FF0000"/>
                </a:solidFill>
              </a:rPr>
              <a:t>Required drawings</a:t>
            </a:r>
          </a:p>
          <a:p>
            <a:r>
              <a:rPr lang="de-DE">
                <a:solidFill>
                  <a:srgbClr val="FF0000"/>
                </a:solidFill>
              </a:rPr>
              <a:t>Total dimensions</a:t>
            </a:r>
          </a:p>
          <a:p>
            <a:r>
              <a:rPr lang="de-DE">
                <a:solidFill>
                  <a:srgbClr val="FF0000"/>
                </a:solidFill>
              </a:rPr>
              <a:t>Scale</a:t>
            </a:r>
          </a:p>
          <a:p>
            <a:r>
              <a:rPr lang="de-DE">
                <a:solidFill>
                  <a:srgbClr val="FF0000"/>
                </a:solidFill>
              </a:rPr>
              <a:t>Drawing space</a:t>
            </a:r>
          </a:p>
          <a:p>
            <a:r>
              <a:rPr lang="de-DE">
                <a:solidFill>
                  <a:srgbClr val="FF0000"/>
                </a:solidFill>
              </a:rPr>
              <a:t>Time</a:t>
            </a:r>
          </a:p>
          <a:p>
            <a:endParaRPr lang="en-US"/>
          </a:p>
        </p:txBody>
      </p:sp>
      <p:graphicFrame>
        <p:nvGraphicFramePr>
          <p:cNvPr id="95236" name="Rectangle 4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41" name="AutoCAD Drawing" r:id="rId5" imgW="0" imgH="0" progId="AutoCAD.Drawing.17">
                  <p:embed/>
                </p:oleObj>
              </mc:Choice>
              <mc:Fallback>
                <p:oleObj name="AutoCAD Drawing" r:id="rId5" imgW="0" imgH="0" progId="AutoCAD.Drawing.17">
                  <p:embed/>
                  <p:pic>
                    <p:nvPicPr>
                      <p:cNvPr id="0" name="Rectangle 4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BAE 421 Building Construction Engineering 1 Audio (8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60232" y="386104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9E57-5830-4A7F-A5DB-4BA5EE1FE7F9}" type="datetime3">
              <a:rPr lang="en-US"/>
              <a:pPr/>
              <a:t>14 May 2014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YTU</a:t>
            </a:r>
          </a:p>
        </p:txBody>
      </p:sp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Doors &amp; Windows</a:t>
            </a:r>
            <a:endParaRPr lang="en-US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Elevation</a:t>
            </a:r>
          </a:p>
          <a:p>
            <a:r>
              <a:rPr lang="de-DE"/>
              <a:t>Sections</a:t>
            </a:r>
            <a:endParaRPr lang="en-US"/>
          </a:p>
        </p:txBody>
      </p:sp>
      <p:graphicFrame>
        <p:nvGraphicFramePr>
          <p:cNvPr id="110596" name="Rectangle 4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00" name="AutoCAD Drawing" r:id="rId5" imgW="0" imgH="0" progId="AutoCAD.Drawing.17">
                  <p:embed/>
                </p:oleObj>
              </mc:Choice>
              <mc:Fallback>
                <p:oleObj name="AutoCAD Drawing" r:id="rId5" imgW="0" imgH="0" progId="AutoCAD.Drawing.17">
                  <p:embed/>
                  <p:pic>
                    <p:nvPicPr>
                      <p:cNvPr id="0" name="Rectangle 4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BAE 421 Building Construction Engineering 1 Audio (9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FE897-3A3E-4D80-AF9F-AAD7FBF4D18A}" type="datetime3">
              <a:rPr lang="en-US"/>
              <a:pPr/>
              <a:t>14 May 2014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YTU</a:t>
            </a:r>
          </a:p>
        </p:txBody>
      </p:sp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Trusses</a:t>
            </a:r>
            <a:endParaRPr lang="en-US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Type of truss</a:t>
            </a:r>
          </a:p>
          <a:p>
            <a:r>
              <a:rPr lang="de-DE"/>
              <a:t>Span</a:t>
            </a:r>
          </a:p>
          <a:p>
            <a:r>
              <a:rPr lang="de-DE"/>
              <a:t>No. of panels</a:t>
            </a:r>
          </a:p>
          <a:p>
            <a:r>
              <a:rPr lang="de-DE"/>
              <a:t>Roof slope</a:t>
            </a:r>
          </a:p>
          <a:p>
            <a:endParaRPr lang="en-US"/>
          </a:p>
        </p:txBody>
      </p:sp>
      <p:graphicFrame>
        <p:nvGraphicFramePr>
          <p:cNvPr id="111620" name="Rectangle 4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24" name="AutoCAD Drawing" r:id="rId5" imgW="0" imgH="0" progId="AutoCAD.Drawing.17">
                  <p:embed/>
                </p:oleObj>
              </mc:Choice>
              <mc:Fallback>
                <p:oleObj name="AutoCAD Drawing" r:id="rId5" imgW="0" imgH="0" progId="AutoCAD.Drawing.17">
                  <p:embed/>
                  <p:pic>
                    <p:nvPicPr>
                      <p:cNvPr id="0" name="Rectangle 4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BAE 421 Building Construction Engineering 1 Audio (10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Course Contents&amp;quot;&quot;/&gt;&lt;property id=&quot;20307&quot; value=&quot;275&quot;/&gt;&lt;/object&gt;&lt;object type=&quot;3&quot; unique_id=&quot;10005&quot;&gt;&lt;property id=&quot;20148&quot; value=&quot;5&quot;/&gt;&lt;property id=&quot;20300&quot; value=&quot;Slide 2 - &amp;quot;Doors &amp;amp; Windows&amp;quot;&quot;/&gt;&lt;property id=&quot;20307&quot; value=&quot;278&quot;/&gt;&lt;/object&gt;&lt;object type=&quot;3&quot; unique_id=&quot;10006&quot;&gt;&lt;property id=&quot;20148&quot; value=&quot;5&quot;/&gt;&lt;property id=&quot;20300&quot; value=&quot;Slide 3 - &amp;quot;Trusses&amp;quot;&quot;/&gt;&lt;property id=&quot;20307&quot; value=&quot;287&quot;/&gt;&lt;/object&gt;&lt;object type=&quot;3&quot; unique_id=&quot;10007&quot;&gt;&lt;property id=&quot;20148&quot; value=&quot;5&quot;/&gt;&lt;property id=&quot;20300&quot; value=&quot;Slide 4 - &amp;quot;Buildings&amp;quot;&quot;/&gt;&lt;property id=&quot;20307&quot; value=&quot;288&quot;/&gt;&lt;/object&gt;&lt;object type=&quot;3&quot; unique_id=&quot;10008&quot;&gt;&lt;property id=&quot;20148&quot; value=&quot;5&quot;/&gt;&lt;property id=&quot;20300&quot; value=&quot;Slide 5 - &amp;quot;Buildings&amp;quot;&quot;/&gt;&lt;property id=&quot;20307&quot; value=&quot;289&quot;/&gt;&lt;/object&gt;&lt;object type=&quot;3&quot; unique_id=&quot;10009&quot;&gt;&lt;property id=&quot;20148&quot; value=&quot;5&quot;/&gt;&lt;property id=&quot;20300&quot; value=&quot;Slide 6 - &amp;quot;Drawings&amp;quot;&quot;/&gt;&lt;property id=&quot;20307&quot; value=&quot;292&quot;/&gt;&lt;/object&gt;&lt;object type=&quot;3&quot; unique_id=&quot;10010&quot;&gt;&lt;property id=&quot;20148&quot; value=&quot;5&quot;/&gt;&lt;property id=&quot;20300&quot; value=&quot;Slide 7 - &amp;quot;Drawings&amp;quot;&quot;/&gt;&lt;property id=&quot;20307&quot; value=&quot;290&quot;/&gt;&lt;/object&gt;&lt;object type=&quot;3&quot; unique_id=&quot;10011&quot;&gt;&lt;property id=&quot;20148&quot; value=&quot;5&quot;/&gt;&lt;property id=&quot;20300&quot; value=&quot;Slide 8 - &amp;quot;Doors &amp;amp; Windows&amp;quot;&quot;/&gt;&lt;property id=&quot;20307&quot; value=&quot;299&quot;/&gt;&lt;/object&gt;&lt;object type=&quot;3&quot; unique_id=&quot;10012&quot;&gt;&lt;property id=&quot;20148&quot; value=&quot;5&quot;/&gt;&lt;property id=&quot;20300&quot; value=&quot;Slide 9 - &amp;quot;Trusses&amp;quot;&quot;/&gt;&lt;property id=&quot;20307&quot; value=&quot;300&quot;/&gt;&lt;/object&gt;&lt;object type=&quot;3&quot; unique_id=&quot;10013&quot;&gt;&lt;property id=&quot;20148&quot; value=&quot;5&quot;/&gt;&lt;property id=&quot;20300&quot; value=&quot;Slide 10 - &amp;quot;Buildings&amp;quot;&quot;/&gt;&lt;property id=&quot;20307&quot; value=&quot;293&quot;/&gt;&lt;/object&gt;&lt;object type=&quot;3&quot; unique_id=&quot;10014&quot;&gt;&lt;property id=&quot;20148&quot; value=&quot;5&quot;/&gt;&lt;property id=&quot;20300&quot; value=&quot;Slide 11 - &amp;quot;Buildings&amp;quot;&quot;/&gt;&lt;property id=&quot;20307&quot; value=&quot;294&quot;/&gt;&lt;/object&gt;&lt;object type=&quot;3&quot; unique_id=&quot;10015&quot;&gt;&lt;property id=&quot;20148&quot; value=&quot;5&quot;/&gt;&lt;property id=&quot;20300&quot; value=&quot;Slide 12 - &amp;quot;Buildings&amp;quot;&quot;/&gt;&lt;property id=&quot;20307&quot; value=&quot;291&quot;/&gt;&lt;/object&gt;&lt;object type=&quot;3&quot; unique_id=&quot;10016&quot;&gt;&lt;property id=&quot;20148&quot; value=&quot;5&quot;/&gt;&lt;property id=&quot;20300&quot; value=&quot;Slide 13 - &amp;quot;Buildings&amp;quot;&quot;/&gt;&lt;property id=&quot;20307&quot; value=&quot;295&quot;/&gt;&lt;/object&gt;&lt;object type=&quot;3&quot; unique_id=&quot;10017&quot;&gt;&lt;property id=&quot;20148&quot; value=&quot;5&quot;/&gt;&lt;property id=&quot;20300&quot; value=&quot;Slide 14 - &amp;quot;Buildings&amp;quot;&quot;/&gt;&lt;property id=&quot;20307&quot; value=&quot;296&quot;/&gt;&lt;/object&gt;&lt;object type=&quot;3&quot; unique_id=&quot;10018&quot;&gt;&lt;property id=&quot;20148&quot; value=&quot;5&quot;/&gt;&lt;property id=&quot;20300&quot; value=&quot;Slide 15 - &amp;quot;Buildings&amp;quot;&quot;/&gt;&lt;property id=&quot;20307&quot; value=&quot;297&quot;/&gt;&lt;/object&gt;&lt;object type=&quot;3&quot; unique_id=&quot;10019&quot;&gt;&lt;property id=&quot;20148&quot; value=&quot;5&quot;/&gt;&lt;property id=&quot;20300&quot; value=&quot;Slide 16 - &amp;quot;Buildings&amp;quot;&quot;/&gt;&lt;property id=&quot;20307&quot; value=&quot;29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Studio">
  <a:themeElements>
    <a:clrScheme name="Studio 1">
      <a:dk1>
        <a:srgbClr val="000000"/>
      </a:dk1>
      <a:lt1>
        <a:srgbClr val="FFFFFF"/>
      </a:lt1>
      <a:dk2>
        <a:srgbClr val="336666"/>
      </a:dk2>
      <a:lt2>
        <a:srgbClr val="CCCC99"/>
      </a:lt2>
      <a:accent1>
        <a:srgbClr val="97CDCC"/>
      </a:accent1>
      <a:accent2>
        <a:srgbClr val="D6E0E0"/>
      </a:accent2>
      <a:accent3>
        <a:srgbClr val="FFFFFF"/>
      </a:accent3>
      <a:accent4>
        <a:srgbClr val="000000"/>
      </a:accent4>
      <a:accent5>
        <a:srgbClr val="C9E3E2"/>
      </a:accent5>
      <a:accent6>
        <a:srgbClr val="C2CBCB"/>
      </a:accent6>
      <a:hlink>
        <a:srgbClr val="99CC00"/>
      </a:hlink>
      <a:folHlink>
        <a:srgbClr val="336666"/>
      </a:folHlink>
    </a:clrScheme>
    <a:fontScheme name="Studio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udio 1">
        <a:dk1>
          <a:srgbClr val="000000"/>
        </a:dk1>
        <a:lt1>
          <a:srgbClr val="FFFFFF"/>
        </a:lt1>
        <a:dk2>
          <a:srgbClr val="336666"/>
        </a:dk2>
        <a:lt2>
          <a:srgbClr val="CCCC99"/>
        </a:lt2>
        <a:accent1>
          <a:srgbClr val="97CDCC"/>
        </a:accent1>
        <a:accent2>
          <a:srgbClr val="D6E0E0"/>
        </a:accent2>
        <a:accent3>
          <a:srgbClr val="FFFFFF"/>
        </a:accent3>
        <a:accent4>
          <a:srgbClr val="000000"/>
        </a:accent4>
        <a:accent5>
          <a:srgbClr val="C9E3E2"/>
        </a:accent5>
        <a:accent6>
          <a:srgbClr val="C2CBCB"/>
        </a:accent6>
        <a:hlink>
          <a:srgbClr val="99CC00"/>
        </a:hlink>
        <a:folHlink>
          <a:srgbClr val="33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2">
        <a:dk1>
          <a:srgbClr val="000000"/>
        </a:dk1>
        <a:lt1>
          <a:srgbClr val="FFFFFF"/>
        </a:lt1>
        <a:dk2>
          <a:srgbClr val="3732A0"/>
        </a:dk2>
        <a:lt2>
          <a:srgbClr val="666699"/>
        </a:lt2>
        <a:accent1>
          <a:srgbClr val="CCCCFF"/>
        </a:accent1>
        <a:accent2>
          <a:srgbClr val="009999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8A8A"/>
        </a:accent6>
        <a:hlink>
          <a:srgbClr val="3366CC"/>
        </a:hlink>
        <a:folHlink>
          <a:srgbClr val="9094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3">
        <a:dk1>
          <a:srgbClr val="000000"/>
        </a:dk1>
        <a:lt1>
          <a:srgbClr val="FFFFFF"/>
        </a:lt1>
        <a:dk2>
          <a:srgbClr val="CD0505"/>
        </a:dk2>
        <a:lt2>
          <a:srgbClr val="5F5F5F"/>
        </a:lt2>
        <a:accent1>
          <a:srgbClr val="D2D5DE"/>
        </a:accent1>
        <a:accent2>
          <a:srgbClr val="D55757"/>
        </a:accent2>
        <a:accent3>
          <a:srgbClr val="FFFFFF"/>
        </a:accent3>
        <a:accent4>
          <a:srgbClr val="000000"/>
        </a:accent4>
        <a:accent5>
          <a:srgbClr val="E5E7EC"/>
        </a:accent5>
        <a:accent6>
          <a:srgbClr val="C14E4E"/>
        </a:accent6>
        <a:hlink>
          <a:srgbClr val="F42D1E"/>
        </a:hlink>
        <a:folHlink>
          <a:srgbClr val="7C84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4">
        <a:dk1>
          <a:srgbClr val="000000"/>
        </a:dk1>
        <a:lt1>
          <a:srgbClr val="FFFFFF"/>
        </a:lt1>
        <a:dk2>
          <a:srgbClr val="551A07"/>
        </a:dk2>
        <a:lt2>
          <a:srgbClr val="CC3300"/>
        </a:lt2>
        <a:accent1>
          <a:srgbClr val="F4B400"/>
        </a:accent1>
        <a:accent2>
          <a:srgbClr val="993300"/>
        </a:accent2>
        <a:accent3>
          <a:srgbClr val="FFFFFF"/>
        </a:accent3>
        <a:accent4>
          <a:srgbClr val="000000"/>
        </a:accent4>
        <a:accent5>
          <a:srgbClr val="F8D6AA"/>
        </a:accent5>
        <a:accent6>
          <a:srgbClr val="8A2D00"/>
        </a:accent6>
        <a:hlink>
          <a:srgbClr val="FF33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5">
        <a:dk1>
          <a:srgbClr val="000000"/>
        </a:dk1>
        <a:lt1>
          <a:srgbClr val="FFFFFF"/>
        </a:lt1>
        <a:dk2>
          <a:srgbClr val="FF0000"/>
        </a:dk2>
        <a:lt2>
          <a:srgbClr val="FFCC00"/>
        </a:lt2>
        <a:accent1>
          <a:srgbClr val="66CC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008A00"/>
        </a:accent6>
        <a:hlink>
          <a:srgbClr val="FF3300"/>
        </a:hlink>
        <a:folHlink>
          <a:srgbClr val="66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6">
        <a:dk1>
          <a:srgbClr val="666633"/>
        </a:dk1>
        <a:lt1>
          <a:srgbClr val="FFFFFF"/>
        </a:lt1>
        <a:dk2>
          <a:srgbClr val="000000"/>
        </a:dk2>
        <a:lt2>
          <a:srgbClr val="CC3300"/>
        </a:lt2>
        <a:accent1>
          <a:srgbClr val="8080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C0C0AA"/>
        </a:accent5>
        <a:accent6>
          <a:srgbClr val="E78A00"/>
        </a:accent6>
        <a:hlink>
          <a:srgbClr val="CC6600"/>
        </a:hlink>
        <a:folHlink>
          <a:srgbClr val="434B1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7">
        <a:dk1>
          <a:srgbClr val="766997"/>
        </a:dk1>
        <a:lt1>
          <a:srgbClr val="FFFFFF"/>
        </a:lt1>
        <a:dk2>
          <a:srgbClr val="530901"/>
        </a:dk2>
        <a:lt2>
          <a:srgbClr val="FFFFFF"/>
        </a:lt2>
        <a:accent1>
          <a:srgbClr val="FF3300"/>
        </a:accent1>
        <a:accent2>
          <a:srgbClr val="CC6600"/>
        </a:accent2>
        <a:accent3>
          <a:srgbClr val="B3AAAA"/>
        </a:accent3>
        <a:accent4>
          <a:srgbClr val="DADADA"/>
        </a:accent4>
        <a:accent5>
          <a:srgbClr val="FFADAA"/>
        </a:accent5>
        <a:accent6>
          <a:srgbClr val="B95C00"/>
        </a:accent6>
        <a:hlink>
          <a:srgbClr val="FF990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8">
        <a:dk1>
          <a:srgbClr val="666699"/>
        </a:dk1>
        <a:lt1>
          <a:srgbClr val="FFFFFF"/>
        </a:lt1>
        <a:dk2>
          <a:srgbClr val="4C004C"/>
        </a:dk2>
        <a:lt2>
          <a:srgbClr val="FFFFFF"/>
        </a:lt2>
        <a:accent1>
          <a:srgbClr val="0099CC"/>
        </a:accent1>
        <a:accent2>
          <a:srgbClr val="993366"/>
        </a:accent2>
        <a:accent3>
          <a:srgbClr val="B2AAB2"/>
        </a:accent3>
        <a:accent4>
          <a:srgbClr val="DADADA"/>
        </a:accent4>
        <a:accent5>
          <a:srgbClr val="AACAE2"/>
        </a:accent5>
        <a:accent6>
          <a:srgbClr val="8A2D5C"/>
        </a:accent6>
        <a:hlink>
          <a:srgbClr val="99CC00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9">
        <a:dk1>
          <a:srgbClr val="565682"/>
        </a:dk1>
        <a:lt1>
          <a:srgbClr val="FFFFFF"/>
        </a:lt1>
        <a:dk2>
          <a:srgbClr val="1E1551"/>
        </a:dk2>
        <a:lt2>
          <a:srgbClr val="CCFFFF"/>
        </a:lt2>
        <a:accent1>
          <a:srgbClr val="33CCCC"/>
        </a:accent1>
        <a:accent2>
          <a:srgbClr val="009999"/>
        </a:accent2>
        <a:accent3>
          <a:srgbClr val="ABAAB3"/>
        </a:accent3>
        <a:accent4>
          <a:srgbClr val="DADADA"/>
        </a:accent4>
        <a:accent5>
          <a:srgbClr val="ADE2E2"/>
        </a:accent5>
        <a:accent6>
          <a:srgbClr val="008A8A"/>
        </a:accent6>
        <a:hlink>
          <a:srgbClr val="FF9900"/>
        </a:hlink>
        <a:folHlink>
          <a:srgbClr val="00598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10">
        <a:dk1>
          <a:srgbClr val="CCCC99"/>
        </a:dk1>
        <a:lt1>
          <a:srgbClr val="FFFFFF"/>
        </a:lt1>
        <a:dk2>
          <a:srgbClr val="2E5D5C"/>
        </a:dk2>
        <a:lt2>
          <a:srgbClr val="FFFFFF"/>
        </a:lt2>
        <a:accent1>
          <a:srgbClr val="0099CC"/>
        </a:accent1>
        <a:accent2>
          <a:srgbClr val="D6E0E0"/>
        </a:accent2>
        <a:accent3>
          <a:srgbClr val="ADB6B5"/>
        </a:accent3>
        <a:accent4>
          <a:srgbClr val="DADADA"/>
        </a:accent4>
        <a:accent5>
          <a:srgbClr val="AACAE2"/>
        </a:accent5>
        <a:accent6>
          <a:srgbClr val="C2CBCB"/>
        </a:accent6>
        <a:hlink>
          <a:srgbClr val="CCCC99"/>
        </a:hlink>
        <a:folHlink>
          <a:srgbClr val="428A8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Studio</Template>
  <TotalTime>972</TotalTime>
  <Words>169</Words>
  <Application>Microsoft Office PowerPoint</Application>
  <PresentationFormat>On-screen Show (4:3)</PresentationFormat>
  <Paragraphs>97</Paragraphs>
  <Slides>16</Slides>
  <Notes>0</Notes>
  <HiddenSlides>0</HiddenSlides>
  <MMClips>16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Studio</vt:lpstr>
      <vt:lpstr>Custom Design</vt:lpstr>
      <vt:lpstr>AutoCAD Drawing</vt:lpstr>
      <vt:lpstr>Course Contents</vt:lpstr>
      <vt:lpstr>Doors &amp; Windows</vt:lpstr>
      <vt:lpstr>Trusses</vt:lpstr>
      <vt:lpstr>Buildings</vt:lpstr>
      <vt:lpstr>Buildings</vt:lpstr>
      <vt:lpstr>Drawings</vt:lpstr>
      <vt:lpstr>Drawings</vt:lpstr>
      <vt:lpstr>Doors &amp; Windows</vt:lpstr>
      <vt:lpstr>Trusses</vt:lpstr>
      <vt:lpstr>Buildings</vt:lpstr>
      <vt:lpstr>Buildings</vt:lpstr>
      <vt:lpstr>Buildings</vt:lpstr>
      <vt:lpstr>Buildings</vt:lpstr>
      <vt:lpstr>Buildings</vt:lpstr>
      <vt:lpstr>Buildings</vt:lpstr>
      <vt:lpstr>Buildings</vt:lpstr>
    </vt:vector>
  </TitlesOfParts>
  <Company>H&amp;T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NMKyaw</dc:creator>
  <cp:lastModifiedBy>Administrator</cp:lastModifiedBy>
  <cp:revision>270</cp:revision>
  <dcterms:created xsi:type="dcterms:W3CDTF">2006-09-29T15:04:51Z</dcterms:created>
  <dcterms:modified xsi:type="dcterms:W3CDTF">2014-05-14T07:50:46Z</dcterms:modified>
</cp:coreProperties>
</file>