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75" r:id="rId13"/>
    <p:sldId id="276" r:id="rId14"/>
    <p:sldId id="278" r:id="rId15"/>
    <p:sldId id="265" r:id="rId16"/>
    <p:sldId id="266" r:id="rId17"/>
    <p:sldId id="267" r:id="rId18"/>
    <p:sldId id="269" r:id="rId19"/>
    <p:sldId id="268" r:id="rId20"/>
    <p:sldId id="271" r:id="rId21"/>
    <p:sldId id="272" r:id="rId22"/>
    <p:sldId id="273" r:id="rId23"/>
    <p:sldId id="274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5B9"/>
    <a:srgbClr val="BBE0E3"/>
    <a:srgbClr val="E4E8B6"/>
    <a:srgbClr val="B4B4EA"/>
    <a:srgbClr val="E8B6C4"/>
    <a:srgbClr val="BEB9E5"/>
    <a:srgbClr val="B3EBB6"/>
    <a:srgbClr val="005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2" autoAdjust="0"/>
    <p:restoredTop sz="94761" autoAdjust="0"/>
  </p:normalViewPr>
  <p:slideViewPr>
    <p:cSldViewPr snapToGrid="0">
      <p:cViewPr>
        <p:scale>
          <a:sx n="70" d="100"/>
          <a:sy n="70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BBF9B4-F9D4-4E23-BF53-2632B252F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7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C31BE-5CC5-411E-9E6A-159F0EE43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8A655-3537-45F7-96A1-FA8898246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E4325-387A-4D26-AAD6-2099B8CC2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5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8892214-E551-440D-AB96-881C124CEE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1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A32392-BF6C-439E-A54C-7F34D8F7AA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8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B17765-BFBE-48CF-9854-24E5A7B40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9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F3CADE-9AAE-4103-B668-CB110171CE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63B1A-51DA-46AB-BB43-249C8D7D2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8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6C16C-8A40-460E-A258-BDBD4202A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D9256-B6ED-4833-A159-514D8ED5FA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2F28E-21CE-4320-A8EE-E3C70761EF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3C71C-D554-4F9F-B70C-6C89A7A7A8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1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9A591-5F4F-4616-8AA8-7EB38E21BF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5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E33BE-FD27-4022-B485-612B5A0FA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1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AE3A4-938B-4B22-A725-18D8904F4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4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6090EA38-495F-40DC-8AE2-5725B1BBD3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10.wav"/><Relationship Id="rId7" Type="http://schemas.openxmlformats.org/officeDocument/2006/relationships/oleObject" Target="../embeddings/oleObject12.bin"/><Relationship Id="rId2" Type="http://schemas.microsoft.com/office/2007/relationships/media" Target="../media/media10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media11.wav"/><Relationship Id="rId7" Type="http://schemas.openxmlformats.org/officeDocument/2006/relationships/oleObject" Target="../embeddings/oleObject14.bin"/><Relationship Id="rId2" Type="http://schemas.microsoft.com/office/2007/relationships/media" Target="../media/media11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1.wmf"/><Relationship Id="rId18" Type="http://schemas.openxmlformats.org/officeDocument/2006/relationships/image" Target="../media/image1.png"/><Relationship Id="rId3" Type="http://schemas.openxmlformats.org/officeDocument/2006/relationships/audio" Target="../media/media13.wav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23.wmf"/><Relationship Id="rId2" Type="http://schemas.microsoft.com/office/2007/relationships/media" Target="../media/media13.wav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0.wmf"/><Relationship Id="rId5" Type="http://schemas.openxmlformats.org/officeDocument/2006/relationships/image" Target="../media/image24.png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8.wmf"/><Relationship Id="rId18" Type="http://schemas.openxmlformats.org/officeDocument/2006/relationships/image" Target="../media/image1.png"/><Relationship Id="rId3" Type="http://schemas.openxmlformats.org/officeDocument/2006/relationships/audio" Target="../media/media14.wav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30.wmf"/><Relationship Id="rId2" Type="http://schemas.microsoft.com/office/2007/relationships/media" Target="../media/media14.wav"/><Relationship Id="rId16" Type="http://schemas.openxmlformats.org/officeDocument/2006/relationships/oleObject" Target="../embeddings/oleObject26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29.wmf"/><Relationship Id="rId10" Type="http://schemas.openxmlformats.org/officeDocument/2006/relationships/image" Target="../media/image27.w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1.png"/><Relationship Id="rId2" Type="http://schemas.microsoft.com/office/2007/relationships/media" Target="../media/media16.wa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8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media17.wav"/><Relationship Id="rId7" Type="http://schemas.openxmlformats.org/officeDocument/2006/relationships/oleObject" Target="../embeddings/oleObject30.bin"/><Relationship Id="rId2" Type="http://schemas.microsoft.com/office/2007/relationships/media" Target="../media/media17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1.png"/><Relationship Id="rId2" Type="http://schemas.microsoft.com/office/2007/relationships/media" Target="../media/media18.wav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36.bin"/><Relationship Id="rId3" Type="http://schemas.openxmlformats.org/officeDocument/2006/relationships/audio" Target="../media/media19.wav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8.wmf"/><Relationship Id="rId2" Type="http://schemas.microsoft.com/office/2007/relationships/media" Target="../media/media19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1.png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1.png"/><Relationship Id="rId2" Type="http://schemas.microsoft.com/office/2007/relationships/media" Target="../media/media20.wav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7" Type="http://schemas.openxmlformats.org/officeDocument/2006/relationships/image" Target="../media/image1.png"/><Relationship Id="rId2" Type="http://schemas.microsoft.com/office/2007/relationships/media" Target="../media/media21.wav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1.png"/><Relationship Id="rId3" Type="http://schemas.openxmlformats.org/officeDocument/2006/relationships/audio" Target="../media/media22.wav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5.wmf"/><Relationship Id="rId2" Type="http://schemas.microsoft.com/office/2007/relationships/media" Target="../media/media22.wav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4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wav"/><Relationship Id="rId7" Type="http://schemas.openxmlformats.org/officeDocument/2006/relationships/image" Target="../media/image46.wmf"/><Relationship Id="rId2" Type="http://schemas.microsoft.com/office/2007/relationships/media" Target="../media/media23.wav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audio" Target="../media/media24.wav"/><Relationship Id="rId7" Type="http://schemas.openxmlformats.org/officeDocument/2006/relationships/image" Target="../media/image50.png"/><Relationship Id="rId2" Type="http://schemas.microsoft.com/office/2007/relationships/media" Target="../media/media24.wav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audio" Target="../media/media25.wav"/><Relationship Id="rId7" Type="http://schemas.openxmlformats.org/officeDocument/2006/relationships/oleObject" Target="../embeddings/oleObject47.bin"/><Relationship Id="rId2" Type="http://schemas.microsoft.com/office/2007/relationships/media" Target="../media/media25.wav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53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4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audio" Target="../media/media26.wav"/><Relationship Id="rId7" Type="http://schemas.openxmlformats.org/officeDocument/2006/relationships/oleObject" Target="../embeddings/oleObject50.bin"/><Relationship Id="rId2" Type="http://schemas.microsoft.com/office/2007/relationships/media" Target="../media/media26.wav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56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audio" Target="../media/media27.wav"/><Relationship Id="rId7" Type="http://schemas.openxmlformats.org/officeDocument/2006/relationships/oleObject" Target="../embeddings/oleObject53.bin"/><Relationship Id="rId2" Type="http://schemas.microsoft.com/office/2007/relationships/media" Target="../media/media27.wav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52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5.wav"/><Relationship Id="rId7" Type="http://schemas.openxmlformats.org/officeDocument/2006/relationships/oleObject" Target="../embeddings/oleObject2.bin"/><Relationship Id="rId2" Type="http://schemas.microsoft.com/office/2007/relationships/media" Target="../media/media5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6.wav"/><Relationship Id="rId7" Type="http://schemas.openxmlformats.org/officeDocument/2006/relationships/oleObject" Target="../embeddings/oleObject4.bin"/><Relationship Id="rId2" Type="http://schemas.microsoft.com/office/2007/relationships/media" Target="../media/media6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.png"/><Relationship Id="rId2" Type="http://schemas.microsoft.com/office/2007/relationships/media" Target="../media/media7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8.wav"/><Relationship Id="rId7" Type="http://schemas.openxmlformats.org/officeDocument/2006/relationships/oleObject" Target="../embeddings/oleObject8.bin"/><Relationship Id="rId2" Type="http://schemas.microsoft.com/office/2007/relationships/media" Target="../media/media8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9.wav"/><Relationship Id="rId7" Type="http://schemas.openxmlformats.org/officeDocument/2006/relationships/oleObject" Target="../embeddings/oleObject10.bin"/><Relationship Id="rId2" Type="http://schemas.microsoft.com/office/2007/relationships/media" Target="../media/media9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19100"/>
            <a:ext cx="8172450" cy="2019300"/>
          </a:xfrm>
        </p:spPr>
        <p:txBody>
          <a:bodyPr/>
          <a:lstStyle/>
          <a:p>
            <a:r>
              <a:rPr lang="en-US" sz="2200" b="1"/>
              <a:t>MINISTORY OF SCIENCE AND TECHNOLOGY</a:t>
            </a:r>
            <a:br>
              <a:rPr lang="en-US" sz="2200" b="1"/>
            </a:br>
            <a:r>
              <a:rPr lang="en-US" sz="2400" b="1"/>
              <a:t/>
            </a:r>
            <a:br>
              <a:rPr lang="en-US" sz="2400" b="1"/>
            </a:br>
            <a:r>
              <a:rPr lang="en-US" sz="2000" b="1"/>
              <a:t> DEPARTMENT OF</a:t>
            </a:r>
            <a:br>
              <a:rPr lang="en-US" sz="2000" b="1"/>
            </a:br>
            <a:r>
              <a:rPr lang="en-US" sz="2000" b="1"/>
              <a:t>TECHNICAL AND VOCATIONAL EDUCATION</a:t>
            </a:r>
            <a:r>
              <a:rPr lang="en-US" sz="2400"/>
              <a:t> 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609850"/>
            <a:ext cx="8534400" cy="3790950"/>
          </a:xfrm>
        </p:spPr>
        <p:txBody>
          <a:bodyPr/>
          <a:lstStyle/>
          <a:p>
            <a:r>
              <a:rPr lang="en-US" sz="2400" b="1"/>
              <a:t>ME – 2014</a:t>
            </a:r>
          </a:p>
          <a:p>
            <a:r>
              <a:rPr lang="en-US" sz="2400" b="1"/>
              <a:t>STRENGTH OF MATERIALS(1)</a:t>
            </a:r>
          </a:p>
          <a:p>
            <a:r>
              <a:rPr lang="en-US" sz="2400" b="1"/>
              <a:t>A.G.T.I (Second Year</a:t>
            </a:r>
            <a:r>
              <a:rPr lang="en-US" sz="2800" b="1"/>
              <a:t>)</a:t>
            </a:r>
          </a:p>
          <a:p>
            <a:r>
              <a:rPr lang="en-US" sz="2800"/>
              <a:t>Prof. U Kyaw San</a:t>
            </a:r>
          </a:p>
          <a:p>
            <a:r>
              <a:rPr lang="en-US"/>
              <a:t>  </a:t>
            </a:r>
          </a:p>
          <a:p>
            <a:r>
              <a:rPr lang="en-US" sz="2600"/>
              <a:t>                       </a:t>
            </a:r>
            <a:r>
              <a:rPr lang="en-US" sz="2200"/>
              <a:t>Department  of Mechanical  Engineering.</a:t>
            </a:r>
          </a:p>
          <a:p>
            <a:pPr algn="l"/>
            <a:r>
              <a:rPr lang="en-US" sz="2400"/>
              <a:t>                                                            Y.T.U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42950" y="457200"/>
            <a:ext cx="7905750" cy="5981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1027" y="5829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1113"/>
            <a:ext cx="8229600" cy="1143001"/>
          </a:xfrm>
          <a:noFill/>
          <a:ln/>
        </p:spPr>
        <p:txBody>
          <a:bodyPr/>
          <a:lstStyle/>
          <a:p>
            <a:pPr algn="l"/>
            <a:r>
              <a:rPr lang="en-US" sz="2200" b="1"/>
              <a:t>Example 5</a:t>
            </a:r>
            <a:r>
              <a:rPr lang="en-US" sz="2200"/>
              <a:t>  </a:t>
            </a:r>
            <a:r>
              <a:rPr lang="en-US" sz="2000"/>
              <a:t>( Page-12 ~13  in   ME 2014 )</a:t>
            </a:r>
          </a:p>
        </p:txBody>
      </p:sp>
      <p:graphicFrame>
        <p:nvGraphicFramePr>
          <p:cNvPr id="20555" name="Object 75"/>
          <p:cNvGraphicFramePr>
            <a:graphicFrameLocks noGrp="1" noChangeAspect="1"/>
          </p:cNvGraphicFramePr>
          <p:nvPr>
            <p:ph sz="half" idx="1"/>
          </p:nvPr>
        </p:nvGraphicFramePr>
        <p:xfrm>
          <a:off x="476250" y="4618038"/>
          <a:ext cx="4376738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1" name="Equation" r:id="rId5" imgW="2705040" imgH="1079280" progId="Equation.3">
                  <p:embed/>
                </p:oleObj>
              </mc:Choice>
              <mc:Fallback>
                <p:oleObj name="Equation" r:id="rId5" imgW="2705040" imgH="10792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4618038"/>
                        <a:ext cx="4376738" cy="174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30" name="Group 50"/>
          <p:cNvGrpSpPr>
            <a:grpSpLocks/>
          </p:cNvGrpSpPr>
          <p:nvPr/>
        </p:nvGrpSpPr>
        <p:grpSpPr bwMode="auto">
          <a:xfrm>
            <a:off x="5146675" y="1028700"/>
            <a:ext cx="3597275" cy="2941638"/>
            <a:chOff x="1370" y="1356"/>
            <a:chExt cx="2158" cy="1822"/>
          </a:xfrm>
        </p:grpSpPr>
        <p:sp>
          <p:nvSpPr>
            <p:cNvPr id="20485" name="Line 5"/>
            <p:cNvSpPr>
              <a:spLocks noChangeShapeType="1"/>
            </p:cNvSpPr>
            <p:nvPr/>
          </p:nvSpPr>
          <p:spPr bwMode="auto">
            <a:xfrm>
              <a:off x="1524" y="1512"/>
              <a:ext cx="20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1728" y="1536"/>
              <a:ext cx="768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H="1">
              <a:off x="2508" y="1500"/>
              <a:ext cx="7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1704" y="1512"/>
              <a:ext cx="816" cy="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 flipH="1">
              <a:off x="2520" y="1488"/>
              <a:ext cx="7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 flipH="1">
              <a:off x="1572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>
              <a:off x="1692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 flipH="1">
              <a:off x="1860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2016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 flipH="1">
              <a:off x="2196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499" name="Line 19"/>
            <p:cNvSpPr>
              <a:spLocks noChangeShapeType="1"/>
            </p:cNvSpPr>
            <p:nvPr/>
          </p:nvSpPr>
          <p:spPr bwMode="auto">
            <a:xfrm flipH="1">
              <a:off x="2352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flipH="1">
              <a:off x="2484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1" name="Line 21"/>
            <p:cNvSpPr>
              <a:spLocks noChangeShapeType="1"/>
            </p:cNvSpPr>
            <p:nvPr/>
          </p:nvSpPr>
          <p:spPr bwMode="auto">
            <a:xfrm flipH="1">
              <a:off x="2628" y="138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 flipH="1">
              <a:off x="2772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3" name="Line 23"/>
            <p:cNvSpPr>
              <a:spLocks noChangeShapeType="1"/>
            </p:cNvSpPr>
            <p:nvPr/>
          </p:nvSpPr>
          <p:spPr bwMode="auto">
            <a:xfrm flipH="1">
              <a:off x="2916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 flipH="1">
              <a:off x="3060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3216" y="135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6" name="Line 26"/>
            <p:cNvSpPr>
              <a:spLocks noChangeShapeType="1"/>
            </p:cNvSpPr>
            <p:nvPr/>
          </p:nvSpPr>
          <p:spPr bwMode="auto">
            <a:xfrm flipH="1">
              <a:off x="3372" y="136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07" name="Text Box 27"/>
            <p:cNvSpPr txBox="1">
              <a:spLocks noChangeArrowheads="1"/>
            </p:cNvSpPr>
            <p:nvPr/>
          </p:nvSpPr>
          <p:spPr bwMode="auto">
            <a:xfrm>
              <a:off x="1370" y="1486"/>
              <a:ext cx="20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A</a:t>
              </a:r>
            </a:p>
          </p:txBody>
        </p:sp>
        <p:sp>
          <p:nvSpPr>
            <p:cNvPr id="20508" name="Text Box 28"/>
            <p:cNvSpPr txBox="1">
              <a:spLocks noChangeArrowheads="1"/>
            </p:cNvSpPr>
            <p:nvPr/>
          </p:nvSpPr>
          <p:spPr bwMode="auto">
            <a:xfrm>
              <a:off x="3254" y="1500"/>
              <a:ext cx="20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B</a:t>
              </a:r>
            </a:p>
          </p:txBody>
        </p:sp>
        <p:sp>
          <p:nvSpPr>
            <p:cNvPr id="20509" name="Text Box 29"/>
            <p:cNvSpPr txBox="1">
              <a:spLocks noChangeArrowheads="1"/>
            </p:cNvSpPr>
            <p:nvPr/>
          </p:nvSpPr>
          <p:spPr bwMode="auto">
            <a:xfrm>
              <a:off x="2390" y="1798"/>
              <a:ext cx="20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C</a:t>
              </a:r>
            </a:p>
          </p:txBody>
        </p:sp>
        <p:sp>
          <p:nvSpPr>
            <p:cNvPr id="20510" name="Line 30"/>
            <p:cNvSpPr>
              <a:spLocks noChangeShapeType="1"/>
            </p:cNvSpPr>
            <p:nvPr/>
          </p:nvSpPr>
          <p:spPr bwMode="auto">
            <a:xfrm flipH="1">
              <a:off x="1512" y="1560"/>
              <a:ext cx="132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15" name="Line 35"/>
            <p:cNvSpPr>
              <a:spLocks noChangeShapeType="1"/>
            </p:cNvSpPr>
            <p:nvPr/>
          </p:nvSpPr>
          <p:spPr bwMode="auto">
            <a:xfrm>
              <a:off x="1560" y="1692"/>
              <a:ext cx="768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16" name="Line 36"/>
            <p:cNvSpPr>
              <a:spLocks noChangeShapeType="1"/>
            </p:cNvSpPr>
            <p:nvPr/>
          </p:nvSpPr>
          <p:spPr bwMode="auto">
            <a:xfrm>
              <a:off x="2040" y="2220"/>
              <a:ext cx="192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17" name="Line 37"/>
            <p:cNvSpPr>
              <a:spLocks noChangeShapeType="1"/>
            </p:cNvSpPr>
            <p:nvPr/>
          </p:nvSpPr>
          <p:spPr bwMode="auto">
            <a:xfrm flipH="1">
              <a:off x="2160" y="2052"/>
              <a:ext cx="288" cy="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18" name="Line 38"/>
            <p:cNvSpPr>
              <a:spLocks noChangeShapeType="1"/>
            </p:cNvSpPr>
            <p:nvPr/>
          </p:nvSpPr>
          <p:spPr bwMode="auto">
            <a:xfrm flipH="1">
              <a:off x="2244" y="2208"/>
              <a:ext cx="204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19" name="Line 39"/>
            <p:cNvSpPr>
              <a:spLocks noChangeShapeType="1"/>
            </p:cNvSpPr>
            <p:nvPr/>
          </p:nvSpPr>
          <p:spPr bwMode="auto">
            <a:xfrm flipH="1" flipV="1">
              <a:off x="2316" y="2376"/>
              <a:ext cx="132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20" name="Line 40"/>
            <p:cNvSpPr>
              <a:spLocks noChangeShapeType="1"/>
            </p:cNvSpPr>
            <p:nvPr/>
          </p:nvSpPr>
          <p:spPr bwMode="auto">
            <a:xfrm flipH="1">
              <a:off x="2484" y="2016"/>
              <a:ext cx="2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21" name="Rectangle 41"/>
            <p:cNvSpPr>
              <a:spLocks noChangeArrowheads="1"/>
            </p:cNvSpPr>
            <p:nvPr/>
          </p:nvSpPr>
          <p:spPr bwMode="auto">
            <a:xfrm>
              <a:off x="2148" y="2676"/>
              <a:ext cx="672" cy="276"/>
            </a:xfrm>
            <a:prstGeom prst="rect">
              <a:avLst/>
            </a:prstGeom>
            <a:solidFill>
              <a:srgbClr val="BEB9E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524" name="Arc 44"/>
            <p:cNvSpPr>
              <a:spLocks/>
            </p:cNvSpPr>
            <p:nvPr/>
          </p:nvSpPr>
          <p:spPr bwMode="auto">
            <a:xfrm rot="-2329753">
              <a:off x="2298" y="1678"/>
              <a:ext cx="429" cy="31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525" name="Text Box 45"/>
            <p:cNvSpPr txBox="1">
              <a:spLocks noChangeArrowheads="1"/>
            </p:cNvSpPr>
            <p:nvPr/>
          </p:nvSpPr>
          <p:spPr bwMode="auto">
            <a:xfrm>
              <a:off x="1598" y="1883"/>
              <a:ext cx="33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5 m</a:t>
              </a:r>
            </a:p>
          </p:txBody>
        </p:sp>
        <p:sp>
          <p:nvSpPr>
            <p:cNvPr id="20526" name="Text Box 46"/>
            <p:cNvSpPr txBox="1">
              <a:spLocks noChangeArrowheads="1"/>
            </p:cNvSpPr>
            <p:nvPr/>
          </p:nvSpPr>
          <p:spPr bwMode="auto">
            <a:xfrm>
              <a:off x="2054" y="2387"/>
              <a:ext cx="200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  <p:sp>
          <p:nvSpPr>
            <p:cNvPr id="20527" name="Text Box 47"/>
            <p:cNvSpPr txBox="1">
              <a:spLocks noChangeArrowheads="1"/>
            </p:cNvSpPr>
            <p:nvPr/>
          </p:nvSpPr>
          <p:spPr bwMode="auto">
            <a:xfrm>
              <a:off x="2114" y="2951"/>
              <a:ext cx="71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10 tonnes</a:t>
              </a:r>
            </a:p>
          </p:txBody>
        </p:sp>
        <p:sp>
          <p:nvSpPr>
            <p:cNvPr id="20528" name="Text Box 48"/>
            <p:cNvSpPr txBox="1">
              <a:spLocks noChangeArrowheads="1"/>
            </p:cNvSpPr>
            <p:nvPr/>
          </p:nvSpPr>
          <p:spPr bwMode="auto">
            <a:xfrm>
              <a:off x="2282" y="1545"/>
              <a:ext cx="39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100</a:t>
              </a:r>
              <a:r>
                <a:rPr lang="en-US" sz="1800">
                  <a:sym typeface="Symbol" pitchFamily="18" charset="2"/>
                </a:rPr>
                <a:t></a:t>
              </a:r>
            </a:p>
          </p:txBody>
        </p:sp>
      </p:grpSp>
      <p:grpSp>
        <p:nvGrpSpPr>
          <p:cNvPr id="20547" name="Group 67"/>
          <p:cNvGrpSpPr>
            <a:grpSpLocks/>
          </p:cNvGrpSpPr>
          <p:nvPr/>
        </p:nvGrpSpPr>
        <p:grpSpPr bwMode="auto">
          <a:xfrm>
            <a:off x="3127375" y="1941513"/>
            <a:ext cx="2563813" cy="1951037"/>
            <a:chOff x="1394" y="1211"/>
            <a:chExt cx="1712" cy="1567"/>
          </a:xfrm>
        </p:grpSpPr>
        <p:sp>
          <p:nvSpPr>
            <p:cNvPr id="20532" name="Rectangle 52"/>
            <p:cNvSpPr>
              <a:spLocks noChangeArrowheads="1"/>
            </p:cNvSpPr>
            <p:nvPr/>
          </p:nvSpPr>
          <p:spPr bwMode="auto">
            <a:xfrm rot="-2435792">
              <a:off x="2040" y="1728"/>
              <a:ext cx="56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533" name="Rectangle 53"/>
            <p:cNvSpPr>
              <a:spLocks noChangeArrowheads="1"/>
            </p:cNvSpPr>
            <p:nvPr/>
          </p:nvSpPr>
          <p:spPr bwMode="auto">
            <a:xfrm rot="-7835792">
              <a:off x="2345" y="1733"/>
              <a:ext cx="56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534" name="Line 54"/>
            <p:cNvSpPr>
              <a:spLocks noChangeShapeType="1"/>
            </p:cNvSpPr>
            <p:nvPr/>
          </p:nvSpPr>
          <p:spPr bwMode="auto">
            <a:xfrm>
              <a:off x="2208" y="2088"/>
              <a:ext cx="12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35" name="Line 55"/>
            <p:cNvSpPr>
              <a:spLocks noChangeShapeType="1"/>
            </p:cNvSpPr>
            <p:nvPr/>
          </p:nvSpPr>
          <p:spPr bwMode="auto">
            <a:xfrm flipV="1">
              <a:off x="2532" y="1608"/>
              <a:ext cx="216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36" name="Line 56"/>
            <p:cNvSpPr>
              <a:spLocks noChangeShapeType="1"/>
            </p:cNvSpPr>
            <p:nvPr/>
          </p:nvSpPr>
          <p:spPr bwMode="auto">
            <a:xfrm flipH="1" flipV="1">
              <a:off x="1716" y="1560"/>
              <a:ext cx="192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37" name="Line 57"/>
            <p:cNvSpPr>
              <a:spLocks noChangeShapeType="1"/>
            </p:cNvSpPr>
            <p:nvPr/>
          </p:nvSpPr>
          <p:spPr bwMode="auto">
            <a:xfrm>
              <a:off x="2208" y="14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38" name="Line 58"/>
            <p:cNvSpPr>
              <a:spLocks noChangeShapeType="1"/>
            </p:cNvSpPr>
            <p:nvPr/>
          </p:nvSpPr>
          <p:spPr bwMode="auto">
            <a:xfrm>
              <a:off x="1668" y="2076"/>
              <a:ext cx="122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539" name="Text Box 59"/>
            <p:cNvSpPr txBox="1">
              <a:spLocks noChangeArrowheads="1"/>
            </p:cNvSpPr>
            <p:nvPr/>
          </p:nvSpPr>
          <p:spPr bwMode="auto">
            <a:xfrm>
              <a:off x="1850" y="2483"/>
              <a:ext cx="122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 = 10 x1000 kg</a:t>
              </a:r>
            </a:p>
          </p:txBody>
        </p:sp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2210" y="1616"/>
              <a:ext cx="354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50</a:t>
              </a:r>
              <a:r>
                <a:rPr lang="en-US" sz="1800">
                  <a:sym typeface="Symbol" pitchFamily="18" charset="2"/>
                </a:rPr>
                <a:t></a:t>
              </a:r>
            </a:p>
          </p:txBody>
        </p:sp>
        <p:sp>
          <p:nvSpPr>
            <p:cNvPr id="20541" name="Text Box 61"/>
            <p:cNvSpPr txBox="1">
              <a:spLocks noChangeArrowheads="1"/>
            </p:cNvSpPr>
            <p:nvPr/>
          </p:nvSpPr>
          <p:spPr bwMode="auto">
            <a:xfrm>
              <a:off x="1914" y="1610"/>
              <a:ext cx="355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50</a:t>
              </a:r>
              <a:r>
                <a:rPr lang="en-US" sz="1800">
                  <a:sym typeface="Symbol" pitchFamily="18" charset="2"/>
                </a:rPr>
                <a:t></a:t>
              </a:r>
            </a:p>
          </p:txBody>
        </p:sp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394" y="1331"/>
              <a:ext cx="366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  <a:r>
                <a:rPr lang="en-US" sz="1800" baseline="-25000"/>
                <a:t>CA</a:t>
              </a:r>
            </a:p>
          </p:txBody>
        </p:sp>
        <p:sp>
          <p:nvSpPr>
            <p:cNvPr id="20544" name="Text Box 64"/>
            <p:cNvSpPr txBox="1">
              <a:spLocks noChangeArrowheads="1"/>
            </p:cNvSpPr>
            <p:nvPr/>
          </p:nvSpPr>
          <p:spPr bwMode="auto">
            <a:xfrm>
              <a:off x="2702" y="1379"/>
              <a:ext cx="36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  <a:r>
                <a:rPr lang="en-US" sz="1800" baseline="-25000"/>
                <a:t>CB</a:t>
              </a:r>
            </a:p>
          </p:txBody>
        </p:sp>
        <p:sp>
          <p:nvSpPr>
            <p:cNvPr id="20545" name="Text Box 65"/>
            <p:cNvSpPr txBox="1">
              <a:spLocks noChangeArrowheads="1"/>
            </p:cNvSpPr>
            <p:nvPr/>
          </p:nvSpPr>
          <p:spPr bwMode="auto">
            <a:xfrm>
              <a:off x="2906" y="1967"/>
              <a:ext cx="200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2162" y="1211"/>
              <a:ext cx="200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y</a:t>
              </a:r>
            </a:p>
          </p:txBody>
        </p:sp>
      </p:grpSp>
      <p:sp>
        <p:nvSpPr>
          <p:cNvPr id="20548" name="Text Box 68"/>
          <p:cNvSpPr txBox="1">
            <a:spLocks noChangeArrowheads="1"/>
          </p:cNvSpPr>
          <p:nvPr/>
        </p:nvSpPr>
        <p:spPr bwMode="auto">
          <a:xfrm>
            <a:off x="457200" y="933450"/>
            <a:ext cx="3562350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Given data</a:t>
            </a:r>
            <a:r>
              <a:rPr lang="en-US" sz="1600"/>
              <a:t>   two steel rods</a:t>
            </a:r>
          </a:p>
          <a:p>
            <a:pPr>
              <a:spcBef>
                <a:spcPct val="50000"/>
              </a:spcBef>
            </a:pPr>
            <a:r>
              <a:rPr lang="en-US" sz="1600"/>
              <a:t>Length  l = 5 m</a:t>
            </a:r>
          </a:p>
          <a:p>
            <a:pPr>
              <a:spcBef>
                <a:spcPct val="50000"/>
              </a:spcBef>
            </a:pPr>
            <a:r>
              <a:rPr lang="en-US" sz="1600"/>
              <a:t>Working stress  </a:t>
            </a:r>
            <a:r>
              <a:rPr lang="en-US" sz="1600">
                <a:sym typeface="Symbol" pitchFamily="18" charset="2"/>
              </a:rPr>
              <a:t>  = 560 kg/cm</a:t>
            </a:r>
            <a:r>
              <a:rPr lang="en-US" sz="1600" baseline="3000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1600">
                <a:sym typeface="Symbol" pitchFamily="18" charset="2"/>
              </a:rPr>
              <a:t>E = 2.1 x 10</a:t>
            </a:r>
            <a:r>
              <a:rPr lang="en-US" sz="1600" baseline="30000">
                <a:sym typeface="Symbol" pitchFamily="18" charset="2"/>
              </a:rPr>
              <a:t>6</a:t>
            </a:r>
            <a:r>
              <a:rPr lang="en-US" sz="1600">
                <a:sym typeface="Symbol" pitchFamily="18" charset="2"/>
              </a:rPr>
              <a:t>  kg/cm</a:t>
            </a:r>
            <a:r>
              <a:rPr lang="en-US" sz="1600" baseline="30000">
                <a:sym typeface="Symbol" pitchFamily="18" charset="2"/>
              </a:rPr>
              <a:t>2</a:t>
            </a:r>
          </a:p>
        </p:txBody>
      </p:sp>
      <p:sp>
        <p:nvSpPr>
          <p:cNvPr id="20549" name="Text Box 69"/>
          <p:cNvSpPr txBox="1">
            <a:spLocks noChangeArrowheads="1"/>
          </p:cNvSpPr>
          <p:nvPr/>
        </p:nvSpPr>
        <p:spPr bwMode="auto">
          <a:xfrm>
            <a:off x="400050" y="2343150"/>
            <a:ext cx="26098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To find</a:t>
            </a:r>
          </a:p>
          <a:p>
            <a:pPr>
              <a:spcBef>
                <a:spcPct val="50000"/>
              </a:spcBef>
            </a:pPr>
            <a:r>
              <a:rPr lang="en-US" sz="1600"/>
              <a:t>Diameter of rod   d  = ?</a:t>
            </a:r>
          </a:p>
          <a:p>
            <a:pPr>
              <a:spcBef>
                <a:spcPct val="50000"/>
              </a:spcBef>
            </a:pPr>
            <a:r>
              <a:rPr lang="en-US" sz="1600"/>
              <a:t>            Elongation x =?</a:t>
            </a:r>
          </a:p>
        </p:txBody>
      </p:sp>
      <p:sp>
        <p:nvSpPr>
          <p:cNvPr id="20550" name="Text Box 70"/>
          <p:cNvSpPr txBox="1">
            <a:spLocks noChangeArrowheads="1"/>
          </p:cNvSpPr>
          <p:nvPr/>
        </p:nvSpPr>
        <p:spPr bwMode="auto">
          <a:xfrm>
            <a:off x="384175" y="3394075"/>
            <a:ext cx="127952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Calculation</a:t>
            </a:r>
          </a:p>
          <a:p>
            <a:endParaRPr lang="en-US" sz="1800" b="1"/>
          </a:p>
        </p:txBody>
      </p:sp>
      <p:sp>
        <p:nvSpPr>
          <p:cNvPr id="20551" name="Text Box 71"/>
          <p:cNvSpPr txBox="1">
            <a:spLocks noChangeArrowheads="1"/>
          </p:cNvSpPr>
          <p:nvPr/>
        </p:nvSpPr>
        <p:spPr bwMode="auto">
          <a:xfrm>
            <a:off x="422275" y="3690938"/>
            <a:ext cx="2957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ym typeface="Symbol" pitchFamily="18" charset="2"/>
              </a:rPr>
              <a:t>F</a:t>
            </a:r>
            <a:r>
              <a:rPr lang="en-US" sz="1800" baseline="-25000">
                <a:sym typeface="Symbol" pitchFamily="18" charset="2"/>
              </a:rPr>
              <a:t>x</a:t>
            </a:r>
            <a:r>
              <a:rPr lang="en-US" sz="1800">
                <a:sym typeface="Symbol" pitchFamily="18" charset="2"/>
              </a:rPr>
              <a:t> = 0    gives  P</a:t>
            </a:r>
            <a:r>
              <a:rPr lang="en-US" sz="1800" baseline="-25000">
                <a:sym typeface="Symbol" pitchFamily="18" charset="2"/>
              </a:rPr>
              <a:t>CA</a:t>
            </a:r>
            <a:r>
              <a:rPr lang="en-US" sz="1800">
                <a:sym typeface="Symbol" pitchFamily="18" charset="2"/>
              </a:rPr>
              <a:t>  = P</a:t>
            </a:r>
            <a:r>
              <a:rPr lang="en-US" sz="1800" baseline="-25000">
                <a:sym typeface="Symbol" pitchFamily="18" charset="2"/>
              </a:rPr>
              <a:t>CB  </a:t>
            </a:r>
            <a:r>
              <a:rPr lang="en-US" sz="1800">
                <a:sym typeface="Symbol" pitchFamily="18" charset="2"/>
              </a:rPr>
              <a:t>     </a:t>
            </a:r>
            <a:endParaRPr lang="en-US" sz="1800" baseline="-25000">
              <a:sym typeface="Symbol" pitchFamily="18" charset="2"/>
            </a:endParaRPr>
          </a:p>
        </p:txBody>
      </p:sp>
      <p:sp>
        <p:nvSpPr>
          <p:cNvPr id="20554" name="Text Box 74"/>
          <p:cNvSpPr txBox="1">
            <a:spLocks noChangeArrowheads="1"/>
          </p:cNvSpPr>
          <p:nvPr/>
        </p:nvSpPr>
        <p:spPr bwMode="auto">
          <a:xfrm>
            <a:off x="384175" y="4205288"/>
            <a:ext cx="8059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ym typeface="Symbol" pitchFamily="18" charset="2"/>
              </a:rPr>
              <a:t>F</a:t>
            </a:r>
            <a:r>
              <a:rPr lang="en-US" sz="1800" baseline="-25000">
                <a:sym typeface="Symbol" pitchFamily="18" charset="2"/>
              </a:rPr>
              <a:t>y </a:t>
            </a:r>
            <a:r>
              <a:rPr lang="en-US" sz="1800">
                <a:sym typeface="Symbol" pitchFamily="18" charset="2"/>
              </a:rPr>
              <a:t>= 0  gives  10,000 kg = 2 x P</a:t>
            </a:r>
            <a:r>
              <a:rPr lang="en-US" sz="1800" baseline="-25000">
                <a:sym typeface="Symbol" pitchFamily="18" charset="2"/>
              </a:rPr>
              <a:t>CA</a:t>
            </a:r>
            <a:r>
              <a:rPr lang="en-US" sz="1800">
                <a:sym typeface="Symbol" pitchFamily="18" charset="2"/>
              </a:rPr>
              <a:t>   cos 50            P</a:t>
            </a:r>
            <a:r>
              <a:rPr lang="en-US" sz="1800" baseline="-25000">
                <a:sym typeface="Symbol" pitchFamily="18" charset="2"/>
              </a:rPr>
              <a:t>CA</a:t>
            </a:r>
            <a:r>
              <a:rPr lang="en-US" sz="1800">
                <a:sym typeface="Symbol" pitchFamily="18" charset="2"/>
              </a:rPr>
              <a:t> = 77778.62 kgs</a:t>
            </a:r>
          </a:p>
        </p:txBody>
      </p:sp>
      <p:sp>
        <p:nvSpPr>
          <p:cNvPr id="20557" name="Line 77"/>
          <p:cNvSpPr>
            <a:spLocks noChangeShapeType="1"/>
          </p:cNvSpPr>
          <p:nvPr/>
        </p:nvSpPr>
        <p:spPr bwMode="auto">
          <a:xfrm>
            <a:off x="4914900" y="4457700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aphicFrame>
        <p:nvGraphicFramePr>
          <p:cNvPr id="20558" name="Object 78"/>
          <p:cNvGraphicFramePr>
            <a:graphicFrameLocks noGrp="1" noChangeAspect="1"/>
          </p:cNvGraphicFramePr>
          <p:nvPr>
            <p:ph sz="half" idx="2"/>
          </p:nvPr>
        </p:nvGraphicFramePr>
        <p:xfrm>
          <a:off x="5051425" y="4662488"/>
          <a:ext cx="3128963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2" name="Equation" r:id="rId7" imgW="2031840" imgH="1104840" progId="Equation.3">
                  <p:embed/>
                </p:oleObj>
              </mc:Choice>
              <mc:Fallback>
                <p:oleObj name="Equation" r:id="rId7" imgW="2031840" imgH="11048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1425" y="4662488"/>
                        <a:ext cx="3128963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0" name="Text Box 80"/>
          <p:cNvSpPr txBox="1">
            <a:spLocks noChangeArrowheads="1"/>
          </p:cNvSpPr>
          <p:nvPr/>
        </p:nvSpPr>
        <p:spPr bwMode="auto">
          <a:xfrm>
            <a:off x="4270375" y="63166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10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3971" y="6011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0" y="-144463"/>
            <a:ext cx="8229600" cy="1143001"/>
          </a:xfrm>
          <a:noFill/>
          <a:ln/>
        </p:spPr>
        <p:txBody>
          <a:bodyPr/>
          <a:lstStyle/>
          <a:p>
            <a:pPr algn="l"/>
            <a:r>
              <a:rPr lang="en-US" sz="2200" b="1"/>
              <a:t>Example 6</a:t>
            </a:r>
            <a:r>
              <a:rPr lang="en-US" sz="2400"/>
              <a:t>  </a:t>
            </a:r>
            <a:r>
              <a:rPr lang="en-US" sz="2000"/>
              <a:t>( Page-14 ~15  in   ME 2014 )</a:t>
            </a:r>
          </a:p>
        </p:txBody>
      </p:sp>
      <p:graphicFrame>
        <p:nvGraphicFramePr>
          <p:cNvPr id="23636" name="Object 84"/>
          <p:cNvGraphicFramePr>
            <a:graphicFrameLocks noGrp="1" noChangeAspect="1"/>
          </p:cNvGraphicFramePr>
          <p:nvPr>
            <p:ph sz="half" idx="1"/>
          </p:nvPr>
        </p:nvGraphicFramePr>
        <p:xfrm>
          <a:off x="901700" y="3557588"/>
          <a:ext cx="313055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2" name="Equation" r:id="rId5" imgW="2273040" imgH="1600200" progId="Equation.3">
                  <p:embed/>
                </p:oleObj>
              </mc:Choice>
              <mc:Fallback>
                <p:oleObj name="Equation" r:id="rId5" imgW="2273040" imgH="1600200" progId="Equation.3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" y="3557588"/>
                        <a:ext cx="313055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3051175" y="620713"/>
            <a:ext cx="5699125" cy="1425575"/>
            <a:chOff x="518" y="931"/>
            <a:chExt cx="3590" cy="898"/>
          </a:xfrm>
        </p:grpSpPr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1104" y="1140"/>
              <a:ext cx="58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59" name="Rectangle 7"/>
            <p:cNvSpPr>
              <a:spLocks noChangeArrowheads="1"/>
            </p:cNvSpPr>
            <p:nvPr/>
          </p:nvSpPr>
          <p:spPr bwMode="auto">
            <a:xfrm>
              <a:off x="1692" y="1140"/>
              <a:ext cx="684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2376" y="1140"/>
              <a:ext cx="106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>
              <a:off x="3444" y="1284"/>
              <a:ext cx="4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>
              <a:off x="1692" y="1356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>
              <a:off x="1104" y="150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>
              <a:off x="1685" y="1529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2381" y="154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70" name="Line 18"/>
            <p:cNvSpPr>
              <a:spLocks noChangeShapeType="1"/>
            </p:cNvSpPr>
            <p:nvPr/>
          </p:nvSpPr>
          <p:spPr bwMode="auto">
            <a:xfrm>
              <a:off x="3449" y="154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>
              <a:off x="1104" y="170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>
              <a:off x="1680" y="1704"/>
              <a:ext cx="6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>
              <a:off x="2364" y="1704"/>
              <a:ext cx="1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77" name="Text Box 25"/>
            <p:cNvSpPr txBox="1">
              <a:spLocks noChangeArrowheads="1"/>
            </p:cNvSpPr>
            <p:nvPr/>
          </p:nvSpPr>
          <p:spPr bwMode="auto">
            <a:xfrm>
              <a:off x="1034" y="957"/>
              <a:ext cx="1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</a:p>
          </p:txBody>
        </p:sp>
        <p:sp>
          <p:nvSpPr>
            <p:cNvPr id="23578" name="Text Box 26"/>
            <p:cNvSpPr txBox="1">
              <a:spLocks noChangeArrowheads="1"/>
            </p:cNvSpPr>
            <p:nvPr/>
          </p:nvSpPr>
          <p:spPr bwMode="auto">
            <a:xfrm flipH="1">
              <a:off x="1622" y="943"/>
              <a:ext cx="2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2294" y="943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23580" name="Text Box 28"/>
            <p:cNvSpPr txBox="1">
              <a:spLocks noChangeArrowheads="1"/>
            </p:cNvSpPr>
            <p:nvPr/>
          </p:nvSpPr>
          <p:spPr bwMode="auto">
            <a:xfrm>
              <a:off x="3350" y="943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 flipH="1">
              <a:off x="2076" y="1260"/>
              <a:ext cx="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 flipH="1">
              <a:off x="744" y="1320"/>
              <a:ext cx="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583" name="Text Box 31"/>
            <p:cNvSpPr txBox="1">
              <a:spLocks noChangeArrowheads="1"/>
            </p:cNvSpPr>
            <p:nvPr/>
          </p:nvSpPr>
          <p:spPr bwMode="auto">
            <a:xfrm>
              <a:off x="518" y="1099"/>
              <a:ext cx="5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10000 lb</a:t>
              </a:r>
            </a:p>
          </p:txBody>
        </p:sp>
        <p:sp>
          <p:nvSpPr>
            <p:cNvPr id="23584" name="Text Box 32"/>
            <p:cNvSpPr txBox="1">
              <a:spLocks noChangeArrowheads="1"/>
            </p:cNvSpPr>
            <p:nvPr/>
          </p:nvSpPr>
          <p:spPr bwMode="auto">
            <a:xfrm>
              <a:off x="3626" y="1022"/>
              <a:ext cx="4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9000 lb</a:t>
              </a:r>
            </a:p>
          </p:txBody>
        </p:sp>
        <p:sp>
          <p:nvSpPr>
            <p:cNvPr id="23585" name="Text Box 33"/>
            <p:cNvSpPr txBox="1">
              <a:spLocks noChangeArrowheads="1"/>
            </p:cNvSpPr>
            <p:nvPr/>
          </p:nvSpPr>
          <p:spPr bwMode="auto">
            <a:xfrm>
              <a:off x="1694" y="1111"/>
              <a:ext cx="4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2000 lb</a:t>
              </a:r>
            </a:p>
          </p:txBody>
        </p:sp>
        <p:sp>
          <p:nvSpPr>
            <p:cNvPr id="23586" name="Text Box 34"/>
            <p:cNvSpPr txBox="1">
              <a:spLocks noChangeArrowheads="1"/>
            </p:cNvSpPr>
            <p:nvPr/>
          </p:nvSpPr>
          <p:spPr bwMode="auto">
            <a:xfrm>
              <a:off x="1922" y="1303"/>
              <a:ext cx="4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3000 lb</a:t>
              </a:r>
            </a:p>
          </p:txBody>
        </p:sp>
        <p:sp>
          <p:nvSpPr>
            <p:cNvPr id="23587" name="Text Box 35"/>
            <p:cNvSpPr txBox="1">
              <a:spLocks noChangeArrowheads="1"/>
            </p:cNvSpPr>
            <p:nvPr/>
          </p:nvSpPr>
          <p:spPr bwMode="auto">
            <a:xfrm>
              <a:off x="1226" y="1519"/>
              <a:ext cx="2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 ft</a:t>
              </a:r>
            </a:p>
          </p:txBody>
        </p:sp>
        <p:sp>
          <p:nvSpPr>
            <p:cNvPr id="23588" name="Text Box 36"/>
            <p:cNvSpPr txBox="1">
              <a:spLocks noChangeArrowheads="1"/>
            </p:cNvSpPr>
            <p:nvPr/>
          </p:nvSpPr>
          <p:spPr bwMode="auto">
            <a:xfrm>
              <a:off x="1910" y="1531"/>
              <a:ext cx="2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 ft</a:t>
              </a:r>
            </a:p>
          </p:txBody>
        </p:sp>
        <p:sp>
          <p:nvSpPr>
            <p:cNvPr id="23589" name="Text Box 37"/>
            <p:cNvSpPr txBox="1">
              <a:spLocks noChangeArrowheads="1"/>
            </p:cNvSpPr>
            <p:nvPr/>
          </p:nvSpPr>
          <p:spPr bwMode="auto">
            <a:xfrm>
              <a:off x="2702" y="1526"/>
              <a:ext cx="2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4 ft</a:t>
              </a:r>
            </a:p>
          </p:txBody>
        </p:sp>
        <p:sp>
          <p:nvSpPr>
            <p:cNvPr id="23591" name="Text Box 39"/>
            <p:cNvSpPr txBox="1">
              <a:spLocks noChangeArrowheads="1"/>
            </p:cNvSpPr>
            <p:nvPr/>
          </p:nvSpPr>
          <p:spPr bwMode="auto">
            <a:xfrm>
              <a:off x="1310" y="121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3592" name="Oval 40"/>
            <p:cNvSpPr>
              <a:spLocks noChangeArrowheads="1"/>
            </p:cNvSpPr>
            <p:nvPr/>
          </p:nvSpPr>
          <p:spPr bwMode="auto">
            <a:xfrm>
              <a:off x="1320" y="1224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93" name="Oval 41"/>
            <p:cNvSpPr>
              <a:spLocks noChangeArrowheads="1"/>
            </p:cNvSpPr>
            <p:nvPr/>
          </p:nvSpPr>
          <p:spPr bwMode="auto">
            <a:xfrm>
              <a:off x="2801" y="1229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94" name="Oval 42"/>
            <p:cNvSpPr>
              <a:spLocks noChangeArrowheads="1"/>
            </p:cNvSpPr>
            <p:nvPr/>
          </p:nvSpPr>
          <p:spPr bwMode="auto">
            <a:xfrm>
              <a:off x="1944" y="948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95" name="Text Box 43"/>
            <p:cNvSpPr txBox="1">
              <a:spLocks noChangeArrowheads="1"/>
            </p:cNvSpPr>
            <p:nvPr/>
          </p:nvSpPr>
          <p:spPr bwMode="auto">
            <a:xfrm>
              <a:off x="1934" y="93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23596" name="Text Box 44"/>
            <p:cNvSpPr txBox="1">
              <a:spLocks noChangeArrowheads="1"/>
            </p:cNvSpPr>
            <p:nvPr/>
          </p:nvSpPr>
          <p:spPr bwMode="auto">
            <a:xfrm>
              <a:off x="2798" y="121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</a:t>
              </a:r>
            </a:p>
          </p:txBody>
        </p:sp>
      </p:grpSp>
      <p:grpSp>
        <p:nvGrpSpPr>
          <p:cNvPr id="23633" name="Group 81"/>
          <p:cNvGrpSpPr>
            <a:grpSpLocks/>
          </p:cNvGrpSpPr>
          <p:nvPr/>
        </p:nvGrpSpPr>
        <p:grpSpPr bwMode="auto">
          <a:xfrm>
            <a:off x="2574925" y="1878013"/>
            <a:ext cx="6569075" cy="1889125"/>
            <a:chOff x="674" y="1459"/>
            <a:chExt cx="4138" cy="1190"/>
          </a:xfrm>
        </p:grpSpPr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1541" y="1613"/>
              <a:ext cx="58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65" name="Rectangle 13"/>
            <p:cNvSpPr>
              <a:spLocks noChangeArrowheads="1"/>
            </p:cNvSpPr>
            <p:nvPr/>
          </p:nvSpPr>
          <p:spPr bwMode="auto">
            <a:xfrm>
              <a:off x="2165" y="2081"/>
              <a:ext cx="684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66" name="Rectangle 14"/>
            <p:cNvSpPr>
              <a:spLocks noChangeArrowheads="1"/>
            </p:cNvSpPr>
            <p:nvPr/>
          </p:nvSpPr>
          <p:spPr bwMode="auto">
            <a:xfrm>
              <a:off x="2837" y="1637"/>
              <a:ext cx="106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98" name="Oval 46"/>
            <p:cNvSpPr>
              <a:spLocks noChangeArrowheads="1"/>
            </p:cNvSpPr>
            <p:nvPr/>
          </p:nvSpPr>
          <p:spPr bwMode="auto">
            <a:xfrm>
              <a:off x="1728" y="1680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599" name="Oval 47"/>
            <p:cNvSpPr>
              <a:spLocks noChangeArrowheads="1"/>
            </p:cNvSpPr>
            <p:nvPr/>
          </p:nvSpPr>
          <p:spPr bwMode="auto">
            <a:xfrm>
              <a:off x="2388" y="2160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600" name="Oval 48"/>
            <p:cNvSpPr>
              <a:spLocks noChangeArrowheads="1"/>
            </p:cNvSpPr>
            <p:nvPr/>
          </p:nvSpPr>
          <p:spPr bwMode="auto">
            <a:xfrm>
              <a:off x="3300" y="1716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601" name="Text Box 49"/>
            <p:cNvSpPr txBox="1">
              <a:spLocks noChangeArrowheads="1"/>
            </p:cNvSpPr>
            <p:nvPr/>
          </p:nvSpPr>
          <p:spPr bwMode="auto">
            <a:xfrm>
              <a:off x="1718" y="166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3602" name="Text Box 50"/>
            <p:cNvSpPr txBox="1">
              <a:spLocks noChangeArrowheads="1"/>
            </p:cNvSpPr>
            <p:nvPr/>
          </p:nvSpPr>
          <p:spPr bwMode="auto">
            <a:xfrm>
              <a:off x="2378" y="214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23603" name="Text Box 51"/>
            <p:cNvSpPr txBox="1">
              <a:spLocks noChangeArrowheads="1"/>
            </p:cNvSpPr>
            <p:nvPr/>
          </p:nvSpPr>
          <p:spPr bwMode="auto">
            <a:xfrm>
              <a:off x="3290" y="169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23604" name="Line 52"/>
            <p:cNvSpPr>
              <a:spLocks noChangeShapeType="1"/>
            </p:cNvSpPr>
            <p:nvPr/>
          </p:nvSpPr>
          <p:spPr bwMode="auto">
            <a:xfrm flipH="1">
              <a:off x="1212" y="1740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05" name="Line 53"/>
            <p:cNvSpPr>
              <a:spLocks noChangeShapeType="1"/>
            </p:cNvSpPr>
            <p:nvPr/>
          </p:nvSpPr>
          <p:spPr bwMode="auto">
            <a:xfrm>
              <a:off x="2124" y="1752"/>
              <a:ext cx="2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06" name="Line 54"/>
            <p:cNvSpPr>
              <a:spLocks noChangeShapeType="1"/>
            </p:cNvSpPr>
            <p:nvPr/>
          </p:nvSpPr>
          <p:spPr bwMode="auto">
            <a:xfrm flipH="1">
              <a:off x="2592" y="1824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07" name="Line 55"/>
            <p:cNvSpPr>
              <a:spLocks noChangeShapeType="1"/>
            </p:cNvSpPr>
            <p:nvPr/>
          </p:nvSpPr>
          <p:spPr bwMode="auto">
            <a:xfrm>
              <a:off x="3900" y="1800"/>
              <a:ext cx="3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08" name="Text Box 56"/>
            <p:cNvSpPr txBox="1">
              <a:spLocks noChangeArrowheads="1"/>
            </p:cNvSpPr>
            <p:nvPr/>
          </p:nvSpPr>
          <p:spPr bwMode="auto">
            <a:xfrm>
              <a:off x="674" y="1579"/>
              <a:ext cx="55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10000 lb</a:t>
              </a:r>
            </a:p>
            <a:p>
              <a:r>
                <a:rPr lang="en-US"/>
                <a:t>(applied)</a:t>
              </a:r>
            </a:p>
          </p:txBody>
        </p:sp>
        <p:sp>
          <p:nvSpPr>
            <p:cNvPr id="23609" name="Text Box 57"/>
            <p:cNvSpPr txBox="1">
              <a:spLocks noChangeArrowheads="1"/>
            </p:cNvSpPr>
            <p:nvPr/>
          </p:nvSpPr>
          <p:spPr bwMode="auto">
            <a:xfrm>
              <a:off x="4262" y="1639"/>
              <a:ext cx="55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9000 lb</a:t>
              </a:r>
            </a:p>
            <a:p>
              <a:r>
                <a:rPr lang="en-US"/>
                <a:t>(applied)</a:t>
              </a:r>
            </a:p>
          </p:txBody>
        </p:sp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2186" y="1543"/>
              <a:ext cx="5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10000 lb</a:t>
              </a:r>
            </a:p>
          </p:txBody>
        </p:sp>
        <p:sp>
          <p:nvSpPr>
            <p:cNvPr id="23612" name="Text Box 60"/>
            <p:cNvSpPr txBox="1">
              <a:spLocks noChangeArrowheads="1"/>
            </p:cNvSpPr>
            <p:nvPr/>
          </p:nvSpPr>
          <p:spPr bwMode="auto">
            <a:xfrm>
              <a:off x="2318" y="1819"/>
              <a:ext cx="4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9000 lb</a:t>
              </a:r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 flipH="1">
              <a:off x="1884" y="2148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15" name="Line 63"/>
            <p:cNvSpPr>
              <a:spLocks noChangeShapeType="1"/>
            </p:cNvSpPr>
            <p:nvPr/>
          </p:nvSpPr>
          <p:spPr bwMode="auto">
            <a:xfrm>
              <a:off x="1920" y="23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>
              <a:off x="2844" y="2172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17" name="Line 65"/>
            <p:cNvSpPr>
              <a:spLocks noChangeShapeType="1"/>
            </p:cNvSpPr>
            <p:nvPr/>
          </p:nvSpPr>
          <p:spPr bwMode="auto">
            <a:xfrm flipH="1">
              <a:off x="2832" y="2304"/>
              <a:ext cx="2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18" name="Text Box 66"/>
            <p:cNvSpPr txBox="1">
              <a:spLocks noChangeArrowheads="1"/>
            </p:cNvSpPr>
            <p:nvPr/>
          </p:nvSpPr>
          <p:spPr bwMode="auto">
            <a:xfrm>
              <a:off x="2066" y="1915"/>
              <a:ext cx="1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3619" name="Text Box 67"/>
            <p:cNvSpPr txBox="1">
              <a:spLocks noChangeArrowheads="1"/>
            </p:cNvSpPr>
            <p:nvPr/>
          </p:nvSpPr>
          <p:spPr bwMode="auto">
            <a:xfrm>
              <a:off x="1994" y="1459"/>
              <a:ext cx="1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3620" name="Text Box 68"/>
            <p:cNvSpPr txBox="1">
              <a:spLocks noChangeArrowheads="1"/>
            </p:cNvSpPr>
            <p:nvPr/>
          </p:nvSpPr>
          <p:spPr bwMode="auto">
            <a:xfrm>
              <a:off x="2714" y="1483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23621" name="Text Box 69"/>
            <p:cNvSpPr txBox="1">
              <a:spLocks noChangeArrowheads="1"/>
            </p:cNvSpPr>
            <p:nvPr/>
          </p:nvSpPr>
          <p:spPr bwMode="auto">
            <a:xfrm>
              <a:off x="2714" y="1927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</a:t>
              </a:r>
            </a:p>
          </p:txBody>
        </p:sp>
        <p:sp>
          <p:nvSpPr>
            <p:cNvPr id="23622" name="Text Box 70"/>
            <p:cNvSpPr txBox="1">
              <a:spLocks noChangeArrowheads="1"/>
            </p:cNvSpPr>
            <p:nvPr/>
          </p:nvSpPr>
          <p:spPr bwMode="auto">
            <a:xfrm>
              <a:off x="1706" y="2323"/>
              <a:ext cx="55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3000 lb</a:t>
              </a:r>
            </a:p>
            <a:p>
              <a:r>
                <a:rPr lang="en-US"/>
                <a:t>(applied)</a:t>
              </a:r>
            </a:p>
          </p:txBody>
        </p:sp>
        <p:sp>
          <p:nvSpPr>
            <p:cNvPr id="23623" name="Text Box 71"/>
            <p:cNvSpPr txBox="1">
              <a:spLocks noChangeArrowheads="1"/>
            </p:cNvSpPr>
            <p:nvPr/>
          </p:nvSpPr>
          <p:spPr bwMode="auto">
            <a:xfrm>
              <a:off x="2870" y="2299"/>
              <a:ext cx="55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2000 lb</a:t>
              </a:r>
            </a:p>
            <a:p>
              <a:r>
                <a:rPr lang="en-US"/>
                <a:t>(applied)</a:t>
              </a:r>
            </a:p>
          </p:txBody>
        </p:sp>
        <p:sp>
          <p:nvSpPr>
            <p:cNvPr id="23624" name="Text Box 72"/>
            <p:cNvSpPr txBox="1">
              <a:spLocks noChangeArrowheads="1"/>
            </p:cNvSpPr>
            <p:nvPr/>
          </p:nvSpPr>
          <p:spPr bwMode="auto">
            <a:xfrm>
              <a:off x="674" y="1987"/>
              <a:ext cx="13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Action from    1 , 10000 lb</a:t>
              </a:r>
            </a:p>
          </p:txBody>
        </p:sp>
        <p:sp>
          <p:nvSpPr>
            <p:cNvPr id="23625" name="Text Box 73"/>
            <p:cNvSpPr txBox="1">
              <a:spLocks noChangeArrowheads="1"/>
            </p:cNvSpPr>
            <p:nvPr/>
          </p:nvSpPr>
          <p:spPr bwMode="auto">
            <a:xfrm>
              <a:off x="2906" y="1987"/>
              <a:ext cx="13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9000 lb ( action from  3  )</a:t>
              </a:r>
            </a:p>
          </p:txBody>
        </p:sp>
        <p:sp>
          <p:nvSpPr>
            <p:cNvPr id="23626" name="Oval 74"/>
            <p:cNvSpPr>
              <a:spLocks noChangeArrowheads="1"/>
            </p:cNvSpPr>
            <p:nvPr/>
          </p:nvSpPr>
          <p:spPr bwMode="auto">
            <a:xfrm>
              <a:off x="4008" y="2016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627" name="Oval 75"/>
            <p:cNvSpPr>
              <a:spLocks noChangeArrowheads="1"/>
            </p:cNvSpPr>
            <p:nvPr/>
          </p:nvSpPr>
          <p:spPr bwMode="auto">
            <a:xfrm>
              <a:off x="1380" y="2004"/>
              <a:ext cx="156" cy="1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629" name="Line 77"/>
            <p:cNvSpPr>
              <a:spLocks noChangeShapeType="1"/>
            </p:cNvSpPr>
            <p:nvPr/>
          </p:nvSpPr>
          <p:spPr bwMode="auto">
            <a:xfrm>
              <a:off x="2856" y="2244"/>
              <a:ext cx="5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30" name="Line 78"/>
            <p:cNvSpPr>
              <a:spLocks noChangeShapeType="1"/>
            </p:cNvSpPr>
            <p:nvPr/>
          </p:nvSpPr>
          <p:spPr bwMode="auto">
            <a:xfrm flipH="1">
              <a:off x="1668" y="2232"/>
              <a:ext cx="5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631" name="Text Box 79"/>
            <p:cNvSpPr txBox="1">
              <a:spLocks noChangeArrowheads="1"/>
            </p:cNvSpPr>
            <p:nvPr/>
          </p:nvSpPr>
          <p:spPr bwMode="auto">
            <a:xfrm>
              <a:off x="3374" y="2167"/>
              <a:ext cx="10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7000 lb ,Resultant</a:t>
              </a:r>
            </a:p>
          </p:txBody>
        </p:sp>
        <p:sp>
          <p:nvSpPr>
            <p:cNvPr id="23632" name="Text Box 80"/>
            <p:cNvSpPr txBox="1">
              <a:spLocks noChangeArrowheads="1"/>
            </p:cNvSpPr>
            <p:nvPr/>
          </p:nvSpPr>
          <p:spPr bwMode="auto">
            <a:xfrm>
              <a:off x="734" y="2167"/>
              <a:ext cx="9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Resultant 7000 lb</a:t>
              </a:r>
            </a:p>
          </p:txBody>
        </p:sp>
      </p:grpSp>
      <p:sp>
        <p:nvSpPr>
          <p:cNvPr id="23634" name="Text Box 82"/>
          <p:cNvSpPr txBox="1">
            <a:spLocks noChangeArrowheads="1"/>
          </p:cNvSpPr>
          <p:nvPr/>
        </p:nvSpPr>
        <p:spPr bwMode="auto">
          <a:xfrm>
            <a:off x="422275" y="715963"/>
            <a:ext cx="28511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Given data    </a:t>
            </a:r>
          </a:p>
          <a:p>
            <a:r>
              <a:rPr lang="en-US"/>
              <a:t>    A  steel bar</a:t>
            </a:r>
          </a:p>
          <a:p>
            <a:r>
              <a:rPr lang="en-US"/>
              <a:t>    cross-sectional area = 1 in</a:t>
            </a:r>
            <a:r>
              <a:rPr lang="en-US" baseline="30000"/>
              <a:t>2</a:t>
            </a:r>
          </a:p>
          <a:p>
            <a:r>
              <a:rPr lang="en-US"/>
              <a:t>     forces are shown in figure</a:t>
            </a:r>
          </a:p>
          <a:p>
            <a:r>
              <a:rPr lang="en-US"/>
              <a:t>    E = 30 x 10</a:t>
            </a:r>
            <a:r>
              <a:rPr lang="en-US" baseline="30000"/>
              <a:t>6 </a:t>
            </a:r>
            <a:r>
              <a:rPr lang="en-US"/>
              <a:t>lb/in</a:t>
            </a:r>
            <a:r>
              <a:rPr lang="en-US" baseline="30000"/>
              <a:t>2</a:t>
            </a:r>
          </a:p>
          <a:p>
            <a:r>
              <a:rPr lang="en-US"/>
              <a:t>                                 </a:t>
            </a:r>
          </a:p>
        </p:txBody>
      </p:sp>
      <p:sp>
        <p:nvSpPr>
          <p:cNvPr id="23635" name="Text Box 83"/>
          <p:cNvSpPr txBox="1">
            <a:spLocks noChangeArrowheads="1"/>
          </p:cNvSpPr>
          <p:nvPr/>
        </p:nvSpPr>
        <p:spPr bwMode="auto">
          <a:xfrm>
            <a:off x="498475" y="2163763"/>
            <a:ext cx="17843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</a:p>
          <a:p>
            <a:r>
              <a:rPr lang="en-US"/>
              <a:t>  The stresses</a:t>
            </a:r>
          </a:p>
          <a:p>
            <a:r>
              <a:rPr lang="en-US"/>
              <a:t> in each portion = ?</a:t>
            </a:r>
          </a:p>
          <a:p>
            <a:r>
              <a:rPr lang="en-US"/>
              <a:t>  total elongation = ?</a:t>
            </a:r>
          </a:p>
        </p:txBody>
      </p:sp>
      <p:graphicFrame>
        <p:nvGraphicFramePr>
          <p:cNvPr id="23638" name="Object 86"/>
          <p:cNvGraphicFramePr>
            <a:graphicFrameLocks noGrp="1" noChangeAspect="1"/>
          </p:cNvGraphicFramePr>
          <p:nvPr>
            <p:ph sz="half" idx="2"/>
          </p:nvPr>
        </p:nvGraphicFramePr>
        <p:xfrm>
          <a:off x="5002213" y="3830638"/>
          <a:ext cx="2947987" cy="212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3" name="Equation" r:id="rId7" imgW="2222280" imgH="1600200" progId="Equation.3">
                  <p:embed/>
                </p:oleObj>
              </mc:Choice>
              <mc:Fallback>
                <p:oleObj name="Equation" r:id="rId7" imgW="2222280" imgH="160020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213" y="3830638"/>
                        <a:ext cx="2947987" cy="212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40" name="Text Box 88"/>
          <p:cNvSpPr txBox="1">
            <a:spLocks noChangeArrowheads="1"/>
          </p:cNvSpPr>
          <p:nvPr/>
        </p:nvSpPr>
        <p:spPr bwMode="auto">
          <a:xfrm>
            <a:off x="1984375" y="5951538"/>
            <a:ext cx="6367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Similarly   </a:t>
            </a:r>
            <a:r>
              <a:rPr lang="en-US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CD</a:t>
            </a:r>
            <a:r>
              <a:rPr lang="en-US"/>
              <a:t>  = 9000 lb / in</a:t>
            </a:r>
            <a:r>
              <a:rPr lang="en-US" baseline="30000"/>
              <a:t>2   ,</a:t>
            </a:r>
            <a:r>
              <a:rPr lang="en-US"/>
              <a:t>x</a:t>
            </a:r>
            <a:r>
              <a:rPr lang="en-US" baseline="-25000"/>
              <a:t>CD</a:t>
            </a:r>
            <a:r>
              <a:rPr lang="en-US"/>
              <a:t> = + 0.0144 in</a:t>
            </a:r>
          </a:p>
          <a:p>
            <a:r>
              <a:rPr lang="en-US"/>
              <a:t>Total elongation = x</a:t>
            </a:r>
            <a:r>
              <a:rPr lang="en-US" baseline="-25000"/>
              <a:t>AB</a:t>
            </a:r>
            <a:r>
              <a:rPr lang="en-US"/>
              <a:t>  +  X</a:t>
            </a:r>
            <a:r>
              <a:rPr lang="en-US" baseline="-25000"/>
              <a:t>BC</a:t>
            </a:r>
            <a:r>
              <a:rPr lang="en-US"/>
              <a:t>  +  x</a:t>
            </a:r>
            <a:r>
              <a:rPr lang="en-US" baseline="-25000"/>
              <a:t>CD</a:t>
            </a:r>
            <a:r>
              <a:rPr lang="en-US"/>
              <a:t>  = + 0.0308 in</a:t>
            </a:r>
            <a:endParaRPr lang="en-US" baseline="-25000"/>
          </a:p>
        </p:txBody>
      </p:sp>
      <p:sp>
        <p:nvSpPr>
          <p:cNvPr id="23641" name="Text Box 89"/>
          <p:cNvSpPr txBox="1">
            <a:spLocks noChangeArrowheads="1"/>
          </p:cNvSpPr>
          <p:nvPr/>
        </p:nvSpPr>
        <p:spPr bwMode="auto">
          <a:xfrm>
            <a:off x="4270375" y="64690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11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2914" y="5859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b="1"/>
              <a:t>1.3 Tensile Test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19225"/>
            <a:ext cx="4868863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1438275"/>
            <a:ext cx="2219325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104900" y="5657850"/>
            <a:ext cx="401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Universal tensile testing machine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5794375" y="5680075"/>
            <a:ext cx="2770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Specimen and extensometer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4270375" y="60690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12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5064" y="6016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42938"/>
            <a:ext cx="5664200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365875" y="955675"/>
            <a:ext cx="23336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A – Proportional limit </a:t>
            </a:r>
          </a:p>
          <a:p>
            <a:r>
              <a:rPr lang="en-US" sz="1600"/>
              <a:t>                </a:t>
            </a:r>
          </a:p>
          <a:p>
            <a:r>
              <a:rPr lang="en-US" sz="1600"/>
              <a:t>B – Elastic limit   </a:t>
            </a:r>
          </a:p>
          <a:p>
            <a:endParaRPr lang="en-US" sz="1600"/>
          </a:p>
          <a:p>
            <a:r>
              <a:rPr lang="en-US" sz="1600"/>
              <a:t>C – Upper yield point    </a:t>
            </a:r>
          </a:p>
          <a:p>
            <a:r>
              <a:rPr lang="en-US" sz="1600"/>
              <a:t> </a:t>
            </a:r>
          </a:p>
          <a:p>
            <a:r>
              <a:rPr lang="en-US"/>
              <a:t>D – </a:t>
            </a:r>
            <a:r>
              <a:rPr lang="en-US" sz="1600"/>
              <a:t>Lower yield point</a:t>
            </a:r>
          </a:p>
          <a:p>
            <a:endParaRPr lang="en-US" sz="1600"/>
          </a:p>
          <a:p>
            <a:r>
              <a:rPr lang="en-US" sz="1600"/>
              <a:t>E – Ultimate limit</a:t>
            </a:r>
          </a:p>
          <a:p>
            <a:endParaRPr lang="en-US" sz="1600"/>
          </a:p>
          <a:p>
            <a:r>
              <a:rPr lang="en-US" sz="1600"/>
              <a:t>F -  Fracture point</a:t>
            </a:r>
          </a:p>
        </p:txBody>
      </p:sp>
      <p:graphicFrame>
        <p:nvGraphicFramePr>
          <p:cNvPr id="61446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65150" y="4387850"/>
          <a:ext cx="31210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0" name="Equation" r:id="rId6" imgW="2831760" imgH="431640" progId="Equation.3">
                  <p:embed/>
                </p:oleObj>
              </mc:Choice>
              <mc:Fallback>
                <p:oleObj name="Equation" r:id="rId6" imgW="283176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" y="4387850"/>
                        <a:ext cx="312102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8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06400" y="4972050"/>
          <a:ext cx="43148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1" name="Equation" r:id="rId8" imgW="3340080" imgH="431640" progId="Equation.3">
                  <p:embed/>
                </p:oleObj>
              </mc:Choice>
              <mc:Fallback>
                <p:oleObj name="Equation" r:id="rId8" imgW="334008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972050"/>
                        <a:ext cx="431482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12750" y="5635625"/>
          <a:ext cx="40132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2" name="Equation" r:id="rId10" imgW="2869920" imgH="431640" progId="Equation.3">
                  <p:embed/>
                </p:oleObj>
              </mc:Choice>
              <mc:Fallback>
                <p:oleObj name="Equation" r:id="rId10" imgW="2869920" imgH="4316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5635625"/>
                        <a:ext cx="40132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4" name="Object 1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416425" y="4394200"/>
          <a:ext cx="43465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3" name="Equation" r:id="rId12" imgW="3555720" imgH="431640" progId="Equation.3">
                  <p:embed/>
                </p:oleObj>
              </mc:Choice>
              <mc:Fallback>
                <p:oleObj name="Equation" r:id="rId12" imgW="3555720" imgH="431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4394200"/>
                        <a:ext cx="434657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7" name="Object 17"/>
          <p:cNvGraphicFramePr>
            <a:graphicFrameLocks noChangeAspect="1"/>
          </p:cNvGraphicFramePr>
          <p:nvPr/>
        </p:nvGraphicFramePr>
        <p:xfrm>
          <a:off x="5048250" y="5099050"/>
          <a:ext cx="3365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4" name="Equation" r:id="rId14" imgW="2971800" imgH="431640" progId="Equation.3">
                  <p:embed/>
                </p:oleObj>
              </mc:Choice>
              <mc:Fallback>
                <p:oleObj name="Equation" r:id="rId14" imgW="2971800" imgH="4316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0" y="5099050"/>
                        <a:ext cx="33655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8" name="Object 18"/>
          <p:cNvGraphicFramePr>
            <a:graphicFrameLocks noChangeAspect="1"/>
          </p:cNvGraphicFramePr>
          <p:nvPr/>
        </p:nvGraphicFramePr>
        <p:xfrm>
          <a:off x="5029200" y="5727700"/>
          <a:ext cx="26987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5" name="Equation" r:id="rId16" imgW="2133360" imgH="431640" progId="Equation.3">
                  <p:embed/>
                </p:oleObj>
              </mc:Choice>
              <mc:Fallback>
                <p:oleObj name="Equation" r:id="rId16" imgW="2133360" imgH="4316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727700"/>
                        <a:ext cx="269875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4270375" y="62595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13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00227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03188"/>
            <a:ext cx="8229600" cy="742950"/>
          </a:xfrm>
        </p:spPr>
        <p:txBody>
          <a:bodyPr/>
          <a:lstStyle/>
          <a:p>
            <a:pPr algn="l"/>
            <a:r>
              <a:rPr lang="en-US" sz="2000" b="1"/>
              <a:t>Example 7</a:t>
            </a:r>
            <a:r>
              <a:rPr lang="en-US" sz="2600"/>
              <a:t>  </a:t>
            </a:r>
            <a:r>
              <a:rPr lang="en-US" sz="1800"/>
              <a:t>( Page-24  in   ME 2014 )</a:t>
            </a:r>
          </a:p>
        </p:txBody>
      </p:sp>
      <p:graphicFrame>
        <p:nvGraphicFramePr>
          <p:cNvPr id="67593" name="Object 9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65200" y="5035550"/>
          <a:ext cx="34417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4" name="Equation" r:id="rId5" imgW="3022560" imgH="685800" progId="Equation.3">
                  <p:embed/>
                </p:oleObj>
              </mc:Choice>
              <mc:Fallback>
                <p:oleObj name="Equation" r:id="rId5" imgW="3022560" imgH="685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5035550"/>
                        <a:ext cx="34417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5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997450" y="3263900"/>
          <a:ext cx="36560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5" name="Equation" r:id="rId7" imgW="3263760" imgH="685800" progId="Equation.3">
                  <p:embed/>
                </p:oleObj>
              </mc:Choice>
              <mc:Fallback>
                <p:oleObj name="Equation" r:id="rId7" imgW="3263760" imgH="685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263900"/>
                        <a:ext cx="365601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7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073650" y="4114800"/>
          <a:ext cx="34178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6" name="Equation" r:id="rId9" imgW="2920680" imgH="444240" progId="Equation.3">
                  <p:embed/>
                </p:oleObj>
              </mc:Choice>
              <mc:Fallback>
                <p:oleObj name="Equation" r:id="rId9" imgW="2920680" imgH="4442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650" y="4114800"/>
                        <a:ext cx="34178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11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623888"/>
            <a:ext cx="3397250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74675" y="849313"/>
            <a:ext cx="3773488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  <a:r>
              <a:rPr lang="en-US"/>
              <a:t>     A tensile test result</a:t>
            </a:r>
          </a:p>
          <a:p>
            <a:r>
              <a:rPr lang="en-US"/>
              <a:t>    a  mild steel specimen  d = 2 cm</a:t>
            </a:r>
          </a:p>
          <a:p>
            <a:r>
              <a:rPr lang="en-US"/>
              <a:t>                   gauge length   l = 4 cm</a:t>
            </a:r>
          </a:p>
          <a:p>
            <a:endParaRPr lang="en-US"/>
          </a:p>
          <a:p>
            <a:r>
              <a:rPr lang="en-US"/>
              <a:t>At the limit of proportionality,  P</a:t>
            </a:r>
            <a:r>
              <a:rPr lang="en-US" baseline="-25000"/>
              <a:t>A</a:t>
            </a:r>
            <a:r>
              <a:rPr lang="en-US"/>
              <a:t> = 80000 N</a:t>
            </a:r>
          </a:p>
          <a:p>
            <a:r>
              <a:rPr lang="en-US"/>
              <a:t>                  the extension  ,      x</a:t>
            </a:r>
            <a:r>
              <a:rPr lang="en-US" baseline="-25000"/>
              <a:t>A</a:t>
            </a:r>
            <a:r>
              <a:rPr lang="en-US"/>
              <a:t> = 0.048 mm</a:t>
            </a:r>
          </a:p>
          <a:p>
            <a:endParaRPr lang="en-US"/>
          </a:p>
          <a:p>
            <a:r>
              <a:rPr lang="en-US"/>
              <a:t>Yield load,                  P</a:t>
            </a:r>
            <a:r>
              <a:rPr lang="en-US" baseline="-25000"/>
              <a:t>C </a:t>
            </a:r>
            <a:r>
              <a:rPr lang="en-US"/>
              <a:t>= 85000 N</a:t>
            </a:r>
          </a:p>
          <a:p>
            <a:r>
              <a:rPr lang="en-US"/>
              <a:t>The maximum load    P</a:t>
            </a:r>
            <a:r>
              <a:rPr lang="en-US" baseline="-25000"/>
              <a:t>E</a:t>
            </a:r>
            <a:r>
              <a:rPr lang="en-US"/>
              <a:t> = 150000 N</a:t>
            </a:r>
          </a:p>
          <a:p>
            <a:r>
              <a:rPr lang="en-US"/>
              <a:t>After bring broken ,   gauge length l’ =5,56 cm</a:t>
            </a:r>
          </a:p>
          <a:p>
            <a:r>
              <a:rPr lang="en-US"/>
              <a:t>                        at the neck, dia.  d’ = 1.58 cm</a:t>
            </a:r>
          </a:p>
          <a:p>
            <a:r>
              <a:rPr lang="en-US"/>
              <a:t>    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41325" y="3440113"/>
            <a:ext cx="4157663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  <a:r>
              <a:rPr lang="en-US"/>
              <a:t>     Young ‘s modulus = E =?</a:t>
            </a:r>
          </a:p>
          <a:p>
            <a:r>
              <a:rPr lang="en-US"/>
              <a:t>              The stress at the proportionality = ?</a:t>
            </a:r>
          </a:p>
          <a:p>
            <a:r>
              <a:rPr lang="en-US"/>
              <a:t>              The yield stress  = ?</a:t>
            </a:r>
          </a:p>
          <a:p>
            <a:r>
              <a:rPr lang="en-US"/>
              <a:t>              Ultimate stress  = ?</a:t>
            </a:r>
          </a:p>
          <a:p>
            <a:r>
              <a:rPr lang="en-US"/>
              <a:t>             Percentage elongation and contraction =? 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60375" y="4640263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Solution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431925" y="4651375"/>
            <a:ext cx="353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Cross-sectional area A = </a:t>
            </a:r>
            <a:r>
              <a:rPr lang="en-US">
                <a:sym typeface="Symbol" pitchFamily="18" charset="2"/>
              </a:rPr>
              <a:t>/4 X 2</a:t>
            </a:r>
            <a:r>
              <a:rPr lang="en-US" sz="1600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= cm</a:t>
            </a:r>
            <a:r>
              <a:rPr lang="en-US" sz="1600" baseline="30000">
                <a:sym typeface="Symbol" pitchFamily="18" charset="2"/>
              </a:rPr>
              <a:t>2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 </a:t>
            </a:r>
          </a:p>
        </p:txBody>
      </p:sp>
      <p:graphicFrame>
        <p:nvGraphicFramePr>
          <p:cNvPr id="67599" name="Object 1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892175" y="5805488"/>
          <a:ext cx="4024313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7" name="Equation" r:id="rId12" imgW="3365280" imgH="444240" progId="Equation.3">
                  <p:embed/>
                </p:oleObj>
              </mc:Choice>
              <mc:Fallback>
                <p:oleObj name="Equation" r:id="rId12" imgW="336528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175" y="5805488"/>
                        <a:ext cx="4024313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1" name="Object 17"/>
          <p:cNvGraphicFramePr>
            <a:graphicFrameLocks noChangeAspect="1"/>
          </p:cNvGraphicFramePr>
          <p:nvPr/>
        </p:nvGraphicFramePr>
        <p:xfrm>
          <a:off x="5187950" y="4673600"/>
          <a:ext cx="308292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8" name="Equation" r:id="rId14" imgW="2463480" imgH="634680" progId="Equation.3">
                  <p:embed/>
                </p:oleObj>
              </mc:Choice>
              <mc:Fallback>
                <p:oleObj name="Equation" r:id="rId14" imgW="2463480" imgH="6346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950" y="4673600"/>
                        <a:ext cx="308292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02" name="Object 18"/>
          <p:cNvGraphicFramePr>
            <a:graphicFrameLocks noChangeAspect="1"/>
          </p:cNvGraphicFramePr>
          <p:nvPr/>
        </p:nvGraphicFramePr>
        <p:xfrm>
          <a:off x="5373688" y="5443538"/>
          <a:ext cx="3160712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9" name="Equation" r:id="rId16" imgW="2641320" imgH="634680" progId="Equation.3">
                  <p:embed/>
                </p:oleObj>
              </mc:Choice>
              <mc:Fallback>
                <p:oleObj name="Equation" r:id="rId16" imgW="2641320" imgH="6346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5443538"/>
                        <a:ext cx="3160712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4270375" y="62595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14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54806" y="6107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38150" y="0"/>
            <a:ext cx="8229600" cy="1143000"/>
          </a:xfrm>
          <a:noFill/>
          <a:ln/>
        </p:spPr>
        <p:txBody>
          <a:bodyPr/>
          <a:lstStyle/>
          <a:p>
            <a:pPr algn="l"/>
            <a:r>
              <a:rPr lang="en-US" sz="2200" b="1"/>
              <a:t>Example 8</a:t>
            </a:r>
            <a:r>
              <a:rPr lang="en-US" sz="2200"/>
              <a:t>  </a:t>
            </a:r>
            <a:r>
              <a:rPr lang="en-US" sz="2000"/>
              <a:t>( Page-26  in   ME 2014 )</a:t>
            </a:r>
          </a:p>
        </p:txBody>
      </p:sp>
      <p:grpSp>
        <p:nvGrpSpPr>
          <p:cNvPr id="26643" name="Group 19"/>
          <p:cNvGrpSpPr>
            <a:grpSpLocks/>
          </p:cNvGrpSpPr>
          <p:nvPr/>
        </p:nvGrpSpPr>
        <p:grpSpPr bwMode="auto">
          <a:xfrm>
            <a:off x="5600700" y="754063"/>
            <a:ext cx="2789238" cy="3094037"/>
            <a:chOff x="1560" y="499"/>
            <a:chExt cx="1757" cy="1949"/>
          </a:xfrm>
        </p:grpSpPr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1560" y="1092"/>
              <a:ext cx="708" cy="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1680" y="1092"/>
              <a:ext cx="0" cy="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2141" y="1109"/>
              <a:ext cx="0" cy="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>
              <a:off x="1908" y="672"/>
              <a:ext cx="0" cy="4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35" name="Line 11"/>
            <p:cNvSpPr>
              <a:spLocks noChangeShapeType="1"/>
            </p:cNvSpPr>
            <p:nvPr/>
          </p:nvSpPr>
          <p:spPr bwMode="auto">
            <a:xfrm flipH="1" flipV="1">
              <a:off x="1908" y="1980"/>
              <a:ext cx="12" cy="4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1980" y="1740"/>
              <a:ext cx="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 flipH="1">
              <a:off x="2268" y="1740"/>
              <a:ext cx="2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640" name="Text Box 16"/>
            <p:cNvSpPr txBox="1">
              <a:spLocks noChangeArrowheads="1"/>
            </p:cNvSpPr>
            <p:nvPr/>
          </p:nvSpPr>
          <p:spPr bwMode="auto">
            <a:xfrm>
              <a:off x="2486" y="1639"/>
              <a:ext cx="83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I cm</a:t>
              </a:r>
            </a:p>
            <a:p>
              <a:r>
                <a:rPr lang="en-US"/>
                <a:t>Wall thickness</a:t>
              </a:r>
            </a:p>
          </p:txBody>
        </p:sp>
        <p:sp>
          <p:nvSpPr>
            <p:cNvPr id="26641" name="Text Box 17"/>
            <p:cNvSpPr txBox="1">
              <a:spLocks noChangeArrowheads="1"/>
            </p:cNvSpPr>
            <p:nvPr/>
          </p:nvSpPr>
          <p:spPr bwMode="auto">
            <a:xfrm>
              <a:off x="1766" y="499"/>
              <a:ext cx="15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60 tonnes compression load</a:t>
              </a:r>
            </a:p>
          </p:txBody>
        </p:sp>
        <p:sp>
          <p:nvSpPr>
            <p:cNvPr id="26642" name="Text Box 18"/>
            <p:cNvSpPr txBox="1">
              <a:spLocks noChangeArrowheads="1"/>
            </p:cNvSpPr>
            <p:nvPr/>
          </p:nvSpPr>
          <p:spPr bwMode="auto">
            <a:xfrm>
              <a:off x="2306" y="1159"/>
              <a:ext cx="97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 short hollow</a:t>
              </a:r>
            </a:p>
            <a:p>
              <a:r>
                <a:rPr lang="en-US"/>
                <a:t>Cast iron cylinder</a:t>
              </a:r>
            </a:p>
          </p:txBody>
        </p:sp>
      </p:grp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5619750" y="4057650"/>
            <a:ext cx="1104900" cy="1047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5810250" y="4248150"/>
            <a:ext cx="723900" cy="666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5600700" y="4819650"/>
            <a:ext cx="0" cy="81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6732588" y="4827588"/>
            <a:ext cx="0" cy="81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5810250" y="4781550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6523038" y="4808538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5810250" y="5257800"/>
            <a:ext cx="704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5619750" y="5524500"/>
            <a:ext cx="110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6022975" y="521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984875" y="5497513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5181600" y="4572000"/>
            <a:ext cx="19240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6172200" y="39243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574675" y="982663"/>
            <a:ext cx="33750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</a:p>
          <a:p>
            <a:r>
              <a:rPr lang="en-US"/>
              <a:t>   P= 60 tonnes</a:t>
            </a:r>
          </a:p>
          <a:p>
            <a:r>
              <a:rPr lang="en-US"/>
              <a:t>   ultimate crushing stress = 5400 kg/cm</a:t>
            </a:r>
            <a:r>
              <a:rPr lang="en-US" baseline="30000"/>
              <a:t>2</a:t>
            </a:r>
          </a:p>
          <a:p>
            <a:r>
              <a:rPr lang="en-US"/>
              <a:t>   factor of safety = 3  </a:t>
            </a:r>
          </a:p>
        </p:txBody>
      </p:sp>
      <p:sp>
        <p:nvSpPr>
          <p:cNvPr id="26657" name="Text Box 33"/>
          <p:cNvSpPr txBox="1">
            <a:spLocks noChangeArrowheads="1"/>
          </p:cNvSpPr>
          <p:nvPr/>
        </p:nvSpPr>
        <p:spPr bwMode="auto">
          <a:xfrm>
            <a:off x="650875" y="2049463"/>
            <a:ext cx="22082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</a:p>
          <a:p>
            <a:r>
              <a:rPr lang="en-US"/>
              <a:t>  Outside diameter , D = ?</a:t>
            </a:r>
          </a:p>
        </p:txBody>
      </p: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650875" y="2792413"/>
            <a:ext cx="1138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Calculation</a:t>
            </a:r>
          </a:p>
        </p:txBody>
      </p:sp>
      <p:graphicFrame>
        <p:nvGraphicFramePr>
          <p:cNvPr id="26659" name="Object 35"/>
          <p:cNvGraphicFramePr>
            <a:graphicFrameLocks noGrp="1" noChangeAspect="1"/>
          </p:cNvGraphicFramePr>
          <p:nvPr>
            <p:ph idx="1"/>
          </p:nvPr>
        </p:nvGraphicFramePr>
        <p:xfrm>
          <a:off x="777875" y="3065463"/>
          <a:ext cx="3984625" cy="329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3" name="Equation" r:id="rId5" imgW="3314520" imgH="2743200" progId="Equation.3">
                  <p:embed/>
                </p:oleObj>
              </mc:Choice>
              <mc:Fallback>
                <p:oleObj name="Equation" r:id="rId5" imgW="3314520" imgH="27432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3065463"/>
                        <a:ext cx="3984625" cy="329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7032625" y="5402263"/>
            <a:ext cx="963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 = D - 2</a:t>
            </a:r>
          </a:p>
        </p:txBody>
      </p:sp>
      <p:sp>
        <p:nvSpPr>
          <p:cNvPr id="26662" name="Line 38"/>
          <p:cNvSpPr>
            <a:spLocks noChangeShapeType="1"/>
          </p:cNvSpPr>
          <p:nvPr/>
        </p:nvSpPr>
        <p:spPr bwMode="auto">
          <a:xfrm flipH="1">
            <a:off x="6724650" y="5257800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7051675" y="5116513"/>
            <a:ext cx="1455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 cm , thickness</a:t>
            </a:r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6175375" y="349726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6156325" y="117316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>
            <a:off x="6153150" y="1390650"/>
            <a:ext cx="0" cy="857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>
            <a:off x="6153150" y="2324100"/>
            <a:ext cx="0" cy="1714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6153150" y="2590800"/>
            <a:ext cx="0" cy="7429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72" name="Text Box 48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15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0825" y="5824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 b="1"/>
              <a:t>1.10 Impact loads</a:t>
            </a:r>
            <a:r>
              <a:rPr lang="en-US" sz="2400"/>
              <a:t>  </a:t>
            </a:r>
            <a:r>
              <a:rPr lang="en-US" sz="2000"/>
              <a:t>( Page-30  in   ME 2014 )</a:t>
            </a:r>
          </a:p>
        </p:txBody>
      </p:sp>
      <p:grpSp>
        <p:nvGrpSpPr>
          <p:cNvPr id="28710" name="Group 38"/>
          <p:cNvGrpSpPr>
            <a:grpSpLocks/>
          </p:cNvGrpSpPr>
          <p:nvPr/>
        </p:nvGrpSpPr>
        <p:grpSpPr bwMode="auto">
          <a:xfrm>
            <a:off x="4305300" y="1246188"/>
            <a:ext cx="2908300" cy="2184400"/>
            <a:chOff x="2508" y="797"/>
            <a:chExt cx="1832" cy="1376"/>
          </a:xfrm>
        </p:grpSpPr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>
              <a:off x="2904" y="936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3396" y="936"/>
              <a:ext cx="120" cy="9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3108" y="1860"/>
              <a:ext cx="684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856" y="1212"/>
              <a:ext cx="504" cy="156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3557" y="1217"/>
              <a:ext cx="504" cy="156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3137" y="2117"/>
              <a:ext cx="684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3408" y="1908"/>
              <a:ext cx="120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8B6C4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 flipH="1">
              <a:off x="3048" y="804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flipH="1">
              <a:off x="3173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flipH="1">
              <a:off x="3305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88" name="Line 16"/>
            <p:cNvSpPr>
              <a:spLocks noChangeShapeType="1"/>
            </p:cNvSpPr>
            <p:nvPr/>
          </p:nvSpPr>
          <p:spPr bwMode="auto">
            <a:xfrm flipH="1">
              <a:off x="3437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 flipH="1">
              <a:off x="3557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 flipH="1">
              <a:off x="2933" y="797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 flipH="1">
              <a:off x="3701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 flipH="1">
              <a:off x="3833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 flipH="1">
              <a:off x="3965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3408" y="1512"/>
              <a:ext cx="120" cy="1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>
              <a:off x="2568" y="1872"/>
              <a:ext cx="4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2508" y="936"/>
              <a:ext cx="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>
              <a:off x="2664" y="93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2664" y="1536"/>
              <a:ext cx="0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699" name="Line 27"/>
            <p:cNvSpPr>
              <a:spLocks noChangeShapeType="1"/>
            </p:cNvSpPr>
            <p:nvPr/>
          </p:nvSpPr>
          <p:spPr bwMode="auto">
            <a:xfrm>
              <a:off x="3912" y="1908"/>
              <a:ext cx="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3888" y="212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4068" y="1908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3744" y="169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703" name="Line 31"/>
            <p:cNvSpPr>
              <a:spLocks noChangeShapeType="1"/>
            </p:cNvSpPr>
            <p:nvPr/>
          </p:nvSpPr>
          <p:spPr bwMode="auto">
            <a:xfrm flipV="1">
              <a:off x="3744" y="1368"/>
              <a:ext cx="0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704" name="Text Box 32"/>
            <p:cNvSpPr txBox="1">
              <a:spLocks noChangeArrowheads="1"/>
            </p:cNvSpPr>
            <p:nvPr/>
          </p:nvSpPr>
          <p:spPr bwMode="auto">
            <a:xfrm>
              <a:off x="2570" y="135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L</a:t>
              </a: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722" y="151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</a:t>
              </a:r>
            </a:p>
          </p:txBody>
        </p:sp>
        <p:sp>
          <p:nvSpPr>
            <p:cNvPr id="28706" name="Text Box 34"/>
            <p:cNvSpPr txBox="1">
              <a:spLocks noChangeArrowheads="1"/>
            </p:cNvSpPr>
            <p:nvPr/>
          </p:nvSpPr>
          <p:spPr bwMode="auto">
            <a:xfrm>
              <a:off x="4118" y="1927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28708" name="Text Box 36"/>
            <p:cNvSpPr txBox="1">
              <a:spLocks noChangeArrowheads="1"/>
            </p:cNvSpPr>
            <p:nvPr/>
          </p:nvSpPr>
          <p:spPr bwMode="auto">
            <a:xfrm>
              <a:off x="4118" y="1195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</a:t>
              </a: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2870" y="1483"/>
              <a:ext cx="5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Area, A</a:t>
              </a:r>
            </a:p>
          </p:txBody>
        </p:sp>
      </p:grp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17525" y="1382713"/>
            <a:ext cx="37274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Weight = W</a:t>
            </a:r>
          </a:p>
          <a:p>
            <a:r>
              <a:rPr lang="en-US"/>
              <a:t>Falling height = h</a:t>
            </a:r>
          </a:p>
          <a:p>
            <a:r>
              <a:rPr lang="en-US"/>
              <a:t>Maximum instantaneous  tensile stress =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sz="1600" baseline="-25000">
                <a:sym typeface="Symbol" pitchFamily="18" charset="2"/>
              </a:rPr>
              <a:t>I</a:t>
            </a:r>
            <a:endParaRPr lang="en-US" sz="1600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Equivalent load = P</a:t>
            </a:r>
          </a:p>
          <a:p>
            <a:r>
              <a:rPr lang="en-US">
                <a:sym typeface="Symbol" pitchFamily="18" charset="2"/>
              </a:rPr>
              <a:t>Maximum instantaneous extension = x</a:t>
            </a:r>
            <a:r>
              <a:rPr lang="en-US" sz="1600">
                <a:sym typeface="Symbol" pitchFamily="18" charset="2"/>
              </a:rPr>
              <a:t>  </a:t>
            </a:r>
            <a:endParaRPr lang="en-US" sz="1600" baseline="-25000">
              <a:sym typeface="Symbol" pitchFamily="18" charset="2"/>
            </a:endParaRP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74675" y="2830513"/>
            <a:ext cx="38004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Assuming the stress induced does not exceed</a:t>
            </a:r>
          </a:p>
          <a:p>
            <a:r>
              <a:rPr lang="en-US"/>
              <a:t> the elastic limit 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688975" y="3821113"/>
            <a:ext cx="5172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Loss of potential energy of weight = Gain of strain energy of rod</a:t>
            </a:r>
          </a:p>
          <a:p>
            <a:r>
              <a:rPr lang="en-US"/>
              <a:t>                                                      = Strain energy stored in rod </a:t>
            </a:r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2308225" y="4460875"/>
            <a:ext cx="49609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W ( h +x )  = ½  </a:t>
            </a:r>
            <a:r>
              <a:rPr lang="en-US" sz="1200"/>
              <a:t>x</a:t>
            </a:r>
            <a:r>
              <a:rPr lang="en-US" sz="1600"/>
              <a:t>  P</a:t>
            </a:r>
            <a:r>
              <a:rPr lang="en-US" sz="1600" baseline="-25000"/>
              <a:t>i </a:t>
            </a:r>
            <a:r>
              <a:rPr lang="en-US" sz="1600"/>
              <a:t> X    where  x =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sz="1600" baseline="-25000">
                <a:sym typeface="Symbol" pitchFamily="18" charset="2"/>
              </a:rPr>
              <a:t>i</a:t>
            </a:r>
            <a:r>
              <a:rPr lang="en-US" sz="1600">
                <a:sym typeface="Symbol" pitchFamily="18" charset="2"/>
              </a:rPr>
              <a:t>  L /  E</a:t>
            </a:r>
          </a:p>
          <a:p>
            <a:r>
              <a:rPr lang="en-US" sz="1600">
                <a:sym typeface="Symbol" pitchFamily="18" charset="2"/>
              </a:rPr>
              <a:t>                                                    P</a:t>
            </a:r>
            <a:r>
              <a:rPr lang="en-US" sz="1600" baseline="-25000">
                <a:sym typeface="Symbol" pitchFamily="18" charset="2"/>
              </a:rPr>
              <a:t>i </a:t>
            </a:r>
            <a:r>
              <a:rPr lang="en-US" sz="1600">
                <a:sym typeface="Symbol" pitchFamily="18" charset="2"/>
              </a:rPr>
              <a:t> =  </a:t>
            </a:r>
            <a:r>
              <a:rPr lang="en-US" sz="1600" baseline="-25000">
                <a:sym typeface="Symbol" pitchFamily="18" charset="2"/>
              </a:rPr>
              <a:t>I</a:t>
            </a:r>
            <a:r>
              <a:rPr lang="en-US" sz="1600">
                <a:sym typeface="Symbol" pitchFamily="18" charset="2"/>
              </a:rPr>
              <a:t>  A</a:t>
            </a:r>
          </a:p>
          <a:p>
            <a:r>
              <a:rPr lang="en-US" sz="1600">
                <a:sym typeface="Symbol" pitchFamily="18" charset="2"/>
              </a:rPr>
              <a:t>              </a:t>
            </a:r>
          </a:p>
        </p:txBody>
      </p:sp>
      <p:graphicFrame>
        <p:nvGraphicFramePr>
          <p:cNvPr id="28715" name="Object 43"/>
          <p:cNvGraphicFramePr>
            <a:graphicFrameLocks noGrp="1" noChangeAspect="1"/>
          </p:cNvGraphicFramePr>
          <p:nvPr>
            <p:ph idx="1"/>
          </p:nvPr>
        </p:nvGraphicFramePr>
        <p:xfrm>
          <a:off x="3790950" y="5006975"/>
          <a:ext cx="23558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5" imgW="1663560" imgH="507960" progId="Equation.3">
                  <p:embed/>
                </p:oleObj>
              </mc:Choice>
              <mc:Fallback>
                <p:oleObj name="Equation" r:id="rId5" imgW="1663560" imgH="50796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50" y="5006975"/>
                        <a:ext cx="235585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7" name="Text Box 45"/>
          <p:cNvSpPr txBox="1">
            <a:spLocks noChangeArrowheads="1"/>
          </p:cNvSpPr>
          <p:nvPr/>
        </p:nvSpPr>
        <p:spPr bwMode="auto">
          <a:xfrm>
            <a:off x="838200" y="5200650"/>
            <a:ext cx="344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Induced tensile stress in the rod</a:t>
            </a:r>
          </a:p>
        </p:txBody>
      </p:sp>
      <p:sp>
        <p:nvSpPr>
          <p:cNvPr id="28718" name="Text Box 46"/>
          <p:cNvSpPr txBox="1">
            <a:spLocks noChangeArrowheads="1"/>
          </p:cNvSpPr>
          <p:nvPr/>
        </p:nvSpPr>
        <p:spPr bwMode="auto">
          <a:xfrm>
            <a:off x="2365375" y="5726113"/>
            <a:ext cx="4579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Where W in N , h &amp; L in mm , A in mm</a:t>
            </a:r>
            <a:r>
              <a:rPr lang="en-US" baseline="30000"/>
              <a:t>2</a:t>
            </a:r>
            <a:r>
              <a:rPr lang="en-US"/>
              <a:t>  and E in N/mm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28719" name="Text Box 47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16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914" y="56330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200" b="1"/>
              <a:t>Example 11</a:t>
            </a:r>
            <a:r>
              <a:rPr lang="en-US" sz="2200"/>
              <a:t>  ( Page-34  in   ME 2014 )</a:t>
            </a:r>
          </a:p>
        </p:txBody>
      </p:sp>
      <p:graphicFrame>
        <p:nvGraphicFramePr>
          <p:cNvPr id="30759" name="Object 39"/>
          <p:cNvGraphicFramePr>
            <a:graphicFrameLocks noGrp="1" noChangeAspect="1"/>
          </p:cNvGraphicFramePr>
          <p:nvPr>
            <p:ph sz="half" idx="1"/>
          </p:nvPr>
        </p:nvGraphicFramePr>
        <p:xfrm>
          <a:off x="2730500" y="4408488"/>
          <a:ext cx="21002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" name="Equation" r:id="rId5" imgW="1663560" imgH="507960" progId="Equation.3">
                  <p:embed/>
                </p:oleObj>
              </mc:Choice>
              <mc:Fallback>
                <p:oleObj name="Equation" r:id="rId5" imgW="1663560" imgH="50796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4408488"/>
                        <a:ext cx="2100263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4267200" y="1246188"/>
            <a:ext cx="2908300" cy="2184400"/>
            <a:chOff x="2508" y="797"/>
            <a:chExt cx="1832" cy="1376"/>
          </a:xfrm>
        </p:grpSpPr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>
              <a:off x="2904" y="936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3396" y="936"/>
              <a:ext cx="120" cy="9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28" name="Rectangle 8"/>
            <p:cNvSpPr>
              <a:spLocks noChangeArrowheads="1"/>
            </p:cNvSpPr>
            <p:nvPr/>
          </p:nvSpPr>
          <p:spPr bwMode="auto">
            <a:xfrm>
              <a:off x="3108" y="1860"/>
              <a:ext cx="684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2856" y="1212"/>
              <a:ext cx="504" cy="156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>
              <a:off x="3557" y="1217"/>
              <a:ext cx="504" cy="156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>
              <a:off x="3137" y="2117"/>
              <a:ext cx="684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3408" y="1908"/>
              <a:ext cx="120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8B6C4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3048" y="804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flipH="1">
              <a:off x="3173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 flipH="1">
              <a:off x="3305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flipH="1">
              <a:off x="3437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7" name="Line 17"/>
            <p:cNvSpPr>
              <a:spLocks noChangeShapeType="1"/>
            </p:cNvSpPr>
            <p:nvPr/>
          </p:nvSpPr>
          <p:spPr bwMode="auto">
            <a:xfrm flipH="1">
              <a:off x="3557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flipH="1">
              <a:off x="2933" y="797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 flipH="1">
              <a:off x="3701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 flipH="1">
              <a:off x="3833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1" name="Line 21"/>
            <p:cNvSpPr>
              <a:spLocks noChangeShapeType="1"/>
            </p:cNvSpPr>
            <p:nvPr/>
          </p:nvSpPr>
          <p:spPr bwMode="auto">
            <a:xfrm flipH="1">
              <a:off x="3965" y="809"/>
              <a:ext cx="108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2" name="Oval 22"/>
            <p:cNvSpPr>
              <a:spLocks noChangeArrowheads="1"/>
            </p:cNvSpPr>
            <p:nvPr/>
          </p:nvSpPr>
          <p:spPr bwMode="auto">
            <a:xfrm>
              <a:off x="3408" y="1512"/>
              <a:ext cx="120" cy="1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>
              <a:off x="2568" y="1872"/>
              <a:ext cx="4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>
              <a:off x="2508" y="936"/>
              <a:ext cx="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2664" y="93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>
              <a:off x="2664" y="1536"/>
              <a:ext cx="0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>
              <a:off x="3912" y="1908"/>
              <a:ext cx="3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>
              <a:off x="3888" y="212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>
              <a:off x="4068" y="1908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50" name="Line 30"/>
            <p:cNvSpPr>
              <a:spLocks noChangeShapeType="1"/>
            </p:cNvSpPr>
            <p:nvPr/>
          </p:nvSpPr>
          <p:spPr bwMode="auto">
            <a:xfrm>
              <a:off x="3744" y="1692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51" name="Line 31"/>
            <p:cNvSpPr>
              <a:spLocks noChangeShapeType="1"/>
            </p:cNvSpPr>
            <p:nvPr/>
          </p:nvSpPr>
          <p:spPr bwMode="auto">
            <a:xfrm flipV="1">
              <a:off x="3744" y="1368"/>
              <a:ext cx="0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2570" y="135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L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722" y="151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4118" y="1927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118" y="1195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2870" y="1483"/>
              <a:ext cx="5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Area, A</a:t>
              </a:r>
            </a:p>
          </p:txBody>
        </p:sp>
      </p:grp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688975" y="1287463"/>
            <a:ext cx="26368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</a:p>
          <a:p>
            <a:endParaRPr lang="en-US" b="1"/>
          </a:p>
          <a:p>
            <a:r>
              <a:rPr lang="en-US"/>
              <a:t>    W = 100 kg   = 9.81 x 100  N</a:t>
            </a:r>
          </a:p>
          <a:p>
            <a:r>
              <a:rPr lang="en-US"/>
              <a:t>    d = 2 cm       = 20 mm</a:t>
            </a:r>
          </a:p>
          <a:p>
            <a:r>
              <a:rPr lang="en-US"/>
              <a:t>    L = 3 m        = 3000 mm</a:t>
            </a:r>
          </a:p>
          <a:p>
            <a:r>
              <a:rPr lang="en-US"/>
              <a:t>    h = 4 cm      = 40 mm</a:t>
            </a:r>
          </a:p>
          <a:p>
            <a:r>
              <a:rPr lang="en-US"/>
              <a:t>   E = 205,000 N/mm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650875" y="2963863"/>
            <a:ext cx="25177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 </a:t>
            </a:r>
          </a:p>
          <a:p>
            <a:r>
              <a:rPr lang="en-US"/>
              <a:t>Maximum stress set up</a:t>
            </a:r>
            <a:r>
              <a:rPr lang="en-US" sz="1600"/>
              <a:t>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I</a:t>
            </a:r>
            <a:r>
              <a:rPr lang="en-US">
                <a:sym typeface="Symbol" pitchFamily="18" charset="2"/>
              </a:rPr>
              <a:t> = ?</a:t>
            </a:r>
          </a:p>
        </p:txBody>
      </p:sp>
      <p:sp>
        <p:nvSpPr>
          <p:cNvPr id="30761" name="Text Box 41"/>
          <p:cNvSpPr txBox="1">
            <a:spLocks noChangeArrowheads="1"/>
          </p:cNvSpPr>
          <p:nvPr/>
        </p:nvSpPr>
        <p:spPr bwMode="auto">
          <a:xfrm>
            <a:off x="727075" y="3725863"/>
            <a:ext cx="191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Solution</a:t>
            </a:r>
          </a:p>
          <a:p>
            <a:r>
              <a:rPr lang="en-US"/>
              <a:t>    A  = </a:t>
            </a:r>
            <a:r>
              <a:rPr lang="en-US" sz="1600">
                <a:sym typeface="Symbol" pitchFamily="18" charset="2"/>
              </a:rPr>
              <a:t> (d/2)</a:t>
            </a:r>
            <a:r>
              <a:rPr lang="en-US" sz="1600" baseline="30000">
                <a:sym typeface="Symbol" pitchFamily="18" charset="2"/>
              </a:rPr>
              <a:t>2</a:t>
            </a:r>
            <a:endParaRPr lang="en-US" sz="1600">
              <a:sym typeface="Symbol" pitchFamily="18" charset="2"/>
            </a:endParaRPr>
          </a:p>
          <a:p>
            <a:r>
              <a:rPr lang="en-US" sz="1600">
                <a:sym typeface="Symbol" pitchFamily="18" charset="2"/>
              </a:rPr>
              <a:t>       =  x 10</a:t>
            </a:r>
            <a:r>
              <a:rPr lang="en-US" sz="1600" baseline="30000">
                <a:sym typeface="Symbol" pitchFamily="18" charset="2"/>
              </a:rPr>
              <a:t>2</a:t>
            </a:r>
            <a:r>
              <a:rPr lang="en-US" sz="1600">
                <a:sym typeface="Symbol" pitchFamily="18" charset="2"/>
              </a:rPr>
              <a:t> mm</a:t>
            </a:r>
            <a:r>
              <a:rPr lang="en-US" sz="1600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2994025" y="5067300"/>
            <a:ext cx="1838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1</a:t>
            </a:r>
            <a:r>
              <a:rPr lang="en-US">
                <a:sym typeface="Symbol" pitchFamily="18" charset="2"/>
              </a:rPr>
              <a:t> = 132.92 N/mm</a:t>
            </a:r>
            <a:r>
              <a:rPr lang="en-US" baseline="30000">
                <a:sym typeface="Symbol" pitchFamily="18" charset="2"/>
              </a:rPr>
              <a:t>2  </a:t>
            </a:r>
          </a:p>
        </p:txBody>
      </p:sp>
      <p:graphicFrame>
        <p:nvGraphicFramePr>
          <p:cNvPr id="30763" name="Object 43"/>
          <p:cNvGraphicFramePr>
            <a:graphicFrameLocks noGrp="1" noChangeAspect="1"/>
          </p:cNvGraphicFramePr>
          <p:nvPr>
            <p:ph sz="half" idx="2"/>
          </p:nvPr>
        </p:nvGraphicFramePr>
        <p:xfrm>
          <a:off x="2362200" y="5510213"/>
          <a:ext cx="40386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7" name="Equation" r:id="rId7" imgW="2692080" imgH="241200" progId="Equation.3">
                  <p:embed/>
                </p:oleObj>
              </mc:Choice>
              <mc:Fallback>
                <p:oleObj name="Equation" r:id="rId7" imgW="2692080" imgH="2412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510213"/>
                        <a:ext cx="40386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17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9266" y="52412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b="1"/>
              <a:t>1.11 Varying cross-section and loads</a:t>
            </a:r>
          </a:p>
        </p:txBody>
      </p:sp>
      <p:grpSp>
        <p:nvGrpSpPr>
          <p:cNvPr id="34852" name="Group 36"/>
          <p:cNvGrpSpPr>
            <a:grpSpLocks/>
          </p:cNvGrpSpPr>
          <p:nvPr/>
        </p:nvGrpSpPr>
        <p:grpSpPr bwMode="auto">
          <a:xfrm>
            <a:off x="1450975" y="1260475"/>
            <a:ext cx="5872163" cy="2187575"/>
            <a:chOff x="434" y="866"/>
            <a:chExt cx="4073" cy="1654"/>
          </a:xfrm>
        </p:grpSpPr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1044" y="1236"/>
              <a:ext cx="840" cy="5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1884" y="1332"/>
              <a:ext cx="804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2688" y="1140"/>
              <a:ext cx="1080" cy="8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flipH="1">
              <a:off x="588" y="1500"/>
              <a:ext cx="4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3768" y="151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1032" y="187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>
              <a:off x="1872" y="1932"/>
              <a:ext cx="0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>
              <a:off x="2688" y="2064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>
              <a:off x="3768" y="20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>
              <a:off x="1032" y="2076"/>
              <a:ext cx="8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1872" y="223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700" y="232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>
              <a:off x="2688" y="2340"/>
              <a:ext cx="10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48" y="12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>
              <a:off x="2172" y="1344"/>
              <a:ext cx="0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>
              <a:off x="2988" y="115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4286" y="1394"/>
              <a:ext cx="221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  <p:sp>
          <p:nvSpPr>
            <p:cNvPr id="34839" name="Text Box 23"/>
            <p:cNvSpPr txBox="1">
              <a:spLocks noChangeArrowheads="1"/>
            </p:cNvSpPr>
            <p:nvPr/>
          </p:nvSpPr>
          <p:spPr bwMode="auto">
            <a:xfrm>
              <a:off x="434" y="1370"/>
              <a:ext cx="221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  <p:sp>
          <p:nvSpPr>
            <p:cNvPr id="34840" name="Text Box 24"/>
            <p:cNvSpPr txBox="1">
              <a:spLocks noChangeArrowheads="1"/>
            </p:cNvSpPr>
            <p:nvPr/>
          </p:nvSpPr>
          <p:spPr bwMode="auto">
            <a:xfrm>
              <a:off x="1310" y="2114"/>
              <a:ext cx="26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L</a:t>
              </a:r>
              <a:r>
                <a:rPr lang="en-US" sz="1600" baseline="-25000"/>
                <a:t>1</a:t>
              </a:r>
              <a:endParaRPr lang="en-US" sz="1600"/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2162" y="2258"/>
              <a:ext cx="259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L</a:t>
              </a:r>
              <a:r>
                <a:rPr lang="en-US" sz="1600" baseline="-25000"/>
                <a:t>2</a:t>
              </a:r>
            </a:p>
          </p:txBody>
        </p:sp>
        <p:sp>
          <p:nvSpPr>
            <p:cNvPr id="34842" name="Text Box 26"/>
            <p:cNvSpPr txBox="1">
              <a:spLocks noChangeArrowheads="1"/>
            </p:cNvSpPr>
            <p:nvPr/>
          </p:nvSpPr>
          <p:spPr bwMode="auto">
            <a:xfrm>
              <a:off x="3097" y="2126"/>
              <a:ext cx="26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L</a:t>
              </a:r>
              <a:r>
                <a:rPr lang="en-US" sz="1600" baseline="-25000"/>
                <a:t>3</a:t>
              </a:r>
              <a:endParaRPr lang="en-US" sz="1600"/>
            </a:p>
          </p:txBody>
        </p:sp>
        <p:sp>
          <p:nvSpPr>
            <p:cNvPr id="34843" name="Text Box 27"/>
            <p:cNvSpPr txBox="1">
              <a:spLocks noChangeArrowheads="1"/>
            </p:cNvSpPr>
            <p:nvPr/>
          </p:nvSpPr>
          <p:spPr bwMode="auto">
            <a:xfrm>
              <a:off x="1274" y="1418"/>
              <a:ext cx="26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d</a:t>
              </a:r>
              <a:r>
                <a:rPr lang="en-US" sz="1600" baseline="-25000"/>
                <a:t>1</a:t>
              </a:r>
              <a:endParaRPr lang="en-US" sz="1600"/>
            </a:p>
          </p:txBody>
        </p:sp>
        <p:sp>
          <p:nvSpPr>
            <p:cNvPr id="34844" name="Text Box 28"/>
            <p:cNvSpPr txBox="1">
              <a:spLocks noChangeArrowheads="1"/>
            </p:cNvSpPr>
            <p:nvPr/>
          </p:nvSpPr>
          <p:spPr bwMode="auto">
            <a:xfrm>
              <a:off x="2174" y="1418"/>
              <a:ext cx="26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d</a:t>
              </a:r>
              <a:r>
                <a:rPr lang="en-US" sz="1600" baseline="-25000"/>
                <a:t>2</a:t>
              </a:r>
              <a:endParaRPr lang="en-US" sz="1600"/>
            </a:p>
          </p:txBody>
        </p:sp>
        <p:sp>
          <p:nvSpPr>
            <p:cNvPr id="34845" name="Text Box 29"/>
            <p:cNvSpPr txBox="1">
              <a:spLocks noChangeArrowheads="1"/>
            </p:cNvSpPr>
            <p:nvPr/>
          </p:nvSpPr>
          <p:spPr bwMode="auto">
            <a:xfrm>
              <a:off x="3002" y="1466"/>
              <a:ext cx="26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d</a:t>
              </a:r>
              <a:r>
                <a:rPr lang="en-US" sz="1600" baseline="-25000"/>
                <a:t>3</a:t>
              </a:r>
              <a:endParaRPr lang="en-US" sz="1600"/>
            </a:p>
          </p:txBody>
        </p:sp>
        <p:sp>
          <p:nvSpPr>
            <p:cNvPr id="34846" name="Oval 30"/>
            <p:cNvSpPr>
              <a:spLocks noChangeArrowheads="1"/>
            </p:cNvSpPr>
            <p:nvPr/>
          </p:nvSpPr>
          <p:spPr bwMode="auto">
            <a:xfrm>
              <a:off x="1452" y="1056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47" name="Oval 31"/>
            <p:cNvSpPr>
              <a:spLocks noChangeArrowheads="1"/>
            </p:cNvSpPr>
            <p:nvPr/>
          </p:nvSpPr>
          <p:spPr bwMode="auto">
            <a:xfrm>
              <a:off x="2244" y="1092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48" name="Oval 32"/>
            <p:cNvSpPr>
              <a:spLocks noChangeArrowheads="1"/>
            </p:cNvSpPr>
            <p:nvPr/>
          </p:nvSpPr>
          <p:spPr bwMode="auto">
            <a:xfrm>
              <a:off x="3324" y="900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4849" name="Text Box 33"/>
            <p:cNvSpPr txBox="1">
              <a:spLocks noChangeArrowheads="1"/>
            </p:cNvSpPr>
            <p:nvPr/>
          </p:nvSpPr>
          <p:spPr bwMode="auto">
            <a:xfrm>
              <a:off x="1430" y="1022"/>
              <a:ext cx="20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1</a:t>
              </a:r>
            </a:p>
          </p:txBody>
        </p:sp>
        <p:sp>
          <p:nvSpPr>
            <p:cNvPr id="34850" name="Text Box 34"/>
            <p:cNvSpPr txBox="1">
              <a:spLocks noChangeArrowheads="1"/>
            </p:cNvSpPr>
            <p:nvPr/>
          </p:nvSpPr>
          <p:spPr bwMode="auto">
            <a:xfrm>
              <a:off x="2222" y="1058"/>
              <a:ext cx="206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</a:t>
              </a:r>
              <a:endParaRPr lang="en-US"/>
            </a:p>
          </p:txBody>
        </p:sp>
        <p:sp>
          <p:nvSpPr>
            <p:cNvPr id="34851" name="Text Box 35"/>
            <p:cNvSpPr txBox="1">
              <a:spLocks noChangeArrowheads="1"/>
            </p:cNvSpPr>
            <p:nvPr/>
          </p:nvSpPr>
          <p:spPr bwMode="auto">
            <a:xfrm>
              <a:off x="3314" y="866"/>
              <a:ext cx="20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3</a:t>
              </a:r>
            </a:p>
          </p:txBody>
        </p:sp>
      </p:grp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2327275" y="3889375"/>
            <a:ext cx="38671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Loads     P =  P</a:t>
            </a:r>
            <a:r>
              <a:rPr lang="en-US" sz="1600" baseline="-25000" dirty="0"/>
              <a:t>1</a:t>
            </a:r>
            <a:r>
              <a:rPr lang="en-US" sz="1600" dirty="0"/>
              <a:t>  = P</a:t>
            </a:r>
            <a:r>
              <a:rPr lang="en-US" sz="1600" baseline="-25000" dirty="0"/>
              <a:t>2</a:t>
            </a:r>
            <a:r>
              <a:rPr lang="en-US" sz="1600" dirty="0"/>
              <a:t> = P</a:t>
            </a:r>
            <a:r>
              <a:rPr lang="en-US" sz="1600" baseline="-25000" dirty="0"/>
              <a:t>3 </a:t>
            </a:r>
            <a:r>
              <a:rPr lang="en-US" sz="1600" dirty="0"/>
              <a:t> </a:t>
            </a:r>
          </a:p>
          <a:p>
            <a:r>
              <a:rPr lang="en-US" sz="1600" dirty="0"/>
              <a:t>               P = </a:t>
            </a:r>
            <a:r>
              <a:rPr lang="en-US" sz="1800" dirty="0">
                <a:sym typeface="Symbol" pitchFamily="18" charset="2"/>
              </a:rPr>
              <a:t></a:t>
            </a:r>
            <a:r>
              <a:rPr lang="en-US" sz="1600" baseline="-25000" dirty="0">
                <a:sym typeface="Symbol" pitchFamily="18" charset="2"/>
              </a:rPr>
              <a:t>1</a:t>
            </a:r>
            <a:r>
              <a:rPr lang="en-US" sz="1600" dirty="0">
                <a:sym typeface="Symbol" pitchFamily="18" charset="2"/>
              </a:rPr>
              <a:t> A</a:t>
            </a:r>
            <a:r>
              <a:rPr lang="en-US" sz="1600" baseline="-25000" dirty="0">
                <a:sym typeface="Symbol" pitchFamily="18" charset="2"/>
              </a:rPr>
              <a:t>1</a:t>
            </a:r>
            <a:r>
              <a:rPr lang="en-US" sz="1600" dirty="0">
                <a:sym typeface="Symbol" pitchFamily="18" charset="2"/>
              </a:rPr>
              <a:t>   =  </a:t>
            </a:r>
            <a:r>
              <a:rPr lang="en-US" sz="1800" dirty="0">
                <a:sym typeface="Symbol" pitchFamily="18" charset="2"/>
              </a:rPr>
              <a:t></a:t>
            </a:r>
            <a:r>
              <a:rPr lang="en-US" sz="1600" baseline="-25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 A</a:t>
            </a:r>
            <a:r>
              <a:rPr lang="en-US" sz="1600" baseline="-25000" dirty="0">
                <a:sym typeface="Symbol" pitchFamily="18" charset="2"/>
              </a:rPr>
              <a:t>2</a:t>
            </a:r>
            <a:r>
              <a:rPr lang="en-US" sz="1600" dirty="0">
                <a:sym typeface="Symbol" pitchFamily="18" charset="2"/>
              </a:rPr>
              <a:t>  = </a:t>
            </a:r>
            <a:r>
              <a:rPr lang="en-US" sz="1800" dirty="0">
                <a:sym typeface="Symbol" pitchFamily="18" charset="2"/>
              </a:rPr>
              <a:t></a:t>
            </a:r>
            <a:r>
              <a:rPr lang="en-US" sz="1600" baseline="-25000" dirty="0">
                <a:sym typeface="Symbol" pitchFamily="18" charset="2"/>
              </a:rPr>
              <a:t>3</a:t>
            </a:r>
            <a:r>
              <a:rPr lang="en-US" sz="1600" dirty="0">
                <a:sym typeface="Symbol" pitchFamily="18" charset="2"/>
              </a:rPr>
              <a:t> A</a:t>
            </a:r>
            <a:r>
              <a:rPr lang="en-US" sz="1600" baseline="-25000" dirty="0">
                <a:sym typeface="Symbol" pitchFamily="18" charset="2"/>
              </a:rPr>
              <a:t>3</a:t>
            </a:r>
          </a:p>
        </p:txBody>
      </p:sp>
      <p:graphicFrame>
        <p:nvGraphicFramePr>
          <p:cNvPr id="34859" name="Object 43"/>
          <p:cNvGraphicFramePr>
            <a:graphicFrameLocks noGrp="1" noChangeAspect="1"/>
          </p:cNvGraphicFramePr>
          <p:nvPr>
            <p:ph idx="1"/>
          </p:nvPr>
        </p:nvGraphicFramePr>
        <p:xfrm>
          <a:off x="3162300" y="4635500"/>
          <a:ext cx="313213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4" name="Equation" r:id="rId5" imgW="2222280" imgH="685800" progId="Equation.3">
                  <p:embed/>
                </p:oleObj>
              </mc:Choice>
              <mc:Fallback>
                <p:oleObj name="Equation" r:id="rId5" imgW="2222280" imgH="6858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4635500"/>
                        <a:ext cx="313213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784225" y="4659313"/>
            <a:ext cx="192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 changes in length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2403475" y="5688013"/>
            <a:ext cx="3678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 total changes of length =  x</a:t>
            </a:r>
            <a:r>
              <a:rPr lang="en-US" baseline="-25000"/>
              <a:t>1</a:t>
            </a:r>
            <a:r>
              <a:rPr lang="en-US"/>
              <a:t>  +  x</a:t>
            </a:r>
            <a:r>
              <a:rPr lang="en-US" baseline="-25000"/>
              <a:t>2</a:t>
            </a:r>
            <a:r>
              <a:rPr lang="en-US"/>
              <a:t>   +  x</a:t>
            </a:r>
            <a:r>
              <a:rPr lang="en-US" baseline="-25000"/>
              <a:t>3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18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6311" y="5668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 sz="quarter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200" b="1"/>
              <a:t>Example 12</a:t>
            </a:r>
            <a:r>
              <a:rPr lang="en-US" sz="2200"/>
              <a:t>  ( Page-36  in   ME 2014 )</a:t>
            </a:r>
          </a:p>
        </p:txBody>
      </p:sp>
      <p:graphicFrame>
        <p:nvGraphicFramePr>
          <p:cNvPr id="33830" name="Object 3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229100" y="3975100"/>
          <a:ext cx="31623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9" name="Equation" r:id="rId5" imgW="2895480" imgH="634680" progId="Equation.3">
                  <p:embed/>
                </p:oleObj>
              </mc:Choice>
              <mc:Fallback>
                <p:oleObj name="Equation" r:id="rId5" imgW="2895480" imgH="63468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975100"/>
                        <a:ext cx="31623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40" name="Object 4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32350" y="3460750"/>
          <a:ext cx="263683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0" name="Equation" r:id="rId7" imgW="2336760" imgH="444240" progId="Equation.3">
                  <p:embed/>
                </p:oleObj>
              </mc:Choice>
              <mc:Fallback>
                <p:oleObj name="Equation" r:id="rId7" imgW="2336760" imgH="44424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3460750"/>
                        <a:ext cx="263683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42" name="Object 5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892550" y="4835525"/>
          <a:ext cx="32829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1" name="Equation" r:id="rId9" imgW="2654280" imgH="241200" progId="Equation.3">
                  <p:embed/>
                </p:oleObj>
              </mc:Choice>
              <mc:Fallback>
                <p:oleObj name="Equation" r:id="rId9" imgW="2654280" imgH="2412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50" y="4835525"/>
                        <a:ext cx="3282950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797300" y="1597025"/>
            <a:ext cx="1211263" cy="74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008563" y="1724025"/>
            <a:ext cx="1158875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6167438" y="1470025"/>
            <a:ext cx="1557337" cy="109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H="1">
            <a:off x="3140075" y="1946275"/>
            <a:ext cx="639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7724775" y="1962150"/>
            <a:ext cx="692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779838" y="2438400"/>
            <a:ext cx="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991100" y="2517775"/>
            <a:ext cx="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6167438" y="2692400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7724775" y="2724150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3779838" y="2708275"/>
            <a:ext cx="119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4991100" y="2914650"/>
            <a:ext cx="1176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6184900" y="304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6167438" y="3057525"/>
            <a:ext cx="157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4090988" y="158115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5422900" y="1739900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6599238" y="1485900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8470900" y="1806575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2555875" y="1603375"/>
            <a:ext cx="1273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P= 10000 lb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4010025" y="2701925"/>
            <a:ext cx="777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</a:t>
            </a:r>
            <a:r>
              <a:rPr lang="en-US" sz="1600" baseline="-25000"/>
              <a:t>1</a:t>
            </a:r>
            <a:r>
              <a:rPr lang="en-US" sz="1600"/>
              <a:t>= 6ft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5160963" y="2930525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</a:t>
            </a:r>
            <a:r>
              <a:rPr lang="en-US" sz="1600" baseline="-25000"/>
              <a:t>2</a:t>
            </a:r>
            <a:r>
              <a:rPr lang="en-US" sz="1600"/>
              <a:t>= 12ft</a:t>
            </a:r>
            <a:endParaRPr lang="en-US" sz="1600" baseline="-25000"/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680200" y="2717800"/>
            <a:ext cx="83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</a:t>
            </a:r>
            <a:r>
              <a:rPr lang="en-US" sz="1600" baseline="-25000"/>
              <a:t>3</a:t>
            </a:r>
            <a:r>
              <a:rPr lang="en-US" sz="1600"/>
              <a:t>= 6 ft</a:t>
            </a: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3748088" y="1895475"/>
            <a:ext cx="1236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d</a:t>
            </a:r>
            <a:r>
              <a:rPr lang="en-US" sz="1600" baseline="-25000"/>
              <a:t>1  </a:t>
            </a:r>
            <a:r>
              <a:rPr lang="en-US" sz="1600"/>
              <a:t>=1 1/8 in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5387975" y="1838325"/>
            <a:ext cx="763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d</a:t>
            </a:r>
            <a:r>
              <a:rPr lang="en-US" sz="1600" baseline="-25000"/>
              <a:t>2</a:t>
            </a:r>
            <a:r>
              <a:rPr lang="en-US" sz="1600"/>
              <a:t>=1in</a:t>
            </a:r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6581775" y="1901825"/>
            <a:ext cx="104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d</a:t>
            </a:r>
            <a:r>
              <a:rPr lang="en-US" sz="1600" baseline="-25000"/>
              <a:t>3</a:t>
            </a:r>
            <a:r>
              <a:rPr lang="en-US" sz="1600"/>
              <a:t>=1 ¼ in</a:t>
            </a:r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4386263" y="1358900"/>
            <a:ext cx="206375" cy="190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527675" y="1406525"/>
            <a:ext cx="207963" cy="190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7085013" y="1152525"/>
            <a:ext cx="206375" cy="190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4354513" y="13144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5495925" y="13620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  <a:endParaRPr lang="en-US"/>
          </a:p>
        </p:txBody>
      </p:sp>
      <p:sp>
        <p:nvSpPr>
          <p:cNvPr id="33827" name="Text Box 35"/>
          <p:cNvSpPr txBox="1">
            <a:spLocks noChangeArrowheads="1"/>
          </p:cNvSpPr>
          <p:nvPr/>
        </p:nvSpPr>
        <p:spPr bwMode="auto">
          <a:xfrm>
            <a:off x="7070725" y="11080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612775" y="1211263"/>
            <a:ext cx="3165475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</a:p>
          <a:p>
            <a:r>
              <a:rPr lang="en-US"/>
              <a:t>   A wrought iron bar</a:t>
            </a:r>
          </a:p>
          <a:p>
            <a:r>
              <a:rPr lang="en-US"/>
              <a:t>   d</a:t>
            </a:r>
            <a:r>
              <a:rPr lang="en-US" baseline="-25000"/>
              <a:t>1</a:t>
            </a:r>
            <a:r>
              <a:rPr lang="en-US"/>
              <a:t> = 1 1/8 in</a:t>
            </a:r>
          </a:p>
          <a:p>
            <a:r>
              <a:rPr lang="en-US"/>
              <a:t>   L1 = 6 ft  = 6 x 12 in</a:t>
            </a:r>
          </a:p>
          <a:p>
            <a:endParaRPr lang="en-US" sz="800"/>
          </a:p>
          <a:p>
            <a:r>
              <a:rPr lang="en-US"/>
              <a:t>   d</a:t>
            </a:r>
            <a:r>
              <a:rPr lang="en-US" baseline="-25000"/>
              <a:t>2</a:t>
            </a:r>
            <a:r>
              <a:rPr lang="en-US"/>
              <a:t> = 1 in</a:t>
            </a:r>
          </a:p>
          <a:p>
            <a:r>
              <a:rPr lang="en-US"/>
              <a:t>   L</a:t>
            </a:r>
            <a:r>
              <a:rPr lang="en-US" baseline="-25000"/>
              <a:t>2</a:t>
            </a:r>
            <a:r>
              <a:rPr lang="en-US"/>
              <a:t> = 12 ft  = 12 x 12 in</a:t>
            </a:r>
          </a:p>
          <a:p>
            <a:endParaRPr lang="en-US" sz="800"/>
          </a:p>
          <a:p>
            <a:r>
              <a:rPr lang="en-US"/>
              <a:t>   d</a:t>
            </a:r>
            <a:r>
              <a:rPr lang="en-US" baseline="-25000"/>
              <a:t>3</a:t>
            </a:r>
            <a:r>
              <a:rPr lang="en-US"/>
              <a:t> = 1 ¼  in</a:t>
            </a:r>
          </a:p>
          <a:p>
            <a:r>
              <a:rPr lang="en-US"/>
              <a:t>   L</a:t>
            </a:r>
            <a:r>
              <a:rPr lang="en-US" baseline="-25000"/>
              <a:t>3</a:t>
            </a:r>
            <a:r>
              <a:rPr lang="en-US"/>
              <a:t> = ( 24 – 6 – 12 )  = 6 ft = 6 x 12 in</a:t>
            </a:r>
          </a:p>
          <a:p>
            <a:r>
              <a:rPr lang="en-US"/>
              <a:t>   E  = 28 x 10</a:t>
            </a:r>
            <a:r>
              <a:rPr lang="en-US" baseline="30000"/>
              <a:t>6</a:t>
            </a:r>
            <a:r>
              <a:rPr lang="en-US"/>
              <a:t> lb/in</a:t>
            </a:r>
            <a:r>
              <a:rPr lang="en-US" baseline="30000"/>
              <a:t>2</a:t>
            </a:r>
          </a:p>
          <a:p>
            <a:r>
              <a:rPr lang="en-US"/>
              <a:t>   P  = 10,000 lb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813175" y="3535363"/>
            <a:ext cx="94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Solution </a:t>
            </a:r>
          </a:p>
        </p:txBody>
      </p:sp>
      <p:graphicFrame>
        <p:nvGraphicFramePr>
          <p:cNvPr id="33844" name="Object 5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711575" y="5232400"/>
          <a:ext cx="378936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" name="Equation" r:id="rId11" imgW="3225600" imgH="241200" progId="Equation.3">
                  <p:embed/>
                </p:oleObj>
              </mc:Choice>
              <mc:Fallback>
                <p:oleObj name="Equation" r:id="rId11" imgW="3225600" imgH="24120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575" y="5232400"/>
                        <a:ext cx="378936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46" name="Object 54"/>
          <p:cNvGraphicFramePr>
            <a:graphicFrameLocks noChangeAspect="1"/>
          </p:cNvGraphicFramePr>
          <p:nvPr/>
        </p:nvGraphicFramePr>
        <p:xfrm>
          <a:off x="2749550" y="5594350"/>
          <a:ext cx="52149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3" name="Equation" r:id="rId13" imgW="4368600" imgH="393480" progId="Equation.3">
                  <p:embed/>
                </p:oleObj>
              </mc:Choice>
              <mc:Fallback>
                <p:oleObj name="Equation" r:id="rId13" imgW="4368600" imgH="39348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550" y="5594350"/>
                        <a:ext cx="5214938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47" name="Text Box 55"/>
          <p:cNvSpPr txBox="1">
            <a:spLocks noChangeArrowheads="1"/>
          </p:cNvSpPr>
          <p:nvPr/>
        </p:nvSpPr>
        <p:spPr bwMode="auto">
          <a:xfrm>
            <a:off x="765175" y="3668713"/>
            <a:ext cx="2659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</a:p>
          <a:p>
            <a:r>
              <a:rPr lang="en-US"/>
              <a:t>The total change in length =?</a:t>
            </a:r>
          </a:p>
          <a:p>
            <a:r>
              <a:rPr lang="en-US"/>
              <a:t>The energy stored in the bar =?</a:t>
            </a:r>
          </a:p>
          <a:p>
            <a:endParaRPr lang="en-US"/>
          </a:p>
        </p:txBody>
      </p:sp>
      <p:sp>
        <p:nvSpPr>
          <p:cNvPr id="33848" name="Text Box 56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19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4241" y="5668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3350"/>
            <a:ext cx="8229600" cy="868363"/>
          </a:xfrm>
        </p:spPr>
        <p:txBody>
          <a:bodyPr/>
          <a:lstStyle/>
          <a:p>
            <a:r>
              <a:rPr lang="en-US" sz="3200"/>
              <a:t>Scope of Presentation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50"/>
            <a:ext cx="8229600" cy="630555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/>
              <a:t>Direct Stress</a:t>
            </a:r>
          </a:p>
          <a:p>
            <a:pPr>
              <a:buFontTx/>
              <a:buNone/>
            </a:pPr>
            <a:r>
              <a:rPr lang="en-US"/>
              <a:t>     </a:t>
            </a:r>
            <a:r>
              <a:rPr lang="en-US" sz="2400"/>
              <a:t>Load,  Stress and  Strain, Hook’s law ,</a:t>
            </a:r>
          </a:p>
          <a:p>
            <a:pPr>
              <a:buFontTx/>
              <a:buNone/>
            </a:pPr>
            <a:r>
              <a:rPr lang="en-US" sz="2400"/>
              <a:t>       Principal of Superposition  &amp; Example Problems </a:t>
            </a:r>
          </a:p>
          <a:p>
            <a:pPr>
              <a:buFontTx/>
              <a:buNone/>
            </a:pPr>
            <a:r>
              <a:rPr lang="en-US" sz="2400"/>
              <a:t>       Tensile Test , Factor of Safety</a:t>
            </a:r>
          </a:p>
          <a:p>
            <a:pPr>
              <a:buFontTx/>
              <a:buNone/>
            </a:pPr>
            <a:r>
              <a:rPr lang="en-US" sz="2400"/>
              <a:t>        Strain Energy,   Resilience &amp; Example Problems  </a:t>
            </a:r>
          </a:p>
          <a:p>
            <a:pPr>
              <a:buFontTx/>
              <a:buNone/>
            </a:pPr>
            <a:r>
              <a:rPr lang="en-US" sz="2400"/>
              <a:t>        Impact Loads &amp;  Example Problems </a:t>
            </a:r>
          </a:p>
          <a:p>
            <a:pPr>
              <a:buFontTx/>
              <a:buNone/>
            </a:pPr>
            <a:r>
              <a:rPr lang="en-US" sz="2400"/>
              <a:t>       Varying Cross-section and Loads &amp; Example Problems </a:t>
            </a:r>
          </a:p>
          <a:p>
            <a:pPr>
              <a:buFontTx/>
              <a:buNone/>
            </a:pPr>
            <a:r>
              <a:rPr lang="en-US" sz="2400"/>
              <a:t>       Strain Energy , Resilience &amp; Example Problems  </a:t>
            </a:r>
          </a:p>
          <a:p>
            <a:pPr>
              <a:buFontTx/>
              <a:buNone/>
            </a:pPr>
            <a:r>
              <a:rPr lang="en-US" sz="2400"/>
              <a:t>       Compound Bars &amp;  Example Problems </a:t>
            </a:r>
          </a:p>
          <a:p>
            <a:pPr>
              <a:buFontTx/>
              <a:buNone/>
            </a:pPr>
            <a:r>
              <a:rPr lang="en-US" sz="2400"/>
              <a:t>       Temperature Stresses &amp; Example Problems</a:t>
            </a:r>
          </a:p>
          <a:p>
            <a:pPr>
              <a:buFontTx/>
              <a:buNone/>
            </a:pPr>
            <a:r>
              <a:rPr lang="en-US" sz="2400"/>
              <a:t>   </a:t>
            </a:r>
            <a:endParaRPr lang="en-US" sz="4000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476250" y="20955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476250" y="25527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76250" y="30099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476250" y="34290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476250" y="38671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76250" y="42862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476250" y="47244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76250" y="51625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476250" y="560070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203575" y="941388"/>
            <a:ext cx="22145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Chapter 1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270375" y="60690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2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9391" y="5848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b="1"/>
              <a:t>1.11 Compound bars</a:t>
            </a:r>
            <a:r>
              <a:rPr lang="en-US" sz="2200"/>
              <a:t>       ( Page 37 in ME-2014)</a:t>
            </a:r>
          </a:p>
        </p:txBody>
      </p:sp>
      <p:grpSp>
        <p:nvGrpSpPr>
          <p:cNvPr id="47147" name="Group 43"/>
          <p:cNvGrpSpPr>
            <a:grpSpLocks/>
          </p:cNvGrpSpPr>
          <p:nvPr/>
        </p:nvGrpSpPr>
        <p:grpSpPr bwMode="auto">
          <a:xfrm>
            <a:off x="3679825" y="1260475"/>
            <a:ext cx="5033963" cy="2233613"/>
            <a:chOff x="2210" y="758"/>
            <a:chExt cx="3171" cy="1407"/>
          </a:xfrm>
        </p:grpSpPr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3336" y="1092"/>
              <a:ext cx="56" cy="7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4565" y="1085"/>
              <a:ext cx="56" cy="7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3384" y="1308"/>
              <a:ext cx="1176" cy="252"/>
            </a:xfrm>
            <a:prstGeom prst="rect">
              <a:avLst/>
            </a:prstGeom>
            <a:solidFill>
              <a:srgbClr val="B4B4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3389" y="1673"/>
              <a:ext cx="1176" cy="84"/>
            </a:xfrm>
            <a:prstGeom prst="rect">
              <a:avLst/>
            </a:prstGeom>
            <a:solidFill>
              <a:srgbClr val="E4E8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3394" y="1150"/>
              <a:ext cx="1176" cy="84"/>
            </a:xfrm>
            <a:prstGeom prst="rect">
              <a:avLst/>
            </a:prstGeom>
            <a:solidFill>
              <a:srgbClr val="E4E8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7116" name="Line 12"/>
            <p:cNvSpPr>
              <a:spLocks noChangeShapeType="1"/>
            </p:cNvSpPr>
            <p:nvPr/>
          </p:nvSpPr>
          <p:spPr bwMode="auto">
            <a:xfrm flipV="1">
              <a:off x="3396" y="1668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V="1">
              <a:off x="3545" y="168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V="1">
              <a:off x="3737" y="168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19" name="Line 15"/>
            <p:cNvSpPr>
              <a:spLocks noChangeShapeType="1"/>
            </p:cNvSpPr>
            <p:nvPr/>
          </p:nvSpPr>
          <p:spPr bwMode="auto">
            <a:xfrm flipV="1">
              <a:off x="3953" y="168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 flipV="1">
              <a:off x="4181" y="1673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V="1">
              <a:off x="4373" y="1673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V="1">
              <a:off x="3425" y="114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 flipV="1">
              <a:off x="3617" y="114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3809" y="114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5" name="Line 21"/>
            <p:cNvSpPr>
              <a:spLocks noChangeShapeType="1"/>
            </p:cNvSpPr>
            <p:nvPr/>
          </p:nvSpPr>
          <p:spPr bwMode="auto">
            <a:xfrm flipV="1">
              <a:off x="3977" y="1157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6" name="Line 22"/>
            <p:cNvSpPr>
              <a:spLocks noChangeShapeType="1"/>
            </p:cNvSpPr>
            <p:nvPr/>
          </p:nvSpPr>
          <p:spPr bwMode="auto">
            <a:xfrm flipV="1">
              <a:off x="4193" y="114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7" name="Line 23"/>
            <p:cNvSpPr>
              <a:spLocks noChangeShapeType="1"/>
            </p:cNvSpPr>
            <p:nvPr/>
          </p:nvSpPr>
          <p:spPr bwMode="auto">
            <a:xfrm flipV="1">
              <a:off x="4373" y="1145"/>
              <a:ext cx="14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3168" y="1428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620" y="1428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2849" y="1433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31" name="Line 27"/>
            <p:cNvSpPr>
              <a:spLocks noChangeShapeType="1"/>
            </p:cNvSpPr>
            <p:nvPr/>
          </p:nvSpPr>
          <p:spPr bwMode="auto">
            <a:xfrm>
              <a:off x="3384" y="1884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32" name="Line 28"/>
            <p:cNvSpPr>
              <a:spLocks noChangeShapeType="1"/>
            </p:cNvSpPr>
            <p:nvPr/>
          </p:nvSpPr>
          <p:spPr bwMode="auto">
            <a:xfrm>
              <a:off x="4565" y="1889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35" name="Text Box 31"/>
            <p:cNvSpPr txBox="1">
              <a:spLocks noChangeArrowheads="1"/>
            </p:cNvSpPr>
            <p:nvPr/>
          </p:nvSpPr>
          <p:spPr bwMode="auto">
            <a:xfrm>
              <a:off x="5126" y="1298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  <p:sp>
          <p:nvSpPr>
            <p:cNvPr id="47136" name="Text Box 32"/>
            <p:cNvSpPr txBox="1">
              <a:spLocks noChangeArrowheads="1"/>
            </p:cNvSpPr>
            <p:nvPr/>
          </p:nvSpPr>
          <p:spPr bwMode="auto">
            <a:xfrm>
              <a:off x="2659" y="1291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  <p:sp>
          <p:nvSpPr>
            <p:cNvPr id="47137" name="Text Box 33"/>
            <p:cNvSpPr txBox="1">
              <a:spLocks noChangeArrowheads="1"/>
            </p:cNvSpPr>
            <p:nvPr/>
          </p:nvSpPr>
          <p:spPr bwMode="auto">
            <a:xfrm>
              <a:off x="4910" y="1046"/>
              <a:ext cx="4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Rod A</a:t>
              </a:r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 flipH="1">
              <a:off x="4320" y="1188"/>
              <a:ext cx="564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39" name="Text Box 35"/>
            <p:cNvSpPr txBox="1">
              <a:spLocks noChangeArrowheads="1"/>
            </p:cNvSpPr>
            <p:nvPr/>
          </p:nvSpPr>
          <p:spPr bwMode="auto">
            <a:xfrm>
              <a:off x="4142" y="782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Tube B</a:t>
              </a:r>
            </a:p>
          </p:txBody>
        </p:sp>
        <p:sp>
          <p:nvSpPr>
            <p:cNvPr id="47140" name="Line 36"/>
            <p:cNvSpPr>
              <a:spLocks noChangeShapeType="1"/>
            </p:cNvSpPr>
            <p:nvPr/>
          </p:nvSpPr>
          <p:spPr bwMode="auto">
            <a:xfrm flipH="1">
              <a:off x="3756" y="924"/>
              <a:ext cx="396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41" name="Text Box 37"/>
            <p:cNvSpPr txBox="1">
              <a:spLocks noChangeArrowheads="1"/>
            </p:cNvSpPr>
            <p:nvPr/>
          </p:nvSpPr>
          <p:spPr bwMode="auto">
            <a:xfrm>
              <a:off x="3698" y="1934"/>
              <a:ext cx="5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/>
                <a:t>L</a:t>
              </a:r>
              <a:r>
                <a:rPr lang="en-US" sz="1600" baseline="-25000"/>
                <a:t>A</a:t>
              </a:r>
              <a:r>
                <a:rPr lang="en-US" sz="1600"/>
                <a:t> = L</a:t>
              </a:r>
              <a:r>
                <a:rPr lang="en-US" sz="1600" baseline="-25000"/>
                <a:t>B</a:t>
              </a:r>
              <a:endParaRPr lang="en-US" sz="1600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>
              <a:off x="4260" y="2052"/>
              <a:ext cx="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43" name="Line 39"/>
            <p:cNvSpPr>
              <a:spLocks noChangeShapeType="1"/>
            </p:cNvSpPr>
            <p:nvPr/>
          </p:nvSpPr>
          <p:spPr bwMode="auto">
            <a:xfrm flipH="1">
              <a:off x="3384" y="2052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145" name="Text Box 41"/>
            <p:cNvSpPr txBox="1">
              <a:spLocks noChangeArrowheads="1"/>
            </p:cNvSpPr>
            <p:nvPr/>
          </p:nvSpPr>
          <p:spPr bwMode="auto">
            <a:xfrm>
              <a:off x="2210" y="758"/>
              <a:ext cx="10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Rigid two plates</a:t>
              </a:r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2928" y="960"/>
              <a:ext cx="408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7148" name="Text Box 44"/>
          <p:cNvSpPr txBox="1">
            <a:spLocks noChangeArrowheads="1"/>
          </p:cNvSpPr>
          <p:nvPr/>
        </p:nvSpPr>
        <p:spPr bwMode="auto">
          <a:xfrm>
            <a:off x="1089025" y="1641475"/>
            <a:ext cx="285750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Equilibrium equation</a:t>
            </a:r>
          </a:p>
          <a:p>
            <a:r>
              <a:rPr lang="en-US" sz="1600"/>
              <a:t>    </a:t>
            </a:r>
          </a:p>
          <a:p>
            <a:r>
              <a:rPr lang="en-US" sz="1600"/>
              <a:t>P   =   P</a:t>
            </a:r>
            <a:r>
              <a:rPr lang="en-US" sz="1600" baseline="-25000"/>
              <a:t>A</a:t>
            </a:r>
            <a:r>
              <a:rPr lang="en-US" sz="1600"/>
              <a:t>    +   P</a:t>
            </a:r>
            <a:r>
              <a:rPr lang="en-US" sz="1600" baseline="-25000"/>
              <a:t>B            ……   </a:t>
            </a:r>
            <a:r>
              <a:rPr lang="en-US" sz="1600"/>
              <a:t>(1)</a:t>
            </a:r>
            <a:endParaRPr lang="en-US" sz="1600" baseline="-25000"/>
          </a:p>
          <a:p>
            <a:endParaRPr lang="en-US" sz="1600" baseline="-25000"/>
          </a:p>
          <a:p>
            <a:r>
              <a:rPr lang="en-US" sz="1600"/>
              <a:t>P   =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sz="1600" baseline="-25000">
                <a:sym typeface="Symbol" pitchFamily="18" charset="2"/>
              </a:rPr>
              <a:t>A</a:t>
            </a:r>
            <a:r>
              <a:rPr lang="en-US" sz="1600">
                <a:sym typeface="Symbol" pitchFamily="18" charset="2"/>
              </a:rPr>
              <a:t>  A</a:t>
            </a:r>
            <a:r>
              <a:rPr lang="en-US" sz="1600" baseline="-25000">
                <a:sym typeface="Symbol" pitchFamily="18" charset="2"/>
              </a:rPr>
              <a:t>A </a:t>
            </a:r>
            <a:r>
              <a:rPr lang="en-US" sz="1600">
                <a:sym typeface="Symbol" pitchFamily="18" charset="2"/>
              </a:rPr>
              <a:t> +  </a:t>
            </a:r>
            <a:r>
              <a:rPr lang="en-US" sz="1600" baseline="-25000">
                <a:sym typeface="Symbol" pitchFamily="18" charset="2"/>
              </a:rPr>
              <a:t>B</a:t>
            </a:r>
            <a:r>
              <a:rPr lang="en-US" sz="1600">
                <a:sym typeface="Symbol" pitchFamily="18" charset="2"/>
              </a:rPr>
              <a:t> A</a:t>
            </a:r>
            <a:r>
              <a:rPr lang="en-US" sz="1600" baseline="-25000">
                <a:sym typeface="Symbol" pitchFamily="18" charset="2"/>
              </a:rPr>
              <a:t>B</a:t>
            </a:r>
            <a:endParaRPr lang="en-US" sz="1600">
              <a:sym typeface="Symbol" pitchFamily="18" charset="2"/>
            </a:endParaRPr>
          </a:p>
          <a:p>
            <a:endParaRPr lang="en-US" sz="1600"/>
          </a:p>
        </p:txBody>
      </p:sp>
      <p:sp>
        <p:nvSpPr>
          <p:cNvPr id="47149" name="Text Box 45"/>
          <p:cNvSpPr txBox="1">
            <a:spLocks noChangeArrowheads="1"/>
          </p:cNvSpPr>
          <p:nvPr/>
        </p:nvSpPr>
        <p:spPr bwMode="auto">
          <a:xfrm>
            <a:off x="936625" y="3222625"/>
            <a:ext cx="428148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Compatibility equation</a:t>
            </a:r>
          </a:p>
          <a:p>
            <a:endParaRPr lang="en-US" sz="1600"/>
          </a:p>
          <a:p>
            <a:r>
              <a:rPr lang="en-US" sz="1600"/>
              <a:t>  (strain equation)     x</a:t>
            </a:r>
            <a:r>
              <a:rPr lang="en-US" sz="1600" baseline="-25000"/>
              <a:t>A</a:t>
            </a:r>
            <a:r>
              <a:rPr lang="en-US" sz="1600"/>
              <a:t>    =   x</a:t>
            </a:r>
            <a:r>
              <a:rPr lang="en-US" sz="1600" baseline="-25000"/>
              <a:t>B</a:t>
            </a:r>
            <a:r>
              <a:rPr lang="en-US" sz="1600"/>
              <a:t>   ….. (2)</a:t>
            </a:r>
          </a:p>
          <a:p>
            <a:r>
              <a:rPr lang="en-US" sz="1600"/>
              <a:t>      </a:t>
            </a:r>
          </a:p>
          <a:p>
            <a:r>
              <a:rPr lang="en-US" sz="1600"/>
              <a:t>                             </a:t>
            </a:r>
            <a:r>
              <a:rPr lang="en-US" sz="1600">
                <a:sym typeface="Symbol" pitchFamily="18" charset="2"/>
              </a:rPr>
              <a:t></a:t>
            </a:r>
            <a:r>
              <a:rPr lang="en-US" sz="1600" baseline="-25000">
                <a:sym typeface="Symbol" pitchFamily="18" charset="2"/>
              </a:rPr>
              <a:t>A</a:t>
            </a:r>
            <a:r>
              <a:rPr lang="en-US" sz="1600">
                <a:sym typeface="Symbol" pitchFamily="18" charset="2"/>
              </a:rPr>
              <a:t>   L</a:t>
            </a:r>
            <a:r>
              <a:rPr lang="en-US" sz="1600" baseline="-25000">
                <a:sym typeface="Symbol" pitchFamily="18" charset="2"/>
              </a:rPr>
              <a:t>A</a:t>
            </a:r>
            <a:r>
              <a:rPr lang="en-US" sz="1600">
                <a:sym typeface="Symbol" pitchFamily="18" charset="2"/>
              </a:rPr>
              <a:t>   =   </a:t>
            </a:r>
            <a:r>
              <a:rPr lang="en-US" sz="1600"/>
              <a:t> </a:t>
            </a:r>
            <a:r>
              <a:rPr lang="en-US" sz="1600" baseline="-25000"/>
              <a:t>B</a:t>
            </a:r>
            <a:r>
              <a:rPr lang="en-US" sz="1600"/>
              <a:t>  L</a:t>
            </a:r>
            <a:r>
              <a:rPr lang="en-US" sz="1600" baseline="-25000"/>
              <a:t>B</a:t>
            </a:r>
            <a:r>
              <a:rPr lang="en-US" sz="1600"/>
              <a:t>   </a:t>
            </a:r>
          </a:p>
          <a:p>
            <a:r>
              <a:rPr lang="en-US" sz="1600"/>
              <a:t>                                    </a:t>
            </a:r>
            <a:r>
              <a:rPr lang="en-US" sz="1600">
                <a:sym typeface="Symbol" pitchFamily="18" charset="2"/>
              </a:rPr>
              <a:t></a:t>
            </a:r>
            <a:r>
              <a:rPr lang="en-US" sz="1600" baseline="-25000">
                <a:sym typeface="Symbol" pitchFamily="18" charset="2"/>
              </a:rPr>
              <a:t>A</a:t>
            </a:r>
            <a:r>
              <a:rPr lang="en-US" sz="1600">
                <a:sym typeface="Symbol" pitchFamily="18" charset="2"/>
              </a:rPr>
              <a:t>   =   </a:t>
            </a:r>
            <a:r>
              <a:rPr lang="en-US" sz="1600" baseline="-25000">
                <a:sym typeface="Symbol" pitchFamily="18" charset="2"/>
              </a:rPr>
              <a:t>B</a:t>
            </a:r>
            <a:r>
              <a:rPr lang="en-US" sz="1600"/>
              <a:t>  </a:t>
            </a:r>
          </a:p>
        </p:txBody>
      </p:sp>
      <p:graphicFrame>
        <p:nvGraphicFramePr>
          <p:cNvPr id="47150" name="Object 46"/>
          <p:cNvGraphicFramePr>
            <a:graphicFrameLocks noGrp="1" noChangeAspect="1"/>
          </p:cNvGraphicFramePr>
          <p:nvPr>
            <p:ph idx="1"/>
          </p:nvPr>
        </p:nvGraphicFramePr>
        <p:xfrm>
          <a:off x="3067050" y="4924425"/>
          <a:ext cx="10668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3" name="Equation" r:id="rId5" imgW="723600" imgH="444240" progId="Equation.3">
                  <p:embed/>
                </p:oleObj>
              </mc:Choice>
              <mc:Fallback>
                <p:oleObj name="Equation" r:id="rId5" imgW="723600" imgH="44424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4924425"/>
                        <a:ext cx="10668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52" name="Text Box 48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20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5438" y="51031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/>
              <a:t>Example 13</a:t>
            </a:r>
            <a:r>
              <a:rPr lang="en-US" sz="2000"/>
              <a:t>   ( Page 39  in  ME 2014)</a:t>
            </a:r>
          </a:p>
        </p:txBody>
      </p:sp>
      <p:grpSp>
        <p:nvGrpSpPr>
          <p:cNvPr id="49201" name="Group 49"/>
          <p:cNvGrpSpPr>
            <a:grpSpLocks/>
          </p:cNvGrpSpPr>
          <p:nvPr/>
        </p:nvGrpSpPr>
        <p:grpSpPr bwMode="auto">
          <a:xfrm>
            <a:off x="4441825" y="1065213"/>
            <a:ext cx="4470400" cy="4570412"/>
            <a:chOff x="1130" y="695"/>
            <a:chExt cx="2816" cy="2879"/>
          </a:xfrm>
        </p:grpSpPr>
        <p:sp>
          <p:nvSpPr>
            <p:cNvPr id="49156" name="Line 4"/>
            <p:cNvSpPr>
              <a:spLocks noChangeShapeType="1"/>
            </p:cNvSpPr>
            <p:nvPr/>
          </p:nvSpPr>
          <p:spPr bwMode="auto">
            <a:xfrm>
              <a:off x="1944" y="2148"/>
              <a:ext cx="1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57" name="Rectangle 5"/>
            <p:cNvSpPr>
              <a:spLocks noChangeArrowheads="1"/>
            </p:cNvSpPr>
            <p:nvPr/>
          </p:nvSpPr>
          <p:spPr bwMode="auto">
            <a:xfrm>
              <a:off x="2256" y="1248"/>
              <a:ext cx="612" cy="900"/>
            </a:xfrm>
            <a:prstGeom prst="rect">
              <a:avLst/>
            </a:prstGeom>
            <a:solidFill>
              <a:srgbClr val="E4E5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58" name="Rectangle 6"/>
            <p:cNvSpPr>
              <a:spLocks noChangeArrowheads="1"/>
            </p:cNvSpPr>
            <p:nvPr/>
          </p:nvSpPr>
          <p:spPr bwMode="auto">
            <a:xfrm>
              <a:off x="2340" y="1248"/>
              <a:ext cx="56" cy="912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0" name="Rectangle 8"/>
            <p:cNvSpPr>
              <a:spLocks noChangeArrowheads="1"/>
            </p:cNvSpPr>
            <p:nvPr/>
          </p:nvSpPr>
          <p:spPr bwMode="auto">
            <a:xfrm>
              <a:off x="2717" y="1253"/>
              <a:ext cx="56" cy="912"/>
            </a:xfrm>
            <a:prstGeom prst="rect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2268" y="2496"/>
              <a:ext cx="600" cy="5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2" name="Oval 10"/>
            <p:cNvSpPr>
              <a:spLocks noChangeArrowheads="1"/>
            </p:cNvSpPr>
            <p:nvPr/>
          </p:nvSpPr>
          <p:spPr bwMode="auto">
            <a:xfrm>
              <a:off x="2328" y="2568"/>
              <a:ext cx="72" cy="75"/>
            </a:xfrm>
            <a:prstGeom prst="ellipse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3" name="Oval 11"/>
            <p:cNvSpPr>
              <a:spLocks noChangeArrowheads="1"/>
            </p:cNvSpPr>
            <p:nvPr/>
          </p:nvSpPr>
          <p:spPr bwMode="auto">
            <a:xfrm>
              <a:off x="2333" y="2861"/>
              <a:ext cx="72" cy="75"/>
            </a:xfrm>
            <a:prstGeom prst="ellipse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4" name="Oval 12"/>
            <p:cNvSpPr>
              <a:spLocks noChangeArrowheads="1"/>
            </p:cNvSpPr>
            <p:nvPr/>
          </p:nvSpPr>
          <p:spPr bwMode="auto">
            <a:xfrm>
              <a:off x="2705" y="2573"/>
              <a:ext cx="72" cy="75"/>
            </a:xfrm>
            <a:prstGeom prst="ellipse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5" name="Oval 13"/>
            <p:cNvSpPr>
              <a:spLocks noChangeArrowheads="1"/>
            </p:cNvSpPr>
            <p:nvPr/>
          </p:nvSpPr>
          <p:spPr bwMode="auto">
            <a:xfrm>
              <a:off x="2705" y="2885"/>
              <a:ext cx="72" cy="75"/>
            </a:xfrm>
            <a:prstGeom prst="ellipse">
              <a:avLst/>
            </a:prstGeom>
            <a:solidFill>
              <a:srgbClr val="E8B6C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2556" y="2400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2040" y="2760"/>
              <a:ext cx="10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2556" y="876"/>
              <a:ext cx="0" cy="3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H="1">
              <a:off x="1896" y="2148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0" name="Line 18"/>
            <p:cNvSpPr>
              <a:spLocks noChangeShapeType="1"/>
            </p:cNvSpPr>
            <p:nvPr/>
          </p:nvSpPr>
          <p:spPr bwMode="auto">
            <a:xfrm flipH="1">
              <a:off x="2021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1" name="Line 19"/>
            <p:cNvSpPr>
              <a:spLocks noChangeShapeType="1"/>
            </p:cNvSpPr>
            <p:nvPr/>
          </p:nvSpPr>
          <p:spPr bwMode="auto">
            <a:xfrm flipH="1">
              <a:off x="2165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2" name="Line 20"/>
            <p:cNvSpPr>
              <a:spLocks noChangeShapeType="1"/>
            </p:cNvSpPr>
            <p:nvPr/>
          </p:nvSpPr>
          <p:spPr bwMode="auto">
            <a:xfrm flipH="1">
              <a:off x="2345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3" name="Line 21"/>
            <p:cNvSpPr>
              <a:spLocks noChangeShapeType="1"/>
            </p:cNvSpPr>
            <p:nvPr/>
          </p:nvSpPr>
          <p:spPr bwMode="auto">
            <a:xfrm flipH="1">
              <a:off x="2513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4" name="Line 22"/>
            <p:cNvSpPr>
              <a:spLocks noChangeShapeType="1"/>
            </p:cNvSpPr>
            <p:nvPr/>
          </p:nvSpPr>
          <p:spPr bwMode="auto">
            <a:xfrm flipH="1">
              <a:off x="2681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5" name="Line 23"/>
            <p:cNvSpPr>
              <a:spLocks noChangeShapeType="1"/>
            </p:cNvSpPr>
            <p:nvPr/>
          </p:nvSpPr>
          <p:spPr bwMode="auto">
            <a:xfrm flipH="1">
              <a:off x="2837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6" name="Line 24"/>
            <p:cNvSpPr>
              <a:spLocks noChangeShapeType="1"/>
            </p:cNvSpPr>
            <p:nvPr/>
          </p:nvSpPr>
          <p:spPr bwMode="auto">
            <a:xfrm flipH="1">
              <a:off x="2993" y="2165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77" name="Text Box 25"/>
            <p:cNvSpPr txBox="1">
              <a:spLocks noChangeArrowheads="1"/>
            </p:cNvSpPr>
            <p:nvPr/>
          </p:nvSpPr>
          <p:spPr bwMode="auto">
            <a:xfrm>
              <a:off x="2606" y="803"/>
              <a:ext cx="9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 = 100 tons</a:t>
              </a:r>
            </a:p>
          </p:txBody>
        </p:sp>
        <p:sp>
          <p:nvSpPr>
            <p:cNvPr id="49178" name="Text Box 26"/>
            <p:cNvSpPr txBox="1">
              <a:spLocks noChangeArrowheads="1"/>
            </p:cNvSpPr>
            <p:nvPr/>
          </p:nvSpPr>
          <p:spPr bwMode="auto">
            <a:xfrm>
              <a:off x="1130" y="695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Concrete column</a:t>
              </a:r>
            </a:p>
          </p:txBody>
        </p:sp>
        <p:sp>
          <p:nvSpPr>
            <p:cNvPr id="49179" name="Line 27"/>
            <p:cNvSpPr>
              <a:spLocks noChangeShapeType="1"/>
            </p:cNvSpPr>
            <p:nvPr/>
          </p:nvSpPr>
          <p:spPr bwMode="auto">
            <a:xfrm>
              <a:off x="1824" y="960"/>
              <a:ext cx="42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0" name="Text Box 28"/>
            <p:cNvSpPr txBox="1">
              <a:spLocks noChangeArrowheads="1"/>
            </p:cNvSpPr>
            <p:nvPr/>
          </p:nvSpPr>
          <p:spPr bwMode="auto">
            <a:xfrm>
              <a:off x="3086" y="2231"/>
              <a:ext cx="8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4 steel rods</a:t>
              </a:r>
            </a:p>
            <a:p>
              <a:r>
                <a:rPr lang="en-US" sz="1800"/>
                <a:t>   d  = 1 in</a:t>
              </a:r>
            </a:p>
          </p:txBody>
        </p:sp>
        <p:sp>
          <p:nvSpPr>
            <p:cNvPr id="49181" name="Line 29"/>
            <p:cNvSpPr>
              <a:spLocks noChangeShapeType="1"/>
            </p:cNvSpPr>
            <p:nvPr/>
          </p:nvSpPr>
          <p:spPr bwMode="auto">
            <a:xfrm>
              <a:off x="2784" y="1884"/>
              <a:ext cx="588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3" name="Line 31"/>
            <p:cNvSpPr>
              <a:spLocks noChangeShapeType="1"/>
            </p:cNvSpPr>
            <p:nvPr/>
          </p:nvSpPr>
          <p:spPr bwMode="auto">
            <a:xfrm flipH="1">
              <a:off x="2772" y="2532"/>
              <a:ext cx="30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4" name="Line 32"/>
            <p:cNvSpPr>
              <a:spLocks noChangeShapeType="1"/>
            </p:cNvSpPr>
            <p:nvPr/>
          </p:nvSpPr>
          <p:spPr bwMode="auto">
            <a:xfrm>
              <a:off x="2064" y="1632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7" name="Line 35"/>
            <p:cNvSpPr>
              <a:spLocks noChangeShapeType="1"/>
            </p:cNvSpPr>
            <p:nvPr/>
          </p:nvSpPr>
          <p:spPr bwMode="auto">
            <a:xfrm>
              <a:off x="3072" y="1632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8" name="Line 36"/>
            <p:cNvSpPr>
              <a:spLocks noChangeShapeType="1"/>
            </p:cNvSpPr>
            <p:nvPr/>
          </p:nvSpPr>
          <p:spPr bwMode="auto">
            <a:xfrm>
              <a:off x="2057" y="1637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89" name="Text Box 37"/>
            <p:cNvSpPr txBox="1">
              <a:spLocks noChangeArrowheads="1"/>
            </p:cNvSpPr>
            <p:nvPr/>
          </p:nvSpPr>
          <p:spPr bwMode="auto">
            <a:xfrm>
              <a:off x="1826" y="1682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A</a:t>
              </a:r>
            </a:p>
          </p:txBody>
        </p:sp>
        <p:sp>
          <p:nvSpPr>
            <p:cNvPr id="49190" name="Text Box 38"/>
            <p:cNvSpPr txBox="1">
              <a:spLocks noChangeArrowheads="1"/>
            </p:cNvSpPr>
            <p:nvPr/>
          </p:nvSpPr>
          <p:spPr bwMode="auto">
            <a:xfrm>
              <a:off x="3139" y="172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A</a:t>
              </a:r>
            </a:p>
          </p:txBody>
        </p:sp>
        <p:sp>
          <p:nvSpPr>
            <p:cNvPr id="49191" name="Text Box 39"/>
            <p:cNvSpPr txBox="1">
              <a:spLocks noChangeArrowheads="1"/>
            </p:cNvSpPr>
            <p:nvPr/>
          </p:nvSpPr>
          <p:spPr bwMode="auto">
            <a:xfrm>
              <a:off x="2162" y="3362"/>
              <a:ext cx="8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Section A -A</a:t>
              </a:r>
            </a:p>
          </p:txBody>
        </p:sp>
        <p:sp>
          <p:nvSpPr>
            <p:cNvPr id="49192" name="Line 40"/>
            <p:cNvSpPr>
              <a:spLocks noChangeShapeType="1"/>
            </p:cNvSpPr>
            <p:nvPr/>
          </p:nvSpPr>
          <p:spPr bwMode="auto">
            <a:xfrm>
              <a:off x="2268" y="3084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94" name="Line 42"/>
            <p:cNvSpPr>
              <a:spLocks noChangeShapeType="1"/>
            </p:cNvSpPr>
            <p:nvPr/>
          </p:nvSpPr>
          <p:spPr bwMode="auto">
            <a:xfrm>
              <a:off x="1992" y="2496"/>
              <a:ext cx="2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95" name="Line 43"/>
            <p:cNvSpPr>
              <a:spLocks noChangeShapeType="1"/>
            </p:cNvSpPr>
            <p:nvPr/>
          </p:nvSpPr>
          <p:spPr bwMode="auto">
            <a:xfrm>
              <a:off x="1980" y="3012"/>
              <a:ext cx="2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96" name="Line 44"/>
            <p:cNvSpPr>
              <a:spLocks noChangeShapeType="1"/>
            </p:cNvSpPr>
            <p:nvPr/>
          </p:nvSpPr>
          <p:spPr bwMode="auto">
            <a:xfrm>
              <a:off x="2873" y="3089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197" name="Text Box 45"/>
            <p:cNvSpPr txBox="1">
              <a:spLocks noChangeArrowheads="1"/>
            </p:cNvSpPr>
            <p:nvPr/>
          </p:nvSpPr>
          <p:spPr bwMode="auto">
            <a:xfrm>
              <a:off x="2378" y="3182"/>
              <a:ext cx="3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18 in</a:t>
              </a:r>
            </a:p>
          </p:txBody>
        </p:sp>
        <p:sp>
          <p:nvSpPr>
            <p:cNvPr id="49198" name="Text Box 46"/>
            <p:cNvSpPr txBox="1">
              <a:spLocks noChangeArrowheads="1"/>
            </p:cNvSpPr>
            <p:nvPr/>
          </p:nvSpPr>
          <p:spPr bwMode="auto">
            <a:xfrm>
              <a:off x="1735" y="2539"/>
              <a:ext cx="3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18 in</a:t>
              </a:r>
            </a:p>
          </p:txBody>
        </p:sp>
        <p:sp>
          <p:nvSpPr>
            <p:cNvPr id="49199" name="Line 47"/>
            <p:cNvSpPr>
              <a:spLocks noChangeShapeType="1"/>
            </p:cNvSpPr>
            <p:nvPr/>
          </p:nvSpPr>
          <p:spPr bwMode="auto">
            <a:xfrm>
              <a:off x="2268" y="3180"/>
              <a:ext cx="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200" name="Line 48"/>
            <p:cNvSpPr>
              <a:spLocks noChangeShapeType="1"/>
            </p:cNvSpPr>
            <p:nvPr/>
          </p:nvSpPr>
          <p:spPr bwMode="auto">
            <a:xfrm>
              <a:off x="2076" y="2496"/>
              <a:ext cx="0" cy="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9202" name="Text Box 50"/>
          <p:cNvSpPr txBox="1">
            <a:spLocks noChangeArrowheads="1"/>
          </p:cNvSpPr>
          <p:nvPr/>
        </p:nvSpPr>
        <p:spPr bwMode="auto">
          <a:xfrm>
            <a:off x="803275" y="1116013"/>
            <a:ext cx="342106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</a:p>
          <a:p>
            <a:r>
              <a:rPr lang="en-US"/>
              <a:t>Concrete column  18 x 18 in. square</a:t>
            </a:r>
          </a:p>
          <a:p>
            <a:r>
              <a:rPr lang="en-US"/>
              <a:t>4 steel rods      d = 1 in.</a:t>
            </a:r>
          </a:p>
          <a:p>
            <a:r>
              <a:rPr lang="en-US"/>
              <a:t>E</a:t>
            </a:r>
            <a:r>
              <a:rPr lang="en-US" baseline="-25000"/>
              <a:t>C</a:t>
            </a:r>
            <a:r>
              <a:rPr lang="en-US"/>
              <a:t>  =  2 x 10</a:t>
            </a:r>
            <a:r>
              <a:rPr lang="en-US" baseline="30000"/>
              <a:t>6</a:t>
            </a:r>
            <a:r>
              <a:rPr lang="en-US"/>
              <a:t>  lb/in</a:t>
            </a:r>
            <a:r>
              <a:rPr lang="en-US" baseline="30000"/>
              <a:t>2   ,</a:t>
            </a:r>
            <a:r>
              <a:rPr lang="en-US"/>
              <a:t>E</a:t>
            </a:r>
            <a:r>
              <a:rPr lang="en-US" baseline="-25000"/>
              <a:t>S   </a:t>
            </a:r>
            <a:r>
              <a:rPr lang="en-US"/>
              <a:t>=  30 x 10</a:t>
            </a:r>
            <a:r>
              <a:rPr lang="en-US" baseline="30000"/>
              <a:t>6</a:t>
            </a:r>
            <a:r>
              <a:rPr lang="en-US"/>
              <a:t> lb/in</a:t>
            </a:r>
            <a:r>
              <a:rPr lang="en-US" baseline="30000"/>
              <a:t>2</a:t>
            </a:r>
            <a:endParaRPr lang="en-US"/>
          </a:p>
          <a:p>
            <a:r>
              <a:rPr lang="en-US"/>
              <a:t>Load   P = 100 tons</a:t>
            </a:r>
          </a:p>
          <a:p>
            <a:r>
              <a:rPr lang="en-US"/>
              <a:t>              = 100 x 2240 lbs</a:t>
            </a:r>
          </a:p>
          <a:p>
            <a:endParaRPr lang="en-US"/>
          </a:p>
        </p:txBody>
      </p:sp>
      <p:sp>
        <p:nvSpPr>
          <p:cNvPr id="49203" name="Text Box 51"/>
          <p:cNvSpPr txBox="1">
            <a:spLocks noChangeArrowheads="1"/>
          </p:cNvSpPr>
          <p:nvPr/>
        </p:nvSpPr>
        <p:spPr bwMode="auto">
          <a:xfrm>
            <a:off x="746125" y="2430463"/>
            <a:ext cx="1812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</a:p>
          <a:p>
            <a:r>
              <a:rPr lang="en-US"/>
              <a:t>   </a:t>
            </a:r>
            <a:r>
              <a:rPr lang="en-US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 =   ?  ,  </a:t>
            </a:r>
            <a:r>
              <a:rPr lang="en-US" baseline="-25000">
                <a:sym typeface="Symbol" pitchFamily="18" charset="2"/>
              </a:rPr>
              <a:t>C  </a:t>
            </a:r>
            <a:r>
              <a:rPr lang="en-US">
                <a:sym typeface="Symbol" pitchFamily="18" charset="2"/>
              </a:rPr>
              <a:t>=   ?</a:t>
            </a:r>
            <a:endParaRPr lang="en-US" baseline="-25000">
              <a:sym typeface="Symbol" pitchFamily="18" charset="2"/>
            </a:endParaRPr>
          </a:p>
        </p:txBody>
      </p:sp>
      <p:sp>
        <p:nvSpPr>
          <p:cNvPr id="49204" name="Text Box 52"/>
          <p:cNvSpPr txBox="1">
            <a:spLocks noChangeArrowheads="1"/>
          </p:cNvSpPr>
          <p:nvPr/>
        </p:nvSpPr>
        <p:spPr bwMode="auto">
          <a:xfrm>
            <a:off x="784225" y="3040063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Solution</a:t>
            </a:r>
          </a:p>
        </p:txBody>
      </p:sp>
      <p:sp>
        <p:nvSpPr>
          <p:cNvPr id="49205" name="Text Box 53"/>
          <p:cNvSpPr txBox="1">
            <a:spLocks noChangeArrowheads="1"/>
          </p:cNvSpPr>
          <p:nvPr/>
        </p:nvSpPr>
        <p:spPr bwMode="auto">
          <a:xfrm>
            <a:off x="1698625" y="3074988"/>
            <a:ext cx="36099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Area of steel rod , A</a:t>
            </a:r>
            <a:r>
              <a:rPr lang="en-US" baseline="-25000"/>
              <a:t>S  </a:t>
            </a:r>
            <a:r>
              <a:rPr lang="en-US"/>
              <a:t> = 4 x (</a:t>
            </a:r>
            <a:r>
              <a:rPr lang="en-US">
                <a:sym typeface="Symbol" pitchFamily="18" charset="2"/>
              </a:rPr>
              <a:t>/4) x d</a:t>
            </a:r>
            <a:r>
              <a:rPr lang="en-US" baseline="30000">
                <a:sym typeface="Symbol" pitchFamily="18" charset="2"/>
              </a:rPr>
              <a:t>2 </a:t>
            </a:r>
          </a:p>
          <a:p>
            <a:r>
              <a:rPr lang="en-US" baseline="30000">
                <a:sym typeface="Symbol" pitchFamily="18" charset="2"/>
              </a:rPr>
              <a:t>                                                        </a:t>
            </a:r>
            <a:r>
              <a:rPr lang="en-US">
                <a:sym typeface="Symbol" pitchFamily="18" charset="2"/>
              </a:rPr>
              <a:t>= 3.14 in</a:t>
            </a:r>
            <a:r>
              <a:rPr lang="en-US" baseline="30000">
                <a:sym typeface="Symbol" pitchFamily="18" charset="2"/>
              </a:rPr>
              <a:t>2</a:t>
            </a:r>
            <a:endParaRPr lang="en-US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Net area of concrete   A</a:t>
            </a:r>
            <a:r>
              <a:rPr lang="en-US" baseline="-25000">
                <a:sym typeface="Symbol" pitchFamily="18" charset="2"/>
              </a:rPr>
              <a:t>C</a:t>
            </a:r>
            <a:r>
              <a:rPr lang="en-US">
                <a:sym typeface="Symbol" pitchFamily="18" charset="2"/>
              </a:rPr>
              <a:t>  =  18 x 18 – 3.14 </a:t>
            </a:r>
          </a:p>
          <a:p>
            <a:r>
              <a:rPr lang="en-US">
                <a:sym typeface="Symbol" pitchFamily="18" charset="2"/>
              </a:rPr>
              <a:t>                                         = 320.86 in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 </a:t>
            </a:r>
            <a:endParaRPr lang="en-US" baseline="30000">
              <a:sym typeface="Symbol" pitchFamily="18" charset="2"/>
            </a:endParaRPr>
          </a:p>
        </p:txBody>
      </p:sp>
      <p:sp>
        <p:nvSpPr>
          <p:cNvPr id="49207" name="Text Box 55"/>
          <p:cNvSpPr txBox="1">
            <a:spLocks noChangeArrowheads="1"/>
          </p:cNvSpPr>
          <p:nvPr/>
        </p:nvSpPr>
        <p:spPr bwMode="auto">
          <a:xfrm>
            <a:off x="631825" y="4141788"/>
            <a:ext cx="4814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/>
              <a:t>For compound bar</a:t>
            </a:r>
            <a:r>
              <a:rPr lang="en-US"/>
              <a:t>    P  = </a:t>
            </a:r>
            <a:r>
              <a:rPr lang="en-US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A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 +  </a:t>
            </a:r>
            <a:r>
              <a:rPr lang="en-US" baseline="-25000">
                <a:sym typeface="Symbol" pitchFamily="18" charset="2"/>
              </a:rPr>
              <a:t>C</a:t>
            </a:r>
            <a:r>
              <a:rPr lang="en-US">
                <a:sym typeface="Symbol" pitchFamily="18" charset="2"/>
              </a:rPr>
              <a:t>  A</a:t>
            </a:r>
            <a:r>
              <a:rPr lang="en-US" baseline="-25000">
                <a:sym typeface="Symbol" pitchFamily="18" charset="2"/>
              </a:rPr>
              <a:t>C</a:t>
            </a:r>
            <a:r>
              <a:rPr lang="en-US">
                <a:sym typeface="Symbol" pitchFamily="18" charset="2"/>
              </a:rPr>
              <a:t>      </a:t>
            </a:r>
          </a:p>
          <a:p>
            <a:r>
              <a:rPr lang="en-US">
                <a:sym typeface="Symbol" pitchFamily="18" charset="2"/>
              </a:rPr>
              <a:t>                        224000 = 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x 3.14  +  </a:t>
            </a:r>
            <a:r>
              <a:rPr lang="en-US" baseline="-25000">
                <a:sym typeface="Symbol" pitchFamily="18" charset="2"/>
              </a:rPr>
              <a:t>C</a:t>
            </a:r>
            <a:r>
              <a:rPr lang="en-US">
                <a:sym typeface="Symbol" pitchFamily="18" charset="2"/>
              </a:rPr>
              <a:t>  x 320.86   eq.(1)</a:t>
            </a:r>
            <a:r>
              <a:rPr lang="en-US" sz="1800">
                <a:sym typeface="Symbol" pitchFamily="18" charset="2"/>
              </a:rPr>
              <a:t> </a:t>
            </a:r>
          </a:p>
        </p:txBody>
      </p:sp>
      <p:graphicFrame>
        <p:nvGraphicFramePr>
          <p:cNvPr id="49208" name="Object 56"/>
          <p:cNvGraphicFramePr>
            <a:graphicFrameLocks noGrp="1" noChangeAspect="1"/>
          </p:cNvGraphicFramePr>
          <p:nvPr>
            <p:ph idx="1"/>
          </p:nvPr>
        </p:nvGraphicFramePr>
        <p:xfrm>
          <a:off x="2400300" y="4727575"/>
          <a:ext cx="24003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2" name="Equation" r:id="rId5" imgW="1828800" imgH="888840" progId="Equation.3">
                  <p:embed/>
                </p:oleObj>
              </mc:Choice>
              <mc:Fallback>
                <p:oleObj name="Equation" r:id="rId5" imgW="1828800" imgH="888840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4727575"/>
                        <a:ext cx="24003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10" name="Text Box 58"/>
          <p:cNvSpPr txBox="1">
            <a:spLocks noChangeArrowheads="1"/>
          </p:cNvSpPr>
          <p:nvPr/>
        </p:nvSpPr>
        <p:spPr bwMode="auto">
          <a:xfrm>
            <a:off x="955675" y="5924550"/>
            <a:ext cx="572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equations (1) and (2),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C</a:t>
            </a:r>
            <a:r>
              <a:rPr lang="en-US">
                <a:sym typeface="Symbol" pitchFamily="18" charset="2"/>
              </a:rPr>
              <a:t>  = 608 lb/in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 ,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= 9120 lb/in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 (Ans)</a:t>
            </a:r>
            <a:r>
              <a:rPr lang="en-US"/>
              <a:t> </a:t>
            </a:r>
            <a:endParaRPr lang="en-US" sz="1800"/>
          </a:p>
        </p:txBody>
      </p:sp>
      <p:sp>
        <p:nvSpPr>
          <p:cNvPr id="49211" name="Text Box 59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21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464" y="56771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4" name="AutoShape 94"/>
          <p:cNvSpPr>
            <a:spLocks noChangeAspect="1" noChangeArrowheads="1" noTextEdit="1"/>
          </p:cNvSpPr>
          <p:nvPr/>
        </p:nvSpPr>
        <p:spPr bwMode="auto">
          <a:xfrm>
            <a:off x="1447800" y="175895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en-US" sz="1600" b="1"/>
              <a:t>1.12 Temperature stresses</a:t>
            </a:r>
            <a:r>
              <a:rPr lang="en-US" sz="1600"/>
              <a:t>     ( P-41 in ME- 2014 )</a:t>
            </a:r>
          </a:p>
        </p:txBody>
      </p:sp>
      <p:graphicFrame>
        <p:nvGraphicFramePr>
          <p:cNvPr id="51276" name="Object 7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24150" y="4413250"/>
          <a:ext cx="15049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8" name="Equation" r:id="rId5" imgW="1333440" imgH="444240" progId="Equation.3">
                  <p:embed/>
                </p:oleObj>
              </mc:Choice>
              <mc:Fallback>
                <p:oleObj name="Equation" r:id="rId5" imgW="1333440" imgH="44424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4413250"/>
                        <a:ext cx="150495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9" name="Object 7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0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9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1" name="Object 8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27100" y="4395788"/>
          <a:ext cx="16510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0" name="Equation" r:id="rId9" imgW="1434960" imgH="444240" progId="Equation.3">
                  <p:embed/>
                </p:oleObj>
              </mc:Choice>
              <mc:Fallback>
                <p:oleObj name="Equation" r:id="rId9" imgW="1434960" imgH="44424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4395788"/>
                        <a:ext cx="16510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74" name="Group 74"/>
          <p:cNvGrpSpPr>
            <a:grpSpLocks/>
          </p:cNvGrpSpPr>
          <p:nvPr/>
        </p:nvGrpSpPr>
        <p:grpSpPr bwMode="auto">
          <a:xfrm>
            <a:off x="4362450" y="1085850"/>
            <a:ext cx="4197350" cy="4168775"/>
            <a:chOff x="2748" y="684"/>
            <a:chExt cx="2644" cy="2626"/>
          </a:xfrm>
        </p:grpSpPr>
        <p:sp>
          <p:nvSpPr>
            <p:cNvPr id="51204" name="Line 4"/>
            <p:cNvSpPr>
              <a:spLocks noChangeShapeType="1"/>
            </p:cNvSpPr>
            <p:nvPr/>
          </p:nvSpPr>
          <p:spPr bwMode="auto">
            <a:xfrm>
              <a:off x="2835" y="838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06" name="Rectangle 6"/>
            <p:cNvSpPr>
              <a:spLocks noChangeArrowheads="1"/>
            </p:cNvSpPr>
            <p:nvPr/>
          </p:nvSpPr>
          <p:spPr bwMode="auto">
            <a:xfrm>
              <a:off x="2835" y="995"/>
              <a:ext cx="1114" cy="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07" name="Rectangle 7"/>
            <p:cNvSpPr>
              <a:spLocks noChangeArrowheads="1"/>
            </p:cNvSpPr>
            <p:nvPr/>
          </p:nvSpPr>
          <p:spPr bwMode="auto">
            <a:xfrm>
              <a:off x="2839" y="1310"/>
              <a:ext cx="1115" cy="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08" name="Rectangle 8"/>
            <p:cNvSpPr>
              <a:spLocks noChangeArrowheads="1"/>
            </p:cNvSpPr>
            <p:nvPr/>
          </p:nvSpPr>
          <p:spPr bwMode="auto">
            <a:xfrm>
              <a:off x="2835" y="1089"/>
              <a:ext cx="1114" cy="228"/>
            </a:xfrm>
            <a:prstGeom prst="rect">
              <a:avLst/>
            </a:prstGeom>
            <a:solidFill>
              <a:srgbClr val="E4E8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 flipH="1">
              <a:off x="2748" y="871"/>
              <a:ext cx="87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H="1">
              <a:off x="2753" y="969"/>
              <a:ext cx="86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H="1">
              <a:off x="2753" y="1104"/>
              <a:ext cx="86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H="1">
              <a:off x="2753" y="1238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 flipH="1">
              <a:off x="2753" y="1384"/>
              <a:ext cx="86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 flipH="1">
              <a:off x="2753" y="1508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>
              <a:off x="2839" y="1685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8" name="Rectangle 18"/>
            <p:cNvSpPr>
              <a:spLocks noChangeArrowheads="1"/>
            </p:cNvSpPr>
            <p:nvPr/>
          </p:nvSpPr>
          <p:spPr bwMode="auto">
            <a:xfrm>
              <a:off x="2839" y="1831"/>
              <a:ext cx="1277" cy="9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19" name="Rectangle 19"/>
            <p:cNvSpPr>
              <a:spLocks noChangeArrowheads="1"/>
            </p:cNvSpPr>
            <p:nvPr/>
          </p:nvSpPr>
          <p:spPr bwMode="auto">
            <a:xfrm>
              <a:off x="2844" y="2157"/>
              <a:ext cx="1277" cy="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20" name="Rectangle 20"/>
            <p:cNvSpPr>
              <a:spLocks noChangeArrowheads="1"/>
            </p:cNvSpPr>
            <p:nvPr/>
          </p:nvSpPr>
          <p:spPr bwMode="auto">
            <a:xfrm>
              <a:off x="2839" y="1924"/>
              <a:ext cx="1537" cy="229"/>
            </a:xfrm>
            <a:prstGeom prst="rect">
              <a:avLst/>
            </a:prstGeom>
            <a:solidFill>
              <a:srgbClr val="E4E8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21" name="Line 21"/>
            <p:cNvSpPr>
              <a:spLocks noChangeShapeType="1"/>
            </p:cNvSpPr>
            <p:nvPr/>
          </p:nvSpPr>
          <p:spPr bwMode="auto">
            <a:xfrm flipH="1">
              <a:off x="2753" y="1706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H="1">
              <a:off x="2757" y="1804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H="1">
              <a:off x="2757" y="1939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 flipH="1">
              <a:off x="2757" y="2074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H="1">
              <a:off x="2757" y="2219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H="1">
              <a:off x="2757" y="2344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>
              <a:off x="2850" y="2527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29" name="Rectangle 29"/>
            <p:cNvSpPr>
              <a:spLocks noChangeArrowheads="1"/>
            </p:cNvSpPr>
            <p:nvPr/>
          </p:nvSpPr>
          <p:spPr bwMode="auto">
            <a:xfrm>
              <a:off x="2850" y="2672"/>
              <a:ext cx="1396" cy="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30" name="Rectangle 30"/>
            <p:cNvSpPr>
              <a:spLocks noChangeArrowheads="1"/>
            </p:cNvSpPr>
            <p:nvPr/>
          </p:nvSpPr>
          <p:spPr bwMode="auto">
            <a:xfrm>
              <a:off x="2842" y="2998"/>
              <a:ext cx="1397" cy="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31" name="Rectangle 31"/>
            <p:cNvSpPr>
              <a:spLocks noChangeArrowheads="1"/>
            </p:cNvSpPr>
            <p:nvPr/>
          </p:nvSpPr>
          <p:spPr bwMode="auto">
            <a:xfrm>
              <a:off x="2850" y="2766"/>
              <a:ext cx="1396" cy="228"/>
            </a:xfrm>
            <a:prstGeom prst="rect">
              <a:avLst/>
            </a:prstGeom>
            <a:solidFill>
              <a:srgbClr val="E4E8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 flipH="1">
              <a:off x="2763" y="2547"/>
              <a:ext cx="87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3" name="Line 33"/>
            <p:cNvSpPr>
              <a:spLocks noChangeShapeType="1"/>
            </p:cNvSpPr>
            <p:nvPr/>
          </p:nvSpPr>
          <p:spPr bwMode="auto">
            <a:xfrm flipH="1">
              <a:off x="2768" y="2645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4" name="Line 34"/>
            <p:cNvSpPr>
              <a:spLocks noChangeShapeType="1"/>
            </p:cNvSpPr>
            <p:nvPr/>
          </p:nvSpPr>
          <p:spPr bwMode="auto">
            <a:xfrm flipH="1">
              <a:off x="2768" y="2780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5" name="Line 35"/>
            <p:cNvSpPr>
              <a:spLocks noChangeShapeType="1"/>
            </p:cNvSpPr>
            <p:nvPr/>
          </p:nvSpPr>
          <p:spPr bwMode="auto">
            <a:xfrm flipH="1">
              <a:off x="2768" y="2915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6" name="Line 36"/>
            <p:cNvSpPr>
              <a:spLocks noChangeShapeType="1"/>
            </p:cNvSpPr>
            <p:nvPr/>
          </p:nvSpPr>
          <p:spPr bwMode="auto">
            <a:xfrm flipH="1">
              <a:off x="2768" y="3061"/>
              <a:ext cx="86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7" name="Line 37"/>
            <p:cNvSpPr>
              <a:spLocks noChangeShapeType="1"/>
            </p:cNvSpPr>
            <p:nvPr/>
          </p:nvSpPr>
          <p:spPr bwMode="auto">
            <a:xfrm flipH="1">
              <a:off x="2768" y="3185"/>
              <a:ext cx="86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39" name="Line 39"/>
            <p:cNvSpPr>
              <a:spLocks noChangeShapeType="1"/>
            </p:cNvSpPr>
            <p:nvPr/>
          </p:nvSpPr>
          <p:spPr bwMode="auto">
            <a:xfrm>
              <a:off x="4361" y="1432"/>
              <a:ext cx="0" cy="4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40" name="Line 40"/>
            <p:cNvSpPr>
              <a:spLocks noChangeShapeType="1"/>
            </p:cNvSpPr>
            <p:nvPr/>
          </p:nvSpPr>
          <p:spPr bwMode="auto">
            <a:xfrm>
              <a:off x="3950" y="1453"/>
              <a:ext cx="0" cy="3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41" name="Line 41"/>
            <p:cNvSpPr>
              <a:spLocks noChangeShapeType="1"/>
            </p:cNvSpPr>
            <p:nvPr/>
          </p:nvSpPr>
          <p:spPr bwMode="auto">
            <a:xfrm>
              <a:off x="4112" y="1619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42" name="Line 42"/>
            <p:cNvSpPr>
              <a:spLocks noChangeShapeType="1"/>
            </p:cNvSpPr>
            <p:nvPr/>
          </p:nvSpPr>
          <p:spPr bwMode="auto">
            <a:xfrm>
              <a:off x="3950" y="1712"/>
              <a:ext cx="1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43" name="Line 43"/>
            <p:cNvSpPr>
              <a:spLocks noChangeShapeType="1"/>
            </p:cNvSpPr>
            <p:nvPr/>
          </p:nvSpPr>
          <p:spPr bwMode="auto">
            <a:xfrm>
              <a:off x="3950" y="1556"/>
              <a:ext cx="4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49" name="Line 49"/>
            <p:cNvSpPr>
              <a:spLocks noChangeShapeType="1"/>
            </p:cNvSpPr>
            <p:nvPr/>
          </p:nvSpPr>
          <p:spPr bwMode="auto">
            <a:xfrm>
              <a:off x="4242" y="2263"/>
              <a:ext cx="0" cy="3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1" name="Line 51"/>
            <p:cNvSpPr>
              <a:spLocks noChangeShapeType="1"/>
            </p:cNvSpPr>
            <p:nvPr/>
          </p:nvSpPr>
          <p:spPr bwMode="auto">
            <a:xfrm>
              <a:off x="3982" y="2491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2" name="Line 52"/>
            <p:cNvSpPr>
              <a:spLocks noChangeShapeType="1"/>
            </p:cNvSpPr>
            <p:nvPr/>
          </p:nvSpPr>
          <p:spPr bwMode="auto">
            <a:xfrm flipH="1">
              <a:off x="4372" y="250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3" name="Line 53"/>
            <p:cNvSpPr>
              <a:spLocks noChangeShapeType="1"/>
            </p:cNvSpPr>
            <p:nvPr/>
          </p:nvSpPr>
          <p:spPr bwMode="auto">
            <a:xfrm>
              <a:off x="3821" y="2380"/>
              <a:ext cx="2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4" name="Line 54"/>
            <p:cNvSpPr>
              <a:spLocks noChangeShapeType="1"/>
            </p:cNvSpPr>
            <p:nvPr/>
          </p:nvSpPr>
          <p:spPr bwMode="auto">
            <a:xfrm flipH="1">
              <a:off x="4242" y="2370"/>
              <a:ext cx="76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5" name="Text Box 55"/>
            <p:cNvSpPr txBox="1">
              <a:spLocks noChangeArrowheads="1"/>
            </p:cNvSpPr>
            <p:nvPr/>
          </p:nvSpPr>
          <p:spPr bwMode="auto">
            <a:xfrm>
              <a:off x="3107" y="1106"/>
              <a:ext cx="4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Brass</a:t>
              </a:r>
            </a:p>
          </p:txBody>
        </p:sp>
        <p:sp>
          <p:nvSpPr>
            <p:cNvPr id="51256" name="Text Box 56"/>
            <p:cNvSpPr txBox="1">
              <a:spLocks noChangeArrowheads="1"/>
            </p:cNvSpPr>
            <p:nvPr/>
          </p:nvSpPr>
          <p:spPr bwMode="auto">
            <a:xfrm>
              <a:off x="3378" y="936"/>
              <a:ext cx="3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Steel</a:t>
              </a:r>
            </a:p>
          </p:txBody>
        </p:sp>
        <p:sp>
          <p:nvSpPr>
            <p:cNvPr id="51257" name="Text Box 57"/>
            <p:cNvSpPr txBox="1">
              <a:spLocks noChangeArrowheads="1"/>
            </p:cNvSpPr>
            <p:nvPr/>
          </p:nvSpPr>
          <p:spPr bwMode="auto">
            <a:xfrm>
              <a:off x="3425" y="1254"/>
              <a:ext cx="3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Steel</a:t>
              </a:r>
            </a:p>
          </p:txBody>
        </p:sp>
        <p:sp>
          <p:nvSpPr>
            <p:cNvPr id="51258" name="Line 58"/>
            <p:cNvSpPr>
              <a:spLocks noChangeShapeType="1"/>
            </p:cNvSpPr>
            <p:nvPr/>
          </p:nvSpPr>
          <p:spPr bwMode="auto">
            <a:xfrm>
              <a:off x="3950" y="684"/>
              <a:ext cx="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59" name="Line 59"/>
            <p:cNvSpPr>
              <a:spLocks noChangeShapeType="1"/>
            </p:cNvSpPr>
            <p:nvPr/>
          </p:nvSpPr>
          <p:spPr bwMode="auto">
            <a:xfrm>
              <a:off x="2845" y="850"/>
              <a:ext cx="4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60" name="Line 60"/>
            <p:cNvSpPr>
              <a:spLocks noChangeShapeType="1"/>
            </p:cNvSpPr>
            <p:nvPr/>
          </p:nvSpPr>
          <p:spPr bwMode="auto">
            <a:xfrm>
              <a:off x="3582" y="850"/>
              <a:ext cx="3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61" name="Text Box 61"/>
            <p:cNvSpPr txBox="1">
              <a:spLocks noChangeArrowheads="1"/>
            </p:cNvSpPr>
            <p:nvPr/>
          </p:nvSpPr>
          <p:spPr bwMode="auto">
            <a:xfrm>
              <a:off x="3356" y="73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L</a:t>
              </a:r>
            </a:p>
          </p:txBody>
        </p:sp>
        <p:sp>
          <p:nvSpPr>
            <p:cNvPr id="51262" name="Text Box 62"/>
            <p:cNvSpPr txBox="1">
              <a:spLocks noChangeArrowheads="1"/>
            </p:cNvSpPr>
            <p:nvPr/>
          </p:nvSpPr>
          <p:spPr bwMode="auto">
            <a:xfrm>
              <a:off x="3938" y="1343"/>
              <a:ext cx="4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ym typeface="Symbol" pitchFamily="18" charset="2"/>
                </a:rPr>
                <a:t></a:t>
              </a:r>
              <a:r>
                <a:rPr lang="en-US" sz="1600" baseline="-25000">
                  <a:sym typeface="Symbol" pitchFamily="18" charset="2"/>
                </a:rPr>
                <a:t>B</a:t>
              </a:r>
              <a:r>
                <a:rPr lang="en-US" sz="1600">
                  <a:sym typeface="Symbol" pitchFamily="18" charset="2"/>
                </a:rPr>
                <a:t> L t</a:t>
              </a:r>
            </a:p>
          </p:txBody>
        </p:sp>
        <p:sp>
          <p:nvSpPr>
            <p:cNvPr id="51263" name="Text Box 63"/>
            <p:cNvSpPr txBox="1">
              <a:spLocks noChangeArrowheads="1"/>
            </p:cNvSpPr>
            <p:nvPr/>
          </p:nvSpPr>
          <p:spPr bwMode="auto">
            <a:xfrm>
              <a:off x="3497" y="1585"/>
              <a:ext cx="4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ym typeface="Symbol" pitchFamily="18" charset="2"/>
                </a:rPr>
                <a:t></a:t>
              </a:r>
              <a:r>
                <a:rPr lang="en-US" sz="1600" baseline="-25000">
                  <a:sym typeface="Symbol" pitchFamily="18" charset="2"/>
                </a:rPr>
                <a:t>S</a:t>
              </a:r>
              <a:r>
                <a:rPr lang="en-US" sz="1600">
                  <a:sym typeface="Symbol" pitchFamily="18" charset="2"/>
                </a:rPr>
                <a:t> L t</a:t>
              </a:r>
            </a:p>
          </p:txBody>
        </p:sp>
        <p:sp>
          <p:nvSpPr>
            <p:cNvPr id="51264" name="Line 64"/>
            <p:cNvSpPr>
              <a:spLocks noChangeShapeType="1"/>
            </p:cNvSpPr>
            <p:nvPr/>
          </p:nvSpPr>
          <p:spPr bwMode="auto">
            <a:xfrm>
              <a:off x="4372" y="2169"/>
              <a:ext cx="0" cy="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65" name="Line 65"/>
            <p:cNvSpPr>
              <a:spLocks noChangeShapeType="1"/>
            </p:cNvSpPr>
            <p:nvPr/>
          </p:nvSpPr>
          <p:spPr bwMode="auto">
            <a:xfrm>
              <a:off x="4112" y="2263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66" name="Text Box 66"/>
            <p:cNvSpPr txBox="1">
              <a:spLocks noChangeArrowheads="1"/>
            </p:cNvSpPr>
            <p:nvPr/>
          </p:nvSpPr>
          <p:spPr bwMode="auto">
            <a:xfrm>
              <a:off x="2862" y="2207"/>
              <a:ext cx="118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Extension of steel. X</a:t>
              </a:r>
              <a:r>
                <a:rPr lang="en-US" baseline="-25000"/>
                <a:t>S</a:t>
              </a:r>
            </a:p>
            <a:p>
              <a:r>
                <a:rPr lang="en-US"/>
                <a:t>        </a:t>
              </a:r>
            </a:p>
          </p:txBody>
        </p:sp>
        <p:sp>
          <p:nvSpPr>
            <p:cNvPr id="51267" name="Text Box 67"/>
            <p:cNvSpPr txBox="1">
              <a:spLocks noChangeArrowheads="1"/>
            </p:cNvSpPr>
            <p:nvPr/>
          </p:nvSpPr>
          <p:spPr bwMode="auto">
            <a:xfrm>
              <a:off x="4529" y="2290"/>
              <a:ext cx="80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Compression </a:t>
              </a:r>
            </a:p>
            <a:p>
              <a:r>
                <a:rPr lang="en-US"/>
                <a:t>   of brass, x</a:t>
              </a:r>
              <a:r>
                <a:rPr lang="en-US" baseline="-25000"/>
                <a:t>B</a:t>
              </a:r>
            </a:p>
          </p:txBody>
        </p:sp>
        <p:sp>
          <p:nvSpPr>
            <p:cNvPr id="51268" name="Text Box 68"/>
            <p:cNvSpPr txBox="1">
              <a:spLocks noChangeArrowheads="1"/>
            </p:cNvSpPr>
            <p:nvPr/>
          </p:nvSpPr>
          <p:spPr bwMode="auto">
            <a:xfrm>
              <a:off x="4287" y="2747"/>
              <a:ext cx="92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Final position of </a:t>
              </a:r>
            </a:p>
            <a:p>
              <a:r>
                <a:rPr lang="en-US"/>
                <a:t>Compound bar</a:t>
              </a:r>
            </a:p>
          </p:txBody>
        </p:sp>
        <p:sp>
          <p:nvSpPr>
            <p:cNvPr id="51269" name="Text Box 69"/>
            <p:cNvSpPr txBox="1">
              <a:spLocks noChangeArrowheads="1"/>
            </p:cNvSpPr>
            <p:nvPr/>
          </p:nvSpPr>
          <p:spPr bwMode="auto">
            <a:xfrm>
              <a:off x="3995" y="960"/>
              <a:ext cx="104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Original position of</a:t>
              </a:r>
            </a:p>
            <a:p>
              <a:r>
                <a:rPr lang="en-US"/>
                <a:t>Compound bar</a:t>
              </a:r>
            </a:p>
          </p:txBody>
        </p:sp>
        <p:sp>
          <p:nvSpPr>
            <p:cNvPr id="51270" name="Text Box 70"/>
            <p:cNvSpPr txBox="1">
              <a:spLocks noChangeArrowheads="1"/>
            </p:cNvSpPr>
            <p:nvPr/>
          </p:nvSpPr>
          <p:spPr bwMode="auto">
            <a:xfrm>
              <a:off x="4352" y="1874"/>
              <a:ext cx="104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Free expansion </a:t>
              </a:r>
            </a:p>
            <a:p>
              <a:r>
                <a:rPr lang="en-US"/>
                <a:t>due to temp. rise. t</a:t>
              </a:r>
            </a:p>
          </p:txBody>
        </p:sp>
      </p:grpSp>
      <p:sp>
        <p:nvSpPr>
          <p:cNvPr id="51273" name="Text Box 73"/>
          <p:cNvSpPr txBox="1">
            <a:spLocks noChangeArrowheads="1"/>
          </p:cNvSpPr>
          <p:nvPr/>
        </p:nvSpPr>
        <p:spPr bwMode="auto">
          <a:xfrm>
            <a:off x="384175" y="1306513"/>
            <a:ext cx="3246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For compound bar</a:t>
            </a:r>
          </a:p>
          <a:p>
            <a:r>
              <a:rPr lang="en-US"/>
              <a:t>Subjected to a change of temperature t</a:t>
            </a:r>
          </a:p>
        </p:txBody>
      </p:sp>
      <p:sp>
        <p:nvSpPr>
          <p:cNvPr id="51275" name="Text Box 75"/>
          <p:cNvSpPr txBox="1">
            <a:spLocks noChangeArrowheads="1"/>
          </p:cNvSpPr>
          <p:nvPr/>
        </p:nvSpPr>
        <p:spPr bwMode="auto">
          <a:xfrm>
            <a:off x="327025" y="1943100"/>
            <a:ext cx="393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Let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= compressive stress induced</a:t>
            </a:r>
          </a:p>
          <a:p>
            <a:r>
              <a:rPr lang="en-US">
                <a:sym typeface="Symbol" pitchFamily="18" charset="2"/>
              </a:rPr>
              <a:t>              in the bar due to rise in  trmp.  T</a:t>
            </a:r>
          </a:p>
          <a:p>
            <a:r>
              <a:rPr lang="en-US">
                <a:sym typeface="Symbol" pitchFamily="18" charset="2"/>
              </a:rPr>
              <a:t>      x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= compression of bar dur to trmp. change</a:t>
            </a:r>
          </a:p>
        </p:txBody>
      </p:sp>
      <p:sp>
        <p:nvSpPr>
          <p:cNvPr id="51278" name="Text Box 78"/>
          <p:cNvSpPr txBox="1">
            <a:spLocks noChangeArrowheads="1"/>
          </p:cNvSpPr>
          <p:nvPr/>
        </p:nvSpPr>
        <p:spPr bwMode="auto">
          <a:xfrm>
            <a:off x="403225" y="2773363"/>
            <a:ext cx="855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Similarly</a:t>
            </a:r>
          </a:p>
        </p:txBody>
      </p:sp>
      <p:sp>
        <p:nvSpPr>
          <p:cNvPr id="51283" name="Line 83"/>
          <p:cNvSpPr>
            <a:spLocks noChangeShapeType="1"/>
          </p:cNvSpPr>
          <p:nvPr/>
        </p:nvSpPr>
        <p:spPr bwMode="auto">
          <a:xfrm>
            <a:off x="6267450" y="2971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1284" name="Line 84"/>
          <p:cNvSpPr>
            <a:spLocks noChangeShapeType="1"/>
          </p:cNvSpPr>
          <p:nvPr/>
        </p:nvSpPr>
        <p:spPr bwMode="auto">
          <a:xfrm>
            <a:off x="6724650" y="50101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1285" name="Line 85"/>
          <p:cNvSpPr>
            <a:spLocks noChangeShapeType="1"/>
          </p:cNvSpPr>
          <p:nvPr/>
        </p:nvSpPr>
        <p:spPr bwMode="auto">
          <a:xfrm>
            <a:off x="6267450" y="518160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1286" name="Text Box 86"/>
          <p:cNvSpPr txBox="1">
            <a:spLocks noChangeArrowheads="1"/>
          </p:cNvSpPr>
          <p:nvPr/>
        </p:nvSpPr>
        <p:spPr bwMode="auto">
          <a:xfrm>
            <a:off x="5851525" y="5070475"/>
            <a:ext cx="404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X</a:t>
            </a:r>
            <a:r>
              <a:rPr lang="en-US" sz="1600" baseline="-25000"/>
              <a:t>T</a:t>
            </a:r>
          </a:p>
        </p:txBody>
      </p:sp>
      <p:sp>
        <p:nvSpPr>
          <p:cNvPr id="51287" name="Text Box 87"/>
          <p:cNvSpPr txBox="1">
            <a:spLocks noChangeArrowheads="1"/>
          </p:cNvSpPr>
          <p:nvPr/>
        </p:nvSpPr>
        <p:spPr bwMode="auto">
          <a:xfrm>
            <a:off x="631825" y="3135313"/>
            <a:ext cx="35782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Strain equation</a:t>
            </a:r>
          </a:p>
          <a:p>
            <a:r>
              <a:rPr lang="en-US"/>
              <a:t>       X</a:t>
            </a:r>
            <a:r>
              <a:rPr lang="en-US" baseline="-25000"/>
              <a:t>T</a:t>
            </a:r>
            <a:r>
              <a:rPr lang="en-US"/>
              <a:t>  =  </a:t>
            </a:r>
            <a:r>
              <a:rPr lang="en-US" sz="1800">
                <a:sym typeface="Symbol" pitchFamily="18" charset="2"/>
              </a:rPr>
              <a:t>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L T    +   </a:t>
            </a:r>
            <a:r>
              <a:rPr lang="en-US" sz="1800">
                <a:sym typeface="Symbol" pitchFamily="18" charset="2"/>
              </a:rPr>
              <a:t>x</a:t>
            </a:r>
            <a:r>
              <a:rPr lang="en-US" baseline="-25000">
                <a:sym typeface="Symbol" pitchFamily="18" charset="2"/>
              </a:rPr>
              <a:t>S    </a:t>
            </a:r>
            <a:r>
              <a:rPr lang="en-US">
                <a:sym typeface="Symbol" pitchFamily="18" charset="2"/>
              </a:rPr>
              <a:t>for steel rod   </a:t>
            </a:r>
          </a:p>
          <a:p>
            <a:r>
              <a:rPr lang="en-US">
                <a:sym typeface="Symbol" pitchFamily="18" charset="2"/>
              </a:rPr>
              <a:t>       </a:t>
            </a:r>
            <a:r>
              <a:rPr lang="en-US" sz="1600"/>
              <a:t>x</a:t>
            </a:r>
            <a:r>
              <a:rPr lang="en-US" sz="1600" baseline="-25000"/>
              <a:t>T</a:t>
            </a:r>
            <a:r>
              <a:rPr lang="en-US" sz="1600"/>
              <a:t>  =  </a:t>
            </a:r>
            <a:r>
              <a:rPr lang="en-US" sz="1800">
                <a:sym typeface="Symbol" pitchFamily="18" charset="2"/>
              </a:rPr>
              <a:t></a:t>
            </a:r>
            <a:r>
              <a:rPr lang="en-US" sz="1600" baseline="-25000">
                <a:sym typeface="Symbol" pitchFamily="18" charset="2"/>
              </a:rPr>
              <a:t>S</a:t>
            </a:r>
            <a:r>
              <a:rPr lang="en-US" sz="1600">
                <a:sym typeface="Symbol" pitchFamily="18" charset="2"/>
              </a:rPr>
              <a:t> L T  -   </a:t>
            </a:r>
            <a:r>
              <a:rPr lang="en-US" sz="1800">
                <a:sym typeface="Symbol" pitchFamily="18" charset="2"/>
              </a:rPr>
              <a:t>x</a:t>
            </a:r>
            <a:r>
              <a:rPr lang="en-US" sz="1600" baseline="-25000">
                <a:sym typeface="Symbol" pitchFamily="18" charset="2"/>
              </a:rPr>
              <a:t>S  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for copper cube</a:t>
            </a:r>
            <a:endParaRPr lang="en-US" baseline="-25000">
              <a:sym typeface="Symbol" pitchFamily="18" charset="2"/>
            </a:endParaRPr>
          </a:p>
        </p:txBody>
      </p:sp>
      <p:sp>
        <p:nvSpPr>
          <p:cNvPr id="51289" name="Text Box 89"/>
          <p:cNvSpPr txBox="1">
            <a:spLocks noChangeArrowheads="1"/>
          </p:cNvSpPr>
          <p:nvPr/>
        </p:nvSpPr>
        <p:spPr bwMode="auto">
          <a:xfrm>
            <a:off x="1050925" y="3938588"/>
            <a:ext cx="2705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x</a:t>
            </a:r>
            <a:r>
              <a:rPr lang="en-US" sz="1600" baseline="-25000"/>
              <a:t>S </a:t>
            </a:r>
            <a:r>
              <a:rPr lang="en-US" sz="1600"/>
              <a:t>  +  X </a:t>
            </a:r>
            <a:r>
              <a:rPr lang="en-US" sz="1600" baseline="-25000"/>
              <a:t>B</a:t>
            </a:r>
            <a:r>
              <a:rPr lang="en-US" sz="1600"/>
              <a:t>   =  L T (</a:t>
            </a:r>
            <a:r>
              <a:rPr lang="en-US" sz="1800">
                <a:sym typeface="Symbol" pitchFamily="18" charset="2"/>
              </a:rPr>
              <a:t></a:t>
            </a:r>
            <a:r>
              <a:rPr lang="en-US" sz="1600" baseline="-25000">
                <a:sym typeface="Symbol" pitchFamily="18" charset="2"/>
              </a:rPr>
              <a:t>B</a:t>
            </a:r>
            <a:r>
              <a:rPr lang="en-US" sz="1600">
                <a:sym typeface="Symbol" pitchFamily="18" charset="2"/>
              </a:rPr>
              <a:t>  - </a:t>
            </a:r>
            <a:r>
              <a:rPr lang="en-US" sz="1800">
                <a:sym typeface="Symbol" pitchFamily="18" charset="2"/>
              </a:rPr>
              <a:t></a:t>
            </a:r>
            <a:r>
              <a:rPr lang="en-US" sz="1600" baseline="-25000">
                <a:sym typeface="Symbol" pitchFamily="18" charset="2"/>
              </a:rPr>
              <a:t>C </a:t>
            </a:r>
            <a:r>
              <a:rPr lang="en-US" sz="1600">
                <a:sym typeface="Symbol" pitchFamily="18" charset="2"/>
              </a:rPr>
              <a:t>)</a:t>
            </a:r>
          </a:p>
        </p:txBody>
      </p:sp>
      <p:graphicFrame>
        <p:nvGraphicFramePr>
          <p:cNvPr id="51292" name="Object 9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292225" y="4884738"/>
          <a:ext cx="20066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1" name="Equation" r:id="rId11" imgW="1485720" imgH="444240" progId="Equation.3">
                  <p:embed/>
                </p:oleObj>
              </mc:Choice>
              <mc:Fallback>
                <p:oleObj name="Equation" r:id="rId11" imgW="1485720" imgH="444240" progId="Equation.3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4884738"/>
                        <a:ext cx="20066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6" name="Text Box 96"/>
          <p:cNvSpPr txBox="1">
            <a:spLocks noChangeArrowheads="1"/>
          </p:cNvSpPr>
          <p:nvPr/>
        </p:nvSpPr>
        <p:spPr bwMode="auto">
          <a:xfrm>
            <a:off x="898525" y="5497513"/>
            <a:ext cx="210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Equilibrium equation</a:t>
            </a:r>
          </a:p>
          <a:p>
            <a:r>
              <a:rPr lang="en-US"/>
              <a:t>                P</a:t>
            </a:r>
            <a:r>
              <a:rPr lang="en-US" baseline="-25000"/>
              <a:t>S</a:t>
            </a:r>
            <a:r>
              <a:rPr lang="en-US"/>
              <a:t>  =  P</a:t>
            </a:r>
            <a:r>
              <a:rPr lang="en-US" baseline="-25000"/>
              <a:t>B</a:t>
            </a:r>
            <a:r>
              <a:rPr lang="en-US"/>
              <a:t>    </a:t>
            </a:r>
          </a:p>
          <a:p>
            <a:r>
              <a:rPr lang="en-US"/>
              <a:t>           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A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=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 A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/>
              <a:t> </a:t>
            </a:r>
          </a:p>
        </p:txBody>
      </p:sp>
      <p:sp>
        <p:nvSpPr>
          <p:cNvPr id="51297" name="Text Box 97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-22 -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37327" y="5689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algn="l"/>
            <a:r>
              <a:rPr lang="en-US" sz="2200" b="1"/>
              <a:t>Example 15</a:t>
            </a:r>
            <a:r>
              <a:rPr lang="en-US" sz="2600"/>
              <a:t>  </a:t>
            </a:r>
            <a:r>
              <a:rPr lang="en-US" sz="2000"/>
              <a:t>( Page-45  in   ME 2014 )</a:t>
            </a:r>
          </a:p>
        </p:txBody>
      </p:sp>
      <p:pic>
        <p:nvPicPr>
          <p:cNvPr id="573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162050"/>
            <a:ext cx="368458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765175" y="963613"/>
            <a:ext cx="3652838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Given data</a:t>
            </a:r>
          </a:p>
          <a:p>
            <a:r>
              <a:rPr lang="en-US"/>
              <a:t> A steel rod   d</a:t>
            </a:r>
            <a:r>
              <a:rPr lang="en-US" baseline="-25000"/>
              <a:t>S</a:t>
            </a:r>
            <a:r>
              <a:rPr lang="en-US"/>
              <a:t> = 25 mm </a:t>
            </a:r>
          </a:p>
          <a:p>
            <a:r>
              <a:rPr lang="en-US"/>
              <a:t>A brass tube  external dia. D</a:t>
            </a:r>
            <a:r>
              <a:rPr lang="en-US" baseline="-25000"/>
              <a:t>B</a:t>
            </a:r>
            <a:r>
              <a:rPr lang="en-US"/>
              <a:t> = 35 mm</a:t>
            </a:r>
          </a:p>
          <a:p>
            <a:r>
              <a:rPr lang="en-US"/>
              <a:t>                       internal dia.  d</a:t>
            </a:r>
            <a:r>
              <a:rPr lang="en-US" baseline="-25000"/>
              <a:t>B</a:t>
            </a:r>
            <a:r>
              <a:rPr lang="en-US"/>
              <a:t> = 25 mm </a:t>
            </a:r>
          </a:p>
          <a:p>
            <a:r>
              <a:rPr lang="en-US"/>
              <a:t>Induced stress in steel due to tighten initially</a:t>
            </a:r>
          </a:p>
          <a:p>
            <a:r>
              <a:rPr lang="en-US"/>
              <a:t>     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 </a:t>
            </a:r>
            <a:r>
              <a:rPr lang="en-US">
                <a:sym typeface="Symbol" pitchFamily="18" charset="2"/>
              </a:rPr>
              <a:t> = 100 kg/cm</a:t>
            </a:r>
            <a:r>
              <a:rPr lang="en-US" baseline="-25000">
                <a:sym typeface="Symbol" pitchFamily="18" charset="2"/>
              </a:rPr>
              <a:t>2</a:t>
            </a:r>
            <a:r>
              <a:rPr lang="en-US"/>
              <a:t>   </a:t>
            </a:r>
          </a:p>
          <a:p>
            <a:r>
              <a:rPr lang="en-US"/>
              <a:t>Temperature rise t = 60</a:t>
            </a:r>
            <a:r>
              <a:rPr lang="en-US">
                <a:sym typeface="Symbol" pitchFamily="18" charset="2"/>
              </a:rPr>
              <a:t>C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822325" y="2601913"/>
            <a:ext cx="3590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find</a:t>
            </a:r>
          </a:p>
          <a:p>
            <a:r>
              <a:rPr lang="en-US"/>
              <a:t>   The final stresses in the rod and the  tube</a:t>
            </a: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917575" y="3065463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Solution</a:t>
            </a: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971550" y="3278188"/>
            <a:ext cx="77914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Induced stress</a:t>
            </a:r>
            <a:r>
              <a:rPr lang="en-US"/>
              <a:t> in  steel due to tighten initially</a:t>
            </a:r>
          </a:p>
          <a:p>
            <a:r>
              <a:rPr lang="en-US"/>
              <a:t>     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S1</a:t>
            </a:r>
            <a:r>
              <a:rPr lang="en-US">
                <a:sym typeface="Symbol" pitchFamily="18" charset="2"/>
              </a:rPr>
              <a:t>  = 100 kg/cm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 sz="1600"/>
              <a:t>   , tension  </a:t>
            </a:r>
            <a:r>
              <a:rPr lang="en-US"/>
              <a:t>( given)</a:t>
            </a:r>
          </a:p>
          <a:p>
            <a:r>
              <a:rPr lang="en-US"/>
              <a:t>Equilibrium equation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S1</a:t>
            </a:r>
            <a:r>
              <a:rPr lang="en-US">
                <a:sym typeface="Symbol" pitchFamily="18" charset="2"/>
              </a:rPr>
              <a:t>  A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  =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B1</a:t>
            </a:r>
            <a:r>
              <a:rPr lang="en-US">
                <a:sym typeface="Symbol" pitchFamily="18" charset="2"/>
              </a:rPr>
              <a:t>   A</a:t>
            </a:r>
            <a:r>
              <a:rPr lang="en-US" baseline="-25000">
                <a:sym typeface="Symbol" pitchFamily="18" charset="2"/>
              </a:rPr>
              <a:t>B        </a:t>
            </a:r>
            <a:r>
              <a:rPr lang="en-US">
                <a:sym typeface="Symbol" pitchFamily="18" charset="2"/>
              </a:rPr>
              <a:t>where      A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 = /4  x 2.5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 = 4.91 cm</a:t>
            </a:r>
            <a:endParaRPr lang="en-US" baseline="30000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                                                                         and      A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= /4 (3.5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-2.5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)  = 4.71 cm</a:t>
            </a:r>
            <a:r>
              <a:rPr lang="en-US" baseline="30000">
                <a:sym typeface="Symbol" pitchFamily="18" charset="2"/>
              </a:rPr>
              <a:t>2 </a:t>
            </a:r>
            <a:r>
              <a:rPr lang="en-US">
                <a:sym typeface="Symbol" pitchFamily="18" charset="2"/>
              </a:rPr>
              <a:t>  </a:t>
            </a:r>
          </a:p>
          <a:p>
            <a:r>
              <a:rPr lang="en-US">
                <a:sym typeface="Symbol" pitchFamily="18" charset="2"/>
              </a:rPr>
              <a:t>                          100  x  4.91  =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  x  4.71     </a:t>
            </a:r>
          </a:p>
          <a:p>
            <a:r>
              <a:rPr lang="en-US">
                <a:sym typeface="Symbol" pitchFamily="18" charset="2"/>
              </a:rPr>
              <a:t>                                    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B1 </a:t>
            </a:r>
            <a:r>
              <a:rPr lang="en-US">
                <a:sym typeface="Symbol" pitchFamily="18" charset="2"/>
              </a:rPr>
              <a:t> = 104.25   kg/ cm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 , compression                     </a:t>
            </a:r>
            <a:r>
              <a:rPr lang="en-US" baseline="30000">
                <a:sym typeface="Symbol" pitchFamily="18" charset="2"/>
              </a:rPr>
              <a:t>                                             </a:t>
            </a:r>
            <a:r>
              <a:rPr lang="en-US">
                <a:sym typeface="Symbol" pitchFamily="18" charset="2"/>
              </a:rPr>
              <a:t>  </a:t>
            </a:r>
          </a:p>
        </p:txBody>
      </p:sp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568325" y="4846638"/>
            <a:ext cx="46640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Due to rise in temperature t = 60 </a:t>
            </a:r>
            <a:r>
              <a:rPr lang="en-US">
                <a:sym typeface="Symbol" pitchFamily="18" charset="2"/>
              </a:rPr>
              <a:t>C</a:t>
            </a:r>
            <a:r>
              <a:rPr lang="en-US"/>
              <a:t> </a:t>
            </a:r>
          </a:p>
          <a:p>
            <a:r>
              <a:rPr lang="en-US"/>
              <a:t>   Equilibrium equation        P =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S2</a:t>
            </a:r>
            <a:r>
              <a:rPr lang="en-US">
                <a:sym typeface="Symbol" pitchFamily="18" charset="2"/>
              </a:rPr>
              <a:t> x A</a:t>
            </a:r>
            <a:r>
              <a:rPr lang="en-US" baseline="-25000">
                <a:sym typeface="Symbol" pitchFamily="18" charset="2"/>
              </a:rPr>
              <a:t>S </a:t>
            </a:r>
            <a:r>
              <a:rPr lang="en-US">
                <a:sym typeface="Symbol" pitchFamily="18" charset="2"/>
              </a:rPr>
              <a:t> =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B2 </a:t>
            </a:r>
            <a:r>
              <a:rPr lang="en-US">
                <a:sym typeface="Symbol" pitchFamily="18" charset="2"/>
              </a:rPr>
              <a:t>x A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                                     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S2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x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4.91</a:t>
            </a:r>
            <a:r>
              <a:rPr lang="en-US" sz="1600">
                <a:sym typeface="Symbol" pitchFamily="18" charset="2"/>
              </a:rPr>
              <a:t>  = </a:t>
            </a:r>
            <a:r>
              <a:rPr lang="en-US">
                <a:sym typeface="Symbol" pitchFamily="18" charset="2"/>
              </a:rPr>
              <a:t>B</a:t>
            </a:r>
            <a:r>
              <a:rPr lang="en-US" baseline="-25000">
                <a:sym typeface="Symbol" pitchFamily="18" charset="2"/>
              </a:rPr>
              <a:t>2</a:t>
            </a:r>
            <a:r>
              <a:rPr lang="en-US" sz="1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x 4.71    eq(1)       </a:t>
            </a:r>
            <a:endParaRPr lang="en-US" baseline="-25000">
              <a:sym typeface="Symbol" pitchFamily="18" charset="2"/>
            </a:endParaRPr>
          </a:p>
        </p:txBody>
      </p:sp>
      <p:sp>
        <p:nvSpPr>
          <p:cNvPr id="57371" name="Text Box 27"/>
          <p:cNvSpPr txBox="1">
            <a:spLocks noChangeArrowheads="1"/>
          </p:cNvSpPr>
          <p:nvPr/>
        </p:nvSpPr>
        <p:spPr bwMode="auto">
          <a:xfrm>
            <a:off x="815975" y="5688013"/>
            <a:ext cx="1376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Strain equation</a:t>
            </a:r>
          </a:p>
        </p:txBody>
      </p:sp>
      <p:graphicFrame>
        <p:nvGraphicFramePr>
          <p:cNvPr id="57372" name="Object 28"/>
          <p:cNvGraphicFramePr>
            <a:graphicFrameLocks noGrp="1" noChangeAspect="1"/>
          </p:cNvGraphicFramePr>
          <p:nvPr>
            <p:ph idx="1"/>
          </p:nvPr>
        </p:nvGraphicFramePr>
        <p:xfrm>
          <a:off x="2255838" y="5645150"/>
          <a:ext cx="363537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8" name="Equation" r:id="rId6" imgW="3517560" imgH="888840" progId="Equation.3">
                  <p:embed/>
                </p:oleObj>
              </mc:Choice>
              <mc:Fallback>
                <p:oleObj name="Equation" r:id="rId6" imgW="3517560" imgH="88884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838" y="5645150"/>
                        <a:ext cx="3635375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74" name="Line 30"/>
          <p:cNvSpPr>
            <a:spLocks noChangeShapeType="1"/>
          </p:cNvSpPr>
          <p:nvPr/>
        </p:nvSpPr>
        <p:spPr bwMode="auto">
          <a:xfrm>
            <a:off x="6038850" y="4737100"/>
            <a:ext cx="0" cy="186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118225" y="4557713"/>
            <a:ext cx="27257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From equation (1) &amp; (2)</a:t>
            </a:r>
          </a:p>
          <a:p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S2</a:t>
            </a:r>
            <a:r>
              <a:rPr lang="en-US">
                <a:sym typeface="Symbol" pitchFamily="18" charset="2"/>
              </a:rPr>
              <a:t>  =5391.99 kg/cm</a:t>
            </a:r>
            <a:r>
              <a:rPr lang="en-US" baseline="30000">
                <a:sym typeface="Symbol" pitchFamily="18" charset="2"/>
              </a:rPr>
              <a:t>2 </a:t>
            </a:r>
            <a:r>
              <a:rPr lang="en-US">
                <a:sym typeface="Symbol" pitchFamily="18" charset="2"/>
              </a:rPr>
              <a:t>(Tensile</a:t>
            </a:r>
            <a:r>
              <a:rPr lang="en-US" baseline="30000">
                <a:sym typeface="Symbol" pitchFamily="18" charset="2"/>
              </a:rPr>
              <a:t>)</a:t>
            </a:r>
          </a:p>
          <a:p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B2</a:t>
            </a:r>
            <a:r>
              <a:rPr lang="en-US">
                <a:sym typeface="Symbol" pitchFamily="18" charset="2"/>
              </a:rPr>
              <a:t>  = 6185.6 kg/cm</a:t>
            </a:r>
            <a:r>
              <a:rPr lang="en-US" baseline="30000">
                <a:sym typeface="Symbol" pitchFamily="18" charset="2"/>
              </a:rPr>
              <a:t>2  </a:t>
            </a:r>
            <a:r>
              <a:rPr lang="en-US">
                <a:sym typeface="Symbol" pitchFamily="18" charset="2"/>
              </a:rPr>
              <a:t>( comp)</a:t>
            </a:r>
            <a:r>
              <a:rPr lang="en-US" baseline="30000">
                <a:sym typeface="Symbol" pitchFamily="18" charset="2"/>
              </a:rPr>
              <a:t> 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6188075" y="5389563"/>
            <a:ext cx="2652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Final stresses</a:t>
            </a:r>
          </a:p>
          <a:p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sz="1600">
                <a:sym typeface="Symbol" pitchFamily="18" charset="2"/>
              </a:rPr>
              <a:t>= </a:t>
            </a:r>
            <a:r>
              <a:rPr lang="en-US" baseline="-25000">
                <a:sym typeface="Symbol" pitchFamily="18" charset="2"/>
              </a:rPr>
              <a:t>S1</a:t>
            </a:r>
            <a:r>
              <a:rPr lang="en-US" sz="1600">
                <a:sym typeface="Symbol" pitchFamily="18" charset="2"/>
              </a:rPr>
              <a:t>+</a:t>
            </a:r>
            <a:r>
              <a:rPr lang="en-US" baseline="-25000">
                <a:sym typeface="Symbol" pitchFamily="18" charset="2"/>
              </a:rPr>
              <a:t>S2</a:t>
            </a:r>
            <a:r>
              <a:rPr lang="en-US" sz="1600">
                <a:sym typeface="Symbol" pitchFamily="18" charset="2"/>
              </a:rPr>
              <a:t>= </a:t>
            </a:r>
            <a:r>
              <a:rPr lang="en-US">
                <a:sym typeface="Symbol" pitchFamily="18" charset="2"/>
              </a:rPr>
              <a:t>6031.99 kg/cm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                          (  tensile)</a:t>
            </a:r>
          </a:p>
          <a:p>
            <a:r>
              <a:rPr lang="en-US" sz="1600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B</a:t>
            </a:r>
            <a:r>
              <a:rPr lang="en-US" sz="1600">
                <a:sym typeface="Symbol" pitchFamily="18" charset="2"/>
              </a:rPr>
              <a:t>= </a:t>
            </a:r>
            <a:r>
              <a:rPr lang="en-US" baseline="-25000">
                <a:sym typeface="Symbol" pitchFamily="18" charset="2"/>
              </a:rPr>
              <a:t>B1</a:t>
            </a:r>
            <a:r>
              <a:rPr lang="en-US" sz="1600">
                <a:sym typeface="Symbol" pitchFamily="18" charset="2"/>
              </a:rPr>
              <a:t>+</a:t>
            </a:r>
            <a:r>
              <a:rPr lang="en-US" baseline="-25000">
                <a:sym typeface="Symbol" pitchFamily="18" charset="2"/>
              </a:rPr>
              <a:t>B2</a:t>
            </a:r>
            <a:r>
              <a:rPr lang="en-US" sz="1600">
                <a:sym typeface="Symbol" pitchFamily="18" charset="2"/>
              </a:rPr>
              <a:t>=</a:t>
            </a:r>
            <a:r>
              <a:rPr lang="en-US">
                <a:sym typeface="Symbol" pitchFamily="18" charset="2"/>
              </a:rPr>
              <a:t>6289.85 kg/cm</a:t>
            </a:r>
            <a:r>
              <a:rPr lang="en-US" baseline="30000">
                <a:sym typeface="Symbol" pitchFamily="18" charset="2"/>
              </a:rPr>
              <a:t>2</a:t>
            </a:r>
            <a:endParaRPr lang="en-US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                           (compressive)</a:t>
            </a:r>
            <a:endParaRPr lang="en-US" sz="1600" baseline="30000">
              <a:sym typeface="Symbol" pitchFamily="18" charset="2"/>
            </a:endParaRPr>
          </a:p>
          <a:p>
            <a:endParaRPr lang="en-US" sz="1600">
              <a:sym typeface="Symbol" pitchFamily="18" charset="2"/>
            </a:endParaRP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4270375" y="64309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23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032" y="6206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CHAPTER 2</a:t>
            </a:r>
            <a:br>
              <a:rPr lang="en-US" sz="2000"/>
            </a:br>
            <a:r>
              <a:rPr lang="en-US" sz="2000"/>
              <a:t>Shear Stress</a:t>
            </a:r>
          </a:p>
        </p:txBody>
      </p:sp>
      <p:graphicFrame>
        <p:nvGraphicFramePr>
          <p:cNvPr id="72709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028700" y="2928938"/>
          <a:ext cx="25241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6" name="Equation" r:id="rId5" imgW="2095200" imgH="838080" progId="Equation.3">
                  <p:embed/>
                </p:oleObj>
              </mc:Choice>
              <mc:Fallback>
                <p:oleObj name="Equation" r:id="rId5" imgW="2095200" imgH="838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2928938"/>
                        <a:ext cx="2524125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333500"/>
            <a:ext cx="5878512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794125" y="3573463"/>
            <a:ext cx="150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2.2 Shear strain</a:t>
            </a:r>
          </a:p>
        </p:txBody>
      </p:sp>
      <p:grpSp>
        <p:nvGrpSpPr>
          <p:cNvPr id="72726" name="Group 22"/>
          <p:cNvGrpSpPr>
            <a:grpSpLocks/>
          </p:cNvGrpSpPr>
          <p:nvPr/>
        </p:nvGrpSpPr>
        <p:grpSpPr bwMode="auto">
          <a:xfrm>
            <a:off x="5603875" y="3162300"/>
            <a:ext cx="2111375" cy="1409700"/>
            <a:chOff x="2966" y="2832"/>
            <a:chExt cx="1330" cy="888"/>
          </a:xfrm>
        </p:grpSpPr>
        <p:sp>
          <p:nvSpPr>
            <p:cNvPr id="72713" name="Line 9"/>
            <p:cNvSpPr>
              <a:spLocks noChangeShapeType="1"/>
            </p:cNvSpPr>
            <p:nvPr/>
          </p:nvSpPr>
          <p:spPr bwMode="auto">
            <a:xfrm>
              <a:off x="2976" y="2832"/>
              <a:ext cx="0" cy="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14" name="Line 10"/>
            <p:cNvSpPr>
              <a:spLocks noChangeShapeType="1"/>
            </p:cNvSpPr>
            <p:nvPr/>
          </p:nvSpPr>
          <p:spPr bwMode="auto">
            <a:xfrm>
              <a:off x="2976" y="3636"/>
              <a:ext cx="1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>
              <a:off x="3233" y="3053"/>
              <a:ext cx="1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18" name="Line 14"/>
            <p:cNvSpPr>
              <a:spLocks noChangeShapeType="1"/>
            </p:cNvSpPr>
            <p:nvPr/>
          </p:nvSpPr>
          <p:spPr bwMode="auto">
            <a:xfrm flipH="1">
              <a:off x="2988" y="3048"/>
              <a:ext cx="252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19" name="Line 15"/>
            <p:cNvSpPr>
              <a:spLocks noChangeShapeType="1"/>
            </p:cNvSpPr>
            <p:nvPr/>
          </p:nvSpPr>
          <p:spPr bwMode="auto">
            <a:xfrm flipH="1">
              <a:off x="4001" y="3053"/>
              <a:ext cx="252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20" name="Line 16"/>
            <p:cNvSpPr>
              <a:spLocks noChangeShapeType="1"/>
            </p:cNvSpPr>
            <p:nvPr/>
          </p:nvSpPr>
          <p:spPr bwMode="auto">
            <a:xfrm flipH="1">
              <a:off x="3312" y="3720"/>
              <a:ext cx="3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21" name="Line 17"/>
            <p:cNvSpPr>
              <a:spLocks noChangeShapeType="1"/>
            </p:cNvSpPr>
            <p:nvPr/>
          </p:nvSpPr>
          <p:spPr bwMode="auto">
            <a:xfrm>
              <a:off x="3576" y="298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22" name="Line 18"/>
            <p:cNvSpPr>
              <a:spLocks noChangeShapeType="1"/>
            </p:cNvSpPr>
            <p:nvPr/>
          </p:nvSpPr>
          <p:spPr bwMode="auto">
            <a:xfrm flipH="1">
              <a:off x="4164" y="3180"/>
              <a:ext cx="132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23" name="Line 19"/>
            <p:cNvSpPr>
              <a:spLocks noChangeShapeType="1"/>
            </p:cNvSpPr>
            <p:nvPr/>
          </p:nvSpPr>
          <p:spPr bwMode="auto">
            <a:xfrm flipH="1">
              <a:off x="3137" y="3137"/>
              <a:ext cx="132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724" name="Text Box 20"/>
            <p:cNvSpPr txBox="1">
              <a:spLocks noChangeArrowheads="1"/>
            </p:cNvSpPr>
            <p:nvPr/>
          </p:nvSpPr>
          <p:spPr bwMode="auto">
            <a:xfrm>
              <a:off x="2966" y="3148"/>
              <a:ext cx="1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  <a:cs typeface="Tahoma" pitchFamily="34" charset="0"/>
                </a:rPr>
                <a:t>Ø</a:t>
              </a:r>
            </a:p>
          </p:txBody>
        </p:sp>
      </p:grp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3775075" y="4103688"/>
            <a:ext cx="164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Shear strain  </a:t>
            </a:r>
            <a:r>
              <a:rPr lang="en-US">
                <a:sym typeface="Symbol" pitchFamily="18" charset="2"/>
              </a:rPr>
              <a:t> </a:t>
            </a:r>
            <a:r>
              <a:rPr lang="en-US">
                <a:latin typeface="Tahoma" pitchFamily="34" charset="0"/>
                <a:cs typeface="Tahoma" pitchFamily="34" charset="0"/>
                <a:sym typeface="Symbol" pitchFamily="18" charset="2"/>
              </a:rPr>
              <a:t>Ø</a:t>
            </a: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650875" y="4030663"/>
            <a:ext cx="2111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2.3 Modulus of rigidity</a:t>
            </a:r>
            <a:r>
              <a:rPr lang="en-US"/>
              <a:t> </a:t>
            </a:r>
          </a:p>
        </p:txBody>
      </p:sp>
      <p:graphicFrame>
        <p:nvGraphicFramePr>
          <p:cNvPr id="72728" name="Object 24"/>
          <p:cNvGraphicFramePr>
            <a:graphicFrameLocks noGrp="1" noChangeAspect="1"/>
          </p:cNvGraphicFramePr>
          <p:nvPr>
            <p:ph sz="half" idx="2"/>
          </p:nvPr>
        </p:nvGraphicFramePr>
        <p:xfrm>
          <a:off x="590550" y="4497388"/>
          <a:ext cx="3154363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7" name="Equation" r:id="rId8" imgW="3085920" imgH="863280" progId="Equation.3">
                  <p:embed/>
                </p:oleObj>
              </mc:Choice>
              <mc:Fallback>
                <p:oleObj name="Equation" r:id="rId8" imgW="3085920" imgH="8632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4497388"/>
                        <a:ext cx="3154363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4003675" y="5021263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2.4 Shear strain energy</a:t>
            </a: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698875" y="5287963"/>
            <a:ext cx="50720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Strain energy ( U) = Work done in straining</a:t>
            </a:r>
          </a:p>
          <a:p>
            <a:r>
              <a:rPr lang="en-US"/>
              <a:t>                             = ½ ( final couple ) x ( Angle turned through </a:t>
            </a:r>
          </a:p>
          <a:p>
            <a:r>
              <a:rPr lang="en-US"/>
              <a:t>                         U =(</a:t>
            </a:r>
            <a:r>
              <a:rPr lang="en-US" sz="1800">
                <a:sym typeface="Symbol" pitchFamily="18" charset="2"/>
              </a:rPr>
              <a:t></a:t>
            </a:r>
            <a:r>
              <a:rPr lang="en-US" sz="1600" baseline="30000">
                <a:sym typeface="Symbol" pitchFamily="18" charset="2"/>
              </a:rPr>
              <a:t>2</a:t>
            </a:r>
            <a:r>
              <a:rPr lang="en-US" sz="1600">
                <a:sym typeface="Symbol" pitchFamily="18" charset="2"/>
              </a:rPr>
              <a:t>/2 G ) x volume</a:t>
            </a:r>
            <a:endParaRPr lang="en-US" sz="1600" baseline="30000">
              <a:sym typeface="Symbol" pitchFamily="18" charset="2"/>
            </a:endParaRPr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>
            <a:off x="1790700" y="1905000"/>
            <a:ext cx="2000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1851025" y="16033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</a:t>
            </a:r>
          </a:p>
        </p:txBody>
      </p:sp>
      <p:sp>
        <p:nvSpPr>
          <p:cNvPr id="72734" name="Text Box 30"/>
          <p:cNvSpPr txBox="1">
            <a:spLocks noChangeArrowheads="1"/>
          </p:cNvSpPr>
          <p:nvPr/>
        </p:nvSpPr>
        <p:spPr bwMode="auto">
          <a:xfrm>
            <a:off x="3470275" y="1622425"/>
            <a:ext cx="354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</a:t>
            </a:r>
          </a:p>
        </p:txBody>
      </p:sp>
      <p:sp>
        <p:nvSpPr>
          <p:cNvPr id="72735" name="Text Box 31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24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94656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52500"/>
          </a:xfrm>
        </p:spPr>
        <p:txBody>
          <a:bodyPr/>
          <a:lstStyle/>
          <a:p>
            <a:pPr algn="l"/>
            <a:r>
              <a:rPr lang="en-US" sz="2200" b="1"/>
              <a:t>Example 2</a:t>
            </a:r>
            <a:r>
              <a:rPr lang="en-US" sz="2600"/>
              <a:t>  </a:t>
            </a:r>
            <a:r>
              <a:rPr lang="en-US" sz="2200"/>
              <a:t>( Page-36  in   ME 2014 )</a:t>
            </a:r>
          </a:p>
        </p:txBody>
      </p:sp>
      <p:graphicFrame>
        <p:nvGraphicFramePr>
          <p:cNvPr id="75817" name="Object 41"/>
          <p:cNvGraphicFramePr>
            <a:graphicFrameLocks noGrp="1" noChangeAspect="1"/>
          </p:cNvGraphicFramePr>
          <p:nvPr>
            <p:ph sz="half" idx="1"/>
          </p:nvPr>
        </p:nvGraphicFramePr>
        <p:xfrm>
          <a:off x="749300" y="3957638"/>
          <a:ext cx="3027363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5" name="Equation" r:id="rId5" imgW="2463480" imgH="1600200" progId="Equation.3">
                  <p:embed/>
                </p:oleObj>
              </mc:Choice>
              <mc:Fallback>
                <p:oleObj name="Equation" r:id="rId5" imgW="2463480" imgH="1600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3957638"/>
                        <a:ext cx="3027363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820" name="Object 4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670300" y="4735513"/>
          <a:ext cx="2706688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6" name="Equation" r:id="rId7" imgW="2171520" imgH="1104840" progId="Equation.3">
                  <p:embed/>
                </p:oleObj>
              </mc:Choice>
              <mc:Fallback>
                <p:oleObj name="Equation" r:id="rId7" imgW="2171520" imgH="110484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4735513"/>
                        <a:ext cx="2706688" cy="137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5813" name="Group 37"/>
          <p:cNvGrpSpPr>
            <a:grpSpLocks/>
          </p:cNvGrpSpPr>
          <p:nvPr/>
        </p:nvGrpSpPr>
        <p:grpSpPr bwMode="auto">
          <a:xfrm>
            <a:off x="5543550" y="914400"/>
            <a:ext cx="2776538" cy="3303588"/>
            <a:chOff x="3396" y="840"/>
            <a:chExt cx="1749" cy="2081"/>
          </a:xfrm>
        </p:grpSpPr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3768" y="2208"/>
              <a:ext cx="792" cy="1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5782" name="Line 6"/>
            <p:cNvSpPr>
              <a:spLocks noChangeShapeType="1"/>
            </p:cNvSpPr>
            <p:nvPr/>
          </p:nvSpPr>
          <p:spPr bwMode="auto">
            <a:xfrm>
              <a:off x="3984" y="1320"/>
              <a:ext cx="0" cy="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83" name="Line 7"/>
            <p:cNvSpPr>
              <a:spLocks noChangeShapeType="1"/>
            </p:cNvSpPr>
            <p:nvPr/>
          </p:nvSpPr>
          <p:spPr bwMode="auto">
            <a:xfrm>
              <a:off x="4380" y="1308"/>
              <a:ext cx="0" cy="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84" name="Freeform 8"/>
            <p:cNvSpPr>
              <a:spLocks/>
            </p:cNvSpPr>
            <p:nvPr/>
          </p:nvSpPr>
          <p:spPr bwMode="auto">
            <a:xfrm>
              <a:off x="3984" y="1250"/>
              <a:ext cx="396" cy="118"/>
            </a:xfrm>
            <a:custGeom>
              <a:avLst/>
              <a:gdLst>
                <a:gd name="T0" fmla="*/ 0 w 396"/>
                <a:gd name="T1" fmla="*/ 70 h 118"/>
                <a:gd name="T2" fmla="*/ 84 w 396"/>
                <a:gd name="T3" fmla="*/ 10 h 118"/>
                <a:gd name="T4" fmla="*/ 168 w 396"/>
                <a:gd name="T5" fmla="*/ 10 h 118"/>
                <a:gd name="T6" fmla="*/ 228 w 396"/>
                <a:gd name="T7" fmla="*/ 70 h 118"/>
                <a:gd name="T8" fmla="*/ 336 w 396"/>
                <a:gd name="T9" fmla="*/ 118 h 118"/>
                <a:gd name="T10" fmla="*/ 396 w 396"/>
                <a:gd name="T11" fmla="*/ 7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6" h="118">
                  <a:moveTo>
                    <a:pt x="0" y="70"/>
                  </a:moveTo>
                  <a:cubicBezTo>
                    <a:pt x="28" y="45"/>
                    <a:pt x="56" y="20"/>
                    <a:pt x="84" y="10"/>
                  </a:cubicBezTo>
                  <a:cubicBezTo>
                    <a:pt x="112" y="0"/>
                    <a:pt x="144" y="0"/>
                    <a:pt x="168" y="10"/>
                  </a:cubicBezTo>
                  <a:cubicBezTo>
                    <a:pt x="192" y="20"/>
                    <a:pt x="200" y="52"/>
                    <a:pt x="228" y="70"/>
                  </a:cubicBezTo>
                  <a:cubicBezTo>
                    <a:pt x="256" y="88"/>
                    <a:pt x="308" y="118"/>
                    <a:pt x="336" y="118"/>
                  </a:cubicBezTo>
                  <a:cubicBezTo>
                    <a:pt x="364" y="118"/>
                    <a:pt x="386" y="76"/>
                    <a:pt x="396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89" name="Freeform 13"/>
            <p:cNvSpPr>
              <a:spLocks/>
            </p:cNvSpPr>
            <p:nvPr/>
          </p:nvSpPr>
          <p:spPr bwMode="auto">
            <a:xfrm>
              <a:off x="4176" y="1226"/>
              <a:ext cx="204" cy="82"/>
            </a:xfrm>
            <a:custGeom>
              <a:avLst/>
              <a:gdLst>
                <a:gd name="T0" fmla="*/ 0 w 204"/>
                <a:gd name="T1" fmla="*/ 58 h 82"/>
                <a:gd name="T2" fmla="*/ 72 w 204"/>
                <a:gd name="T3" fmla="*/ 22 h 82"/>
                <a:gd name="T4" fmla="*/ 144 w 204"/>
                <a:gd name="T5" fmla="*/ 10 h 82"/>
                <a:gd name="T6" fmla="*/ 204 w 204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82">
                  <a:moveTo>
                    <a:pt x="0" y="58"/>
                  </a:moveTo>
                  <a:cubicBezTo>
                    <a:pt x="24" y="44"/>
                    <a:pt x="48" y="30"/>
                    <a:pt x="72" y="22"/>
                  </a:cubicBezTo>
                  <a:cubicBezTo>
                    <a:pt x="96" y="14"/>
                    <a:pt x="122" y="0"/>
                    <a:pt x="144" y="10"/>
                  </a:cubicBezTo>
                  <a:cubicBezTo>
                    <a:pt x="166" y="20"/>
                    <a:pt x="194" y="70"/>
                    <a:pt x="204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0" name="Line 14"/>
            <p:cNvSpPr>
              <a:spLocks noChangeShapeType="1"/>
            </p:cNvSpPr>
            <p:nvPr/>
          </p:nvSpPr>
          <p:spPr bwMode="auto">
            <a:xfrm>
              <a:off x="4176" y="840"/>
              <a:ext cx="0" cy="4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2" name="Line 16"/>
            <p:cNvSpPr>
              <a:spLocks noChangeShapeType="1"/>
            </p:cNvSpPr>
            <p:nvPr/>
          </p:nvSpPr>
          <p:spPr bwMode="auto">
            <a:xfrm>
              <a:off x="3396" y="2328"/>
              <a:ext cx="16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3" name="Line 17"/>
            <p:cNvSpPr>
              <a:spLocks noChangeShapeType="1"/>
            </p:cNvSpPr>
            <p:nvPr/>
          </p:nvSpPr>
          <p:spPr bwMode="auto">
            <a:xfrm>
              <a:off x="3528" y="2328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4" name="Line 18"/>
            <p:cNvSpPr>
              <a:spLocks noChangeShapeType="1"/>
            </p:cNvSpPr>
            <p:nvPr/>
          </p:nvSpPr>
          <p:spPr bwMode="auto">
            <a:xfrm>
              <a:off x="4848" y="2328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5" name="Freeform 19"/>
            <p:cNvSpPr>
              <a:spLocks/>
            </p:cNvSpPr>
            <p:nvPr/>
          </p:nvSpPr>
          <p:spPr bwMode="auto">
            <a:xfrm>
              <a:off x="3540" y="2856"/>
              <a:ext cx="1308" cy="65"/>
            </a:xfrm>
            <a:custGeom>
              <a:avLst/>
              <a:gdLst>
                <a:gd name="T0" fmla="*/ 0 w 1308"/>
                <a:gd name="T1" fmla="*/ 24 h 65"/>
                <a:gd name="T2" fmla="*/ 240 w 1308"/>
                <a:gd name="T3" fmla="*/ 12 h 65"/>
                <a:gd name="T4" fmla="*/ 468 w 1308"/>
                <a:gd name="T5" fmla="*/ 24 h 65"/>
                <a:gd name="T6" fmla="*/ 504 w 1308"/>
                <a:gd name="T7" fmla="*/ 48 h 65"/>
                <a:gd name="T8" fmla="*/ 696 w 1308"/>
                <a:gd name="T9" fmla="*/ 24 h 65"/>
                <a:gd name="T10" fmla="*/ 876 w 1308"/>
                <a:gd name="T11" fmla="*/ 0 h 65"/>
                <a:gd name="T12" fmla="*/ 1116 w 1308"/>
                <a:gd name="T13" fmla="*/ 48 h 65"/>
                <a:gd name="T14" fmla="*/ 1308 w 1308"/>
                <a:gd name="T15" fmla="*/ 2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8" h="65">
                  <a:moveTo>
                    <a:pt x="0" y="24"/>
                  </a:moveTo>
                  <a:cubicBezTo>
                    <a:pt x="83" y="65"/>
                    <a:pt x="149" y="30"/>
                    <a:pt x="240" y="12"/>
                  </a:cubicBezTo>
                  <a:cubicBezTo>
                    <a:pt x="316" y="16"/>
                    <a:pt x="393" y="14"/>
                    <a:pt x="468" y="24"/>
                  </a:cubicBezTo>
                  <a:cubicBezTo>
                    <a:pt x="482" y="26"/>
                    <a:pt x="490" y="48"/>
                    <a:pt x="504" y="48"/>
                  </a:cubicBezTo>
                  <a:cubicBezTo>
                    <a:pt x="568" y="48"/>
                    <a:pt x="632" y="32"/>
                    <a:pt x="696" y="24"/>
                  </a:cubicBezTo>
                  <a:cubicBezTo>
                    <a:pt x="756" y="16"/>
                    <a:pt x="876" y="0"/>
                    <a:pt x="876" y="0"/>
                  </a:cubicBezTo>
                  <a:cubicBezTo>
                    <a:pt x="964" y="9"/>
                    <a:pt x="1033" y="20"/>
                    <a:pt x="1116" y="48"/>
                  </a:cubicBezTo>
                  <a:cubicBezTo>
                    <a:pt x="1181" y="41"/>
                    <a:pt x="1244" y="24"/>
                    <a:pt x="1308" y="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6" name="Line 20"/>
            <p:cNvSpPr>
              <a:spLocks noChangeShapeType="1"/>
            </p:cNvSpPr>
            <p:nvPr/>
          </p:nvSpPr>
          <p:spPr bwMode="auto">
            <a:xfrm>
              <a:off x="4620" y="2208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7" name="Line 21"/>
            <p:cNvSpPr>
              <a:spLocks noChangeShapeType="1"/>
            </p:cNvSpPr>
            <p:nvPr/>
          </p:nvSpPr>
          <p:spPr bwMode="auto">
            <a:xfrm flipV="1">
              <a:off x="4704" y="2328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8" name="Line 22"/>
            <p:cNvSpPr>
              <a:spLocks noChangeShapeType="1"/>
            </p:cNvSpPr>
            <p:nvPr/>
          </p:nvSpPr>
          <p:spPr bwMode="auto">
            <a:xfrm>
              <a:off x="4704" y="1944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799" name="Line 23"/>
            <p:cNvSpPr>
              <a:spLocks noChangeShapeType="1"/>
            </p:cNvSpPr>
            <p:nvPr/>
          </p:nvSpPr>
          <p:spPr bwMode="auto">
            <a:xfrm>
              <a:off x="3972" y="1728"/>
              <a:ext cx="3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800" name="Text Box 24"/>
            <p:cNvSpPr txBox="1">
              <a:spLocks noChangeArrowheads="1"/>
            </p:cNvSpPr>
            <p:nvPr/>
          </p:nvSpPr>
          <p:spPr bwMode="auto">
            <a:xfrm>
              <a:off x="4694" y="1939"/>
              <a:ext cx="4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1.4 cm</a:t>
              </a:r>
            </a:p>
          </p:txBody>
        </p:sp>
        <p:sp>
          <p:nvSpPr>
            <p:cNvPr id="75801" name="Text Box 25"/>
            <p:cNvSpPr txBox="1">
              <a:spLocks noChangeArrowheads="1"/>
            </p:cNvSpPr>
            <p:nvPr/>
          </p:nvSpPr>
          <p:spPr bwMode="auto">
            <a:xfrm>
              <a:off x="4394" y="1603"/>
              <a:ext cx="5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d=10 cm</a:t>
              </a:r>
            </a:p>
          </p:txBody>
        </p:sp>
        <p:sp>
          <p:nvSpPr>
            <p:cNvPr id="75802" name="Text Box 26"/>
            <p:cNvSpPr txBox="1">
              <a:spLocks noChangeArrowheads="1"/>
            </p:cNvSpPr>
            <p:nvPr/>
          </p:nvSpPr>
          <p:spPr bwMode="auto">
            <a:xfrm>
              <a:off x="4214" y="871"/>
              <a:ext cx="1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P</a:t>
              </a:r>
            </a:p>
          </p:txBody>
        </p:sp>
        <p:sp>
          <p:nvSpPr>
            <p:cNvPr id="75803" name="Text Box 27"/>
            <p:cNvSpPr txBox="1">
              <a:spLocks noChangeArrowheads="1"/>
            </p:cNvSpPr>
            <p:nvPr/>
          </p:nvSpPr>
          <p:spPr bwMode="auto">
            <a:xfrm>
              <a:off x="3854" y="2599"/>
              <a:ext cx="8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Weight support</a:t>
              </a:r>
            </a:p>
          </p:txBody>
        </p:sp>
        <p:sp>
          <p:nvSpPr>
            <p:cNvPr id="75807" name="Text Box 31"/>
            <p:cNvSpPr txBox="1">
              <a:spLocks noChangeArrowheads="1"/>
            </p:cNvSpPr>
            <p:nvPr/>
          </p:nvSpPr>
          <p:spPr bwMode="auto">
            <a:xfrm>
              <a:off x="3554" y="1327"/>
              <a:ext cx="3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shaft</a:t>
              </a:r>
            </a:p>
          </p:txBody>
        </p:sp>
        <p:sp>
          <p:nvSpPr>
            <p:cNvPr id="75808" name="Text Box 32"/>
            <p:cNvSpPr txBox="1">
              <a:spLocks noChangeArrowheads="1"/>
            </p:cNvSpPr>
            <p:nvPr/>
          </p:nvSpPr>
          <p:spPr bwMode="auto">
            <a:xfrm>
              <a:off x="3434" y="1951"/>
              <a:ext cx="3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collar</a:t>
              </a:r>
            </a:p>
          </p:txBody>
        </p:sp>
        <p:sp>
          <p:nvSpPr>
            <p:cNvPr id="75809" name="Line 33"/>
            <p:cNvSpPr>
              <a:spLocks noChangeShapeType="1"/>
            </p:cNvSpPr>
            <p:nvPr/>
          </p:nvSpPr>
          <p:spPr bwMode="auto">
            <a:xfrm>
              <a:off x="3756" y="2100"/>
              <a:ext cx="132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810" name="Line 34"/>
            <p:cNvSpPr>
              <a:spLocks noChangeShapeType="1"/>
            </p:cNvSpPr>
            <p:nvPr/>
          </p:nvSpPr>
          <p:spPr bwMode="auto">
            <a:xfrm>
              <a:off x="3792" y="1488"/>
              <a:ext cx="204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811" name="Line 35"/>
            <p:cNvSpPr>
              <a:spLocks noChangeShapeType="1"/>
            </p:cNvSpPr>
            <p:nvPr/>
          </p:nvSpPr>
          <p:spPr bwMode="auto">
            <a:xfrm>
              <a:off x="3984" y="2220"/>
              <a:ext cx="0" cy="108"/>
            </a:xfrm>
            <a:prstGeom prst="line">
              <a:avLst/>
            </a:prstGeom>
            <a:noFill/>
            <a:ln w="9525">
              <a:solidFill>
                <a:srgbClr val="E8B6C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812" name="Line 36"/>
            <p:cNvSpPr>
              <a:spLocks noChangeShapeType="1"/>
            </p:cNvSpPr>
            <p:nvPr/>
          </p:nvSpPr>
          <p:spPr bwMode="auto">
            <a:xfrm>
              <a:off x="4385" y="2225"/>
              <a:ext cx="0" cy="108"/>
            </a:xfrm>
            <a:prstGeom prst="line">
              <a:avLst/>
            </a:prstGeom>
            <a:noFill/>
            <a:ln w="9525">
              <a:solidFill>
                <a:srgbClr val="E8B6C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5814" name="Text Box 38"/>
          <p:cNvSpPr txBox="1">
            <a:spLocks noChangeArrowheads="1"/>
          </p:cNvSpPr>
          <p:nvPr/>
        </p:nvSpPr>
        <p:spPr bwMode="auto">
          <a:xfrm>
            <a:off x="612775" y="1420813"/>
            <a:ext cx="36988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Given data</a:t>
            </a:r>
          </a:p>
          <a:p>
            <a:r>
              <a:rPr lang="en-US"/>
              <a:t>   A solid circular shaft and collar</a:t>
            </a:r>
          </a:p>
          <a:p>
            <a:r>
              <a:rPr lang="en-US"/>
              <a:t>   The ultimate shear stress = 3 tonnes / cm</a:t>
            </a:r>
            <a:r>
              <a:rPr lang="en-US" baseline="30000"/>
              <a:t>2</a:t>
            </a:r>
            <a:r>
              <a:rPr lang="en-US"/>
              <a:t> </a:t>
            </a:r>
          </a:p>
          <a:p>
            <a:r>
              <a:rPr lang="en-US"/>
              <a:t>   Factor of safety  N = 3</a:t>
            </a:r>
            <a:endParaRPr lang="en-US" baseline="30000"/>
          </a:p>
        </p:txBody>
      </p:sp>
      <p:sp>
        <p:nvSpPr>
          <p:cNvPr id="75815" name="Text Box 39"/>
          <p:cNvSpPr txBox="1">
            <a:spLocks noChangeArrowheads="1"/>
          </p:cNvSpPr>
          <p:nvPr/>
        </p:nvSpPr>
        <p:spPr bwMode="auto">
          <a:xfrm>
            <a:off x="879475" y="2697163"/>
            <a:ext cx="32019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find</a:t>
            </a:r>
          </a:p>
          <a:p>
            <a:r>
              <a:rPr lang="en-US"/>
              <a:t>  The greatest compressive load P =?</a:t>
            </a:r>
          </a:p>
          <a:p>
            <a:r>
              <a:rPr lang="en-US"/>
              <a:t> Tthe maximum stress on the shaft = ?</a:t>
            </a:r>
          </a:p>
          <a:p>
            <a:endParaRPr lang="en-US"/>
          </a:p>
        </p:txBody>
      </p:sp>
      <p:sp>
        <p:nvSpPr>
          <p:cNvPr id="75816" name="Text Box 40"/>
          <p:cNvSpPr txBox="1">
            <a:spLocks noChangeArrowheads="1"/>
          </p:cNvSpPr>
          <p:nvPr/>
        </p:nvSpPr>
        <p:spPr bwMode="auto">
          <a:xfrm>
            <a:off x="1089025" y="3535363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Solution</a:t>
            </a:r>
          </a:p>
        </p:txBody>
      </p:sp>
      <p:sp>
        <p:nvSpPr>
          <p:cNvPr id="75819" name="Text Box 43"/>
          <p:cNvSpPr txBox="1">
            <a:spLocks noChangeArrowheads="1"/>
          </p:cNvSpPr>
          <p:nvPr/>
        </p:nvSpPr>
        <p:spPr bwMode="auto">
          <a:xfrm>
            <a:off x="3965575" y="4389438"/>
            <a:ext cx="4605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Shearing area in collar A</a:t>
            </a:r>
            <a:r>
              <a:rPr lang="en-US" baseline="-25000"/>
              <a:t>collar</a:t>
            </a:r>
            <a:r>
              <a:rPr lang="en-US"/>
              <a:t> = </a:t>
            </a:r>
            <a:r>
              <a:rPr lang="en-US">
                <a:sym typeface="Symbol" pitchFamily="18" charset="2"/>
              </a:rPr>
              <a:t>  d  t  =   x 10 x 1.4 cm</a:t>
            </a:r>
            <a:r>
              <a:rPr lang="en-US" baseline="30000">
                <a:sym typeface="Symbol" pitchFamily="18" charset="2"/>
              </a:rPr>
              <a:t>2</a:t>
            </a:r>
          </a:p>
        </p:txBody>
      </p:sp>
      <p:graphicFrame>
        <p:nvGraphicFramePr>
          <p:cNvPr id="75822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205538" y="4764088"/>
          <a:ext cx="2457450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7" name="Equation" r:id="rId9" imgW="1968480" imgH="1130040" progId="Equation.3">
                  <p:embed/>
                </p:oleObj>
              </mc:Choice>
              <mc:Fallback>
                <p:oleObj name="Equation" r:id="rId9" imgW="1968480" imgH="113004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5538" y="4764088"/>
                        <a:ext cx="2457450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824" name="Text Box 48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25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57412" y="6004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1276350" y="1173163"/>
            <a:ext cx="6943725" cy="2446337"/>
            <a:chOff x="948" y="871"/>
            <a:chExt cx="4374" cy="1541"/>
          </a:xfrm>
        </p:grpSpPr>
        <p:sp>
          <p:nvSpPr>
            <p:cNvPr id="79878" name="Line 6"/>
            <p:cNvSpPr>
              <a:spLocks noChangeShapeType="1"/>
            </p:cNvSpPr>
            <p:nvPr/>
          </p:nvSpPr>
          <p:spPr bwMode="auto">
            <a:xfrm>
              <a:off x="3252" y="1224"/>
              <a:ext cx="0" cy="9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79" name="Line 7"/>
            <p:cNvSpPr>
              <a:spLocks noChangeShapeType="1"/>
            </p:cNvSpPr>
            <p:nvPr/>
          </p:nvSpPr>
          <p:spPr bwMode="auto">
            <a:xfrm>
              <a:off x="3905" y="1253"/>
              <a:ext cx="0" cy="9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80" name="Line 8"/>
            <p:cNvSpPr>
              <a:spLocks noChangeShapeType="1"/>
            </p:cNvSpPr>
            <p:nvPr/>
          </p:nvSpPr>
          <p:spPr bwMode="auto">
            <a:xfrm>
              <a:off x="3264" y="1236"/>
              <a:ext cx="6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81" name="Line 9"/>
            <p:cNvSpPr>
              <a:spLocks noChangeShapeType="1"/>
            </p:cNvSpPr>
            <p:nvPr/>
          </p:nvSpPr>
          <p:spPr bwMode="auto">
            <a:xfrm>
              <a:off x="3269" y="2177"/>
              <a:ext cx="6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86" name="Line 14"/>
            <p:cNvSpPr>
              <a:spLocks noChangeShapeType="1"/>
            </p:cNvSpPr>
            <p:nvPr/>
          </p:nvSpPr>
          <p:spPr bwMode="auto">
            <a:xfrm flipH="1">
              <a:off x="3576" y="1224"/>
              <a:ext cx="12" cy="9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87" name="Oval 15"/>
            <p:cNvSpPr>
              <a:spLocks noChangeArrowheads="1"/>
            </p:cNvSpPr>
            <p:nvPr/>
          </p:nvSpPr>
          <p:spPr bwMode="auto">
            <a:xfrm>
              <a:off x="1380" y="1248"/>
              <a:ext cx="936" cy="9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>
              <a:off x="1704" y="159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89" name="Line 17"/>
            <p:cNvSpPr>
              <a:spLocks noChangeShapeType="1"/>
            </p:cNvSpPr>
            <p:nvPr/>
          </p:nvSpPr>
          <p:spPr bwMode="auto">
            <a:xfrm>
              <a:off x="948" y="1728"/>
              <a:ext cx="16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90" name="Line 18"/>
            <p:cNvSpPr>
              <a:spLocks noChangeShapeType="1"/>
            </p:cNvSpPr>
            <p:nvPr/>
          </p:nvSpPr>
          <p:spPr bwMode="auto">
            <a:xfrm flipH="1">
              <a:off x="1848" y="1008"/>
              <a:ext cx="12" cy="1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892" name="Oval 20"/>
            <p:cNvSpPr>
              <a:spLocks noChangeArrowheads="1"/>
            </p:cNvSpPr>
            <p:nvPr/>
          </p:nvSpPr>
          <p:spPr bwMode="auto">
            <a:xfrm>
              <a:off x="1800" y="1368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>
              <a:off x="2064" y="1560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>
              <a:off x="2064" y="1848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>
              <a:off x="1536" y="1824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>
              <a:off x="1536" y="1488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7" name="Oval 25"/>
            <p:cNvSpPr>
              <a:spLocks noChangeArrowheads="1"/>
            </p:cNvSpPr>
            <p:nvPr/>
          </p:nvSpPr>
          <p:spPr bwMode="auto">
            <a:xfrm>
              <a:off x="1788" y="1992"/>
              <a:ext cx="120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899" name="Line 27"/>
            <p:cNvSpPr>
              <a:spLocks noChangeShapeType="1"/>
            </p:cNvSpPr>
            <p:nvPr/>
          </p:nvSpPr>
          <p:spPr bwMode="auto">
            <a:xfrm flipV="1">
              <a:off x="1980" y="1944"/>
              <a:ext cx="12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0" name="Line 28"/>
            <p:cNvSpPr>
              <a:spLocks noChangeShapeType="1"/>
            </p:cNvSpPr>
            <p:nvPr/>
          </p:nvSpPr>
          <p:spPr bwMode="auto">
            <a:xfrm>
              <a:off x="1668" y="2040"/>
              <a:ext cx="120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1" name="Line 29"/>
            <p:cNvSpPr>
              <a:spLocks noChangeShapeType="1"/>
            </p:cNvSpPr>
            <p:nvPr/>
          </p:nvSpPr>
          <p:spPr bwMode="auto">
            <a:xfrm>
              <a:off x="2136" y="175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2" name="Line 30"/>
            <p:cNvSpPr>
              <a:spLocks noChangeShapeType="1"/>
            </p:cNvSpPr>
            <p:nvPr/>
          </p:nvSpPr>
          <p:spPr bwMode="auto">
            <a:xfrm flipH="1" flipV="1">
              <a:off x="2148" y="1680"/>
              <a:ext cx="24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3" name="Line 31"/>
            <p:cNvSpPr>
              <a:spLocks noChangeShapeType="1"/>
            </p:cNvSpPr>
            <p:nvPr/>
          </p:nvSpPr>
          <p:spPr bwMode="auto">
            <a:xfrm flipH="1">
              <a:off x="1908" y="1428"/>
              <a:ext cx="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4" name="Line 32"/>
            <p:cNvSpPr>
              <a:spLocks noChangeShapeType="1"/>
            </p:cNvSpPr>
            <p:nvPr/>
          </p:nvSpPr>
          <p:spPr bwMode="auto">
            <a:xfrm flipH="1">
              <a:off x="1632" y="1392"/>
              <a:ext cx="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6" name="Line 34"/>
            <p:cNvSpPr>
              <a:spLocks noChangeShapeType="1"/>
            </p:cNvSpPr>
            <p:nvPr/>
          </p:nvSpPr>
          <p:spPr bwMode="auto">
            <a:xfrm>
              <a:off x="1488" y="1716"/>
              <a:ext cx="72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09" name="Line 37"/>
            <p:cNvSpPr>
              <a:spLocks noChangeShapeType="1"/>
            </p:cNvSpPr>
            <p:nvPr/>
          </p:nvSpPr>
          <p:spPr bwMode="auto">
            <a:xfrm>
              <a:off x="3264" y="1980"/>
              <a:ext cx="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10" name="Line 38"/>
            <p:cNvSpPr>
              <a:spLocks noChangeShapeType="1"/>
            </p:cNvSpPr>
            <p:nvPr/>
          </p:nvSpPr>
          <p:spPr bwMode="auto">
            <a:xfrm>
              <a:off x="3252" y="2088"/>
              <a:ext cx="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11" name="Rectangle 39"/>
            <p:cNvSpPr>
              <a:spLocks noChangeArrowheads="1"/>
            </p:cNvSpPr>
            <p:nvPr/>
          </p:nvSpPr>
          <p:spPr bwMode="auto">
            <a:xfrm>
              <a:off x="3196" y="1920"/>
              <a:ext cx="56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12" name="Rectangle 40"/>
            <p:cNvSpPr>
              <a:spLocks noChangeArrowheads="1"/>
            </p:cNvSpPr>
            <p:nvPr/>
          </p:nvSpPr>
          <p:spPr bwMode="auto">
            <a:xfrm>
              <a:off x="3909" y="1937"/>
              <a:ext cx="56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13" name="Line 41"/>
            <p:cNvSpPr>
              <a:spLocks noChangeShapeType="1"/>
            </p:cNvSpPr>
            <p:nvPr/>
          </p:nvSpPr>
          <p:spPr bwMode="auto">
            <a:xfrm>
              <a:off x="3257" y="1361"/>
              <a:ext cx="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14" name="Line 42"/>
            <p:cNvSpPr>
              <a:spLocks noChangeShapeType="1"/>
            </p:cNvSpPr>
            <p:nvPr/>
          </p:nvSpPr>
          <p:spPr bwMode="auto">
            <a:xfrm>
              <a:off x="3257" y="1469"/>
              <a:ext cx="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15" name="Rectangle 43"/>
            <p:cNvSpPr>
              <a:spLocks noChangeArrowheads="1"/>
            </p:cNvSpPr>
            <p:nvPr/>
          </p:nvSpPr>
          <p:spPr bwMode="auto">
            <a:xfrm>
              <a:off x="3201" y="1301"/>
              <a:ext cx="56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17" name="Rectangle 45"/>
            <p:cNvSpPr>
              <a:spLocks noChangeArrowheads="1"/>
            </p:cNvSpPr>
            <p:nvPr/>
          </p:nvSpPr>
          <p:spPr bwMode="auto">
            <a:xfrm>
              <a:off x="3902" y="1330"/>
              <a:ext cx="56" cy="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20" name="Line 48"/>
            <p:cNvSpPr>
              <a:spLocks noChangeShapeType="1"/>
            </p:cNvSpPr>
            <p:nvPr/>
          </p:nvSpPr>
          <p:spPr bwMode="auto">
            <a:xfrm>
              <a:off x="3516" y="1584"/>
              <a:ext cx="0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1" name="Line 49"/>
            <p:cNvSpPr>
              <a:spLocks noChangeShapeType="1"/>
            </p:cNvSpPr>
            <p:nvPr/>
          </p:nvSpPr>
          <p:spPr bwMode="auto">
            <a:xfrm>
              <a:off x="3641" y="1589"/>
              <a:ext cx="0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2" name="Freeform 50"/>
            <p:cNvSpPr>
              <a:spLocks/>
            </p:cNvSpPr>
            <p:nvPr/>
          </p:nvSpPr>
          <p:spPr bwMode="auto">
            <a:xfrm>
              <a:off x="4382" y="1584"/>
              <a:ext cx="146" cy="276"/>
            </a:xfrm>
            <a:custGeom>
              <a:avLst/>
              <a:gdLst>
                <a:gd name="T0" fmla="*/ 46 w 146"/>
                <a:gd name="T1" fmla="*/ 0 h 276"/>
                <a:gd name="T2" fmla="*/ 10 w 146"/>
                <a:gd name="T3" fmla="*/ 84 h 276"/>
                <a:gd name="T4" fmla="*/ 106 w 146"/>
                <a:gd name="T5" fmla="*/ 168 h 276"/>
                <a:gd name="T6" fmla="*/ 142 w 146"/>
                <a:gd name="T7" fmla="*/ 228 h 276"/>
                <a:gd name="T8" fmla="*/ 82 w 146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276">
                  <a:moveTo>
                    <a:pt x="46" y="0"/>
                  </a:moveTo>
                  <a:cubicBezTo>
                    <a:pt x="23" y="28"/>
                    <a:pt x="0" y="56"/>
                    <a:pt x="10" y="84"/>
                  </a:cubicBezTo>
                  <a:cubicBezTo>
                    <a:pt x="20" y="112"/>
                    <a:pt x="84" y="144"/>
                    <a:pt x="106" y="168"/>
                  </a:cubicBezTo>
                  <a:cubicBezTo>
                    <a:pt x="128" y="192"/>
                    <a:pt x="146" y="210"/>
                    <a:pt x="142" y="228"/>
                  </a:cubicBezTo>
                  <a:cubicBezTo>
                    <a:pt x="138" y="246"/>
                    <a:pt x="60" y="254"/>
                    <a:pt x="82" y="2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3" name="Freeform 51"/>
            <p:cNvSpPr>
              <a:spLocks/>
            </p:cNvSpPr>
            <p:nvPr/>
          </p:nvSpPr>
          <p:spPr bwMode="auto">
            <a:xfrm>
              <a:off x="4404" y="1584"/>
              <a:ext cx="134" cy="144"/>
            </a:xfrm>
            <a:custGeom>
              <a:avLst/>
              <a:gdLst>
                <a:gd name="T0" fmla="*/ 0 w 134"/>
                <a:gd name="T1" fmla="*/ 0 h 144"/>
                <a:gd name="T2" fmla="*/ 72 w 134"/>
                <a:gd name="T3" fmla="*/ 24 h 144"/>
                <a:gd name="T4" fmla="*/ 132 w 134"/>
                <a:gd name="T5" fmla="*/ 84 h 144"/>
                <a:gd name="T6" fmla="*/ 84 w 134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44">
                  <a:moveTo>
                    <a:pt x="0" y="0"/>
                  </a:moveTo>
                  <a:cubicBezTo>
                    <a:pt x="25" y="5"/>
                    <a:pt x="50" y="10"/>
                    <a:pt x="72" y="24"/>
                  </a:cubicBezTo>
                  <a:cubicBezTo>
                    <a:pt x="94" y="38"/>
                    <a:pt x="130" y="64"/>
                    <a:pt x="132" y="84"/>
                  </a:cubicBezTo>
                  <a:cubicBezTo>
                    <a:pt x="134" y="104"/>
                    <a:pt x="94" y="126"/>
                    <a:pt x="84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4" name="Freeform 52"/>
            <p:cNvSpPr>
              <a:spLocks/>
            </p:cNvSpPr>
            <p:nvPr/>
          </p:nvSpPr>
          <p:spPr bwMode="auto">
            <a:xfrm>
              <a:off x="2642" y="1584"/>
              <a:ext cx="102" cy="276"/>
            </a:xfrm>
            <a:custGeom>
              <a:avLst/>
              <a:gdLst>
                <a:gd name="T0" fmla="*/ 94 w 102"/>
                <a:gd name="T1" fmla="*/ 0 h 276"/>
                <a:gd name="T2" fmla="*/ 22 w 102"/>
                <a:gd name="T3" fmla="*/ 24 h 276"/>
                <a:gd name="T4" fmla="*/ 10 w 102"/>
                <a:gd name="T5" fmla="*/ 96 h 276"/>
                <a:gd name="T6" fmla="*/ 82 w 102"/>
                <a:gd name="T7" fmla="*/ 156 h 276"/>
                <a:gd name="T8" fmla="*/ 94 w 102"/>
                <a:gd name="T9" fmla="*/ 228 h 276"/>
                <a:gd name="T10" fmla="*/ 34 w 102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76">
                  <a:moveTo>
                    <a:pt x="94" y="0"/>
                  </a:moveTo>
                  <a:cubicBezTo>
                    <a:pt x="65" y="4"/>
                    <a:pt x="36" y="8"/>
                    <a:pt x="22" y="24"/>
                  </a:cubicBezTo>
                  <a:cubicBezTo>
                    <a:pt x="8" y="40"/>
                    <a:pt x="0" y="74"/>
                    <a:pt x="10" y="96"/>
                  </a:cubicBezTo>
                  <a:cubicBezTo>
                    <a:pt x="20" y="118"/>
                    <a:pt x="68" y="134"/>
                    <a:pt x="82" y="156"/>
                  </a:cubicBezTo>
                  <a:cubicBezTo>
                    <a:pt x="96" y="178"/>
                    <a:pt x="102" y="208"/>
                    <a:pt x="94" y="228"/>
                  </a:cubicBezTo>
                  <a:cubicBezTo>
                    <a:pt x="86" y="248"/>
                    <a:pt x="48" y="268"/>
                    <a:pt x="34" y="2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5" name="Freeform 53"/>
            <p:cNvSpPr>
              <a:spLocks/>
            </p:cNvSpPr>
            <p:nvPr/>
          </p:nvSpPr>
          <p:spPr bwMode="auto">
            <a:xfrm>
              <a:off x="2648" y="1716"/>
              <a:ext cx="52" cy="144"/>
            </a:xfrm>
            <a:custGeom>
              <a:avLst/>
              <a:gdLst>
                <a:gd name="T0" fmla="*/ 52 w 52"/>
                <a:gd name="T1" fmla="*/ 0 h 144"/>
                <a:gd name="T2" fmla="*/ 4 w 52"/>
                <a:gd name="T3" fmla="*/ 72 h 144"/>
                <a:gd name="T4" fmla="*/ 28 w 52"/>
                <a:gd name="T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144">
                  <a:moveTo>
                    <a:pt x="52" y="0"/>
                  </a:moveTo>
                  <a:cubicBezTo>
                    <a:pt x="30" y="24"/>
                    <a:pt x="8" y="48"/>
                    <a:pt x="4" y="72"/>
                  </a:cubicBezTo>
                  <a:cubicBezTo>
                    <a:pt x="0" y="96"/>
                    <a:pt x="20" y="130"/>
                    <a:pt x="28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664" y="1848"/>
              <a:ext cx="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3912" y="1848"/>
              <a:ext cx="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3240" y="1848"/>
              <a:ext cx="2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3636" y="1848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3888" y="158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636" y="1584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2736" y="1584"/>
              <a:ext cx="5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252" y="1584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2988" y="1404"/>
              <a:ext cx="17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2748" y="2040"/>
              <a:ext cx="20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4704" y="1404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4704" y="1788"/>
              <a:ext cx="0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38" name="Text Box 66"/>
            <p:cNvSpPr txBox="1">
              <a:spLocks noChangeArrowheads="1"/>
            </p:cNvSpPr>
            <p:nvPr/>
          </p:nvSpPr>
          <p:spPr bwMode="auto">
            <a:xfrm>
              <a:off x="4682" y="1555"/>
              <a:ext cx="64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Circle dia.</a:t>
              </a:r>
            </a:p>
            <a:p>
              <a:r>
                <a:rPr lang="en-US"/>
                <a:t> d = 14 cm</a:t>
              </a:r>
            </a:p>
          </p:txBody>
        </p:sp>
        <p:sp>
          <p:nvSpPr>
            <p:cNvPr id="79940" name="AutoShape 68"/>
            <p:cNvSpPr>
              <a:spLocks noChangeArrowheads="1"/>
            </p:cNvSpPr>
            <p:nvPr/>
          </p:nvSpPr>
          <p:spPr bwMode="auto">
            <a:xfrm>
              <a:off x="4080" y="1416"/>
              <a:ext cx="276" cy="684"/>
            </a:xfrm>
            <a:prstGeom prst="curvedLeftArrow">
              <a:avLst>
                <a:gd name="adj1" fmla="val 49565"/>
                <a:gd name="adj2" fmla="val 99130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41" name="AutoShape 69"/>
            <p:cNvSpPr>
              <a:spLocks noChangeArrowheads="1"/>
            </p:cNvSpPr>
            <p:nvPr/>
          </p:nvSpPr>
          <p:spPr bwMode="auto">
            <a:xfrm rot="10800000">
              <a:off x="2753" y="1313"/>
              <a:ext cx="276" cy="684"/>
            </a:xfrm>
            <a:prstGeom prst="curvedLeftArrow">
              <a:avLst>
                <a:gd name="adj1" fmla="val 49565"/>
                <a:gd name="adj2" fmla="val 99130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942" name="Text Box 70"/>
            <p:cNvSpPr txBox="1">
              <a:spLocks noChangeArrowheads="1"/>
            </p:cNvSpPr>
            <p:nvPr/>
          </p:nvSpPr>
          <p:spPr bwMode="auto">
            <a:xfrm>
              <a:off x="2906" y="871"/>
              <a:ext cx="5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Coupling</a:t>
              </a:r>
            </a:p>
          </p:txBody>
        </p:sp>
        <p:sp>
          <p:nvSpPr>
            <p:cNvPr id="79943" name="Line 71"/>
            <p:cNvSpPr>
              <a:spLocks noChangeShapeType="1"/>
            </p:cNvSpPr>
            <p:nvPr/>
          </p:nvSpPr>
          <p:spPr bwMode="auto">
            <a:xfrm>
              <a:off x="3240" y="1020"/>
              <a:ext cx="204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44" name="Line 72"/>
            <p:cNvSpPr>
              <a:spLocks noChangeShapeType="1"/>
            </p:cNvSpPr>
            <p:nvPr/>
          </p:nvSpPr>
          <p:spPr bwMode="auto">
            <a:xfrm>
              <a:off x="3444" y="1008"/>
              <a:ext cx="36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45" name="Text Box 73"/>
            <p:cNvSpPr txBox="1">
              <a:spLocks noChangeArrowheads="1"/>
            </p:cNvSpPr>
            <p:nvPr/>
          </p:nvSpPr>
          <p:spPr bwMode="auto">
            <a:xfrm>
              <a:off x="2450" y="1027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bolt</a:t>
              </a:r>
            </a:p>
          </p:txBody>
        </p:sp>
        <p:sp>
          <p:nvSpPr>
            <p:cNvPr id="79946" name="Line 74"/>
            <p:cNvSpPr>
              <a:spLocks noChangeShapeType="1"/>
            </p:cNvSpPr>
            <p:nvPr/>
          </p:nvSpPr>
          <p:spPr bwMode="auto">
            <a:xfrm>
              <a:off x="2748" y="1176"/>
              <a:ext cx="444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47" name="Line 75"/>
            <p:cNvSpPr>
              <a:spLocks noChangeShapeType="1"/>
            </p:cNvSpPr>
            <p:nvPr/>
          </p:nvSpPr>
          <p:spPr bwMode="auto">
            <a:xfrm flipH="1">
              <a:off x="1908" y="1188"/>
              <a:ext cx="576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48" name="Text Box 76"/>
            <p:cNvSpPr txBox="1">
              <a:spLocks noChangeArrowheads="1"/>
            </p:cNvSpPr>
            <p:nvPr/>
          </p:nvSpPr>
          <p:spPr bwMode="auto">
            <a:xfrm>
              <a:off x="2606" y="2203"/>
              <a:ext cx="3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shaft</a:t>
              </a:r>
            </a:p>
          </p:txBody>
        </p:sp>
        <p:sp>
          <p:nvSpPr>
            <p:cNvPr id="79949" name="Line 77"/>
            <p:cNvSpPr>
              <a:spLocks noChangeShapeType="1"/>
            </p:cNvSpPr>
            <p:nvPr/>
          </p:nvSpPr>
          <p:spPr bwMode="auto">
            <a:xfrm flipV="1">
              <a:off x="2904" y="1728"/>
              <a:ext cx="300" cy="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950" name="Text Box 78"/>
            <p:cNvSpPr txBox="1">
              <a:spLocks noChangeArrowheads="1"/>
            </p:cNvSpPr>
            <p:nvPr/>
          </p:nvSpPr>
          <p:spPr bwMode="auto">
            <a:xfrm>
              <a:off x="3830" y="2203"/>
              <a:ext cx="13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Power 250 kW, 1000 rpm</a:t>
              </a:r>
            </a:p>
          </p:txBody>
        </p:sp>
      </p:grp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algn="l"/>
            <a:r>
              <a:rPr lang="en-US" sz="2200" b="1"/>
              <a:t>Example 3</a:t>
            </a:r>
            <a:r>
              <a:rPr lang="en-US" sz="2600"/>
              <a:t>  </a:t>
            </a:r>
            <a:r>
              <a:rPr lang="en-US" sz="2200"/>
              <a:t>( Page-57  in   ME 2014 )</a:t>
            </a:r>
          </a:p>
        </p:txBody>
      </p:sp>
      <p:graphicFrame>
        <p:nvGraphicFramePr>
          <p:cNvPr id="79962" name="Object 90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5138738"/>
          <a:ext cx="2514600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6" name="Equation" r:id="rId5" imgW="2247840" imgH="1295280" progId="Equation.3">
                  <p:embed/>
                </p:oleObj>
              </mc:Choice>
              <mc:Fallback>
                <p:oleObj name="Equation" r:id="rId5" imgW="2247840" imgH="129528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138738"/>
                        <a:ext cx="2514600" cy="144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71" name="Object 9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271963" y="3981450"/>
          <a:ext cx="339248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7" name="Equation" r:id="rId7" imgW="2463480" imgH="672840" progId="Equation.3">
                  <p:embed/>
                </p:oleObj>
              </mc:Choice>
              <mc:Fallback>
                <p:oleObj name="Equation" r:id="rId7" imgW="2463480" imgH="672840" progId="Equation.3">
                  <p:embed/>
                  <p:pic>
                    <p:nvPicPr>
                      <p:cNvPr id="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3981450"/>
                        <a:ext cx="339248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52" name="Rectangle 80"/>
          <p:cNvSpPr>
            <a:spLocks noChangeArrowheads="1"/>
          </p:cNvSpPr>
          <p:nvPr/>
        </p:nvSpPr>
        <p:spPr bwMode="auto">
          <a:xfrm>
            <a:off x="4800600" y="2266950"/>
            <a:ext cx="342900" cy="889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79953" name="Rectangle 81"/>
          <p:cNvSpPr>
            <a:spLocks noChangeArrowheads="1"/>
          </p:cNvSpPr>
          <p:nvPr/>
        </p:nvSpPr>
        <p:spPr bwMode="auto">
          <a:xfrm>
            <a:off x="5791200" y="2266950"/>
            <a:ext cx="323850" cy="889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79954" name="Line 82"/>
          <p:cNvSpPr>
            <a:spLocks noChangeShapeType="1"/>
          </p:cNvSpPr>
          <p:nvPr/>
        </p:nvSpPr>
        <p:spPr bwMode="auto">
          <a:xfrm>
            <a:off x="4819650" y="2266950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79955" name="Line 83"/>
          <p:cNvSpPr>
            <a:spLocks noChangeShapeType="1"/>
          </p:cNvSpPr>
          <p:nvPr/>
        </p:nvSpPr>
        <p:spPr bwMode="auto">
          <a:xfrm>
            <a:off x="4781550" y="2286000"/>
            <a:ext cx="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79958" name="Line 86"/>
          <p:cNvSpPr>
            <a:spLocks noChangeShapeType="1"/>
          </p:cNvSpPr>
          <p:nvPr/>
        </p:nvSpPr>
        <p:spPr bwMode="auto">
          <a:xfrm>
            <a:off x="5924550" y="2266950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79959" name="Line 87"/>
          <p:cNvSpPr>
            <a:spLocks noChangeShapeType="1"/>
          </p:cNvSpPr>
          <p:nvPr/>
        </p:nvSpPr>
        <p:spPr bwMode="auto">
          <a:xfrm>
            <a:off x="6115050" y="2266950"/>
            <a:ext cx="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327025" y="3211513"/>
            <a:ext cx="32448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Given data</a:t>
            </a:r>
          </a:p>
          <a:p>
            <a:r>
              <a:rPr lang="en-US"/>
              <a:t>  Transmit power P =250 kW</a:t>
            </a:r>
          </a:p>
          <a:p>
            <a:r>
              <a:rPr lang="en-US"/>
              <a:t>                      rpm = 1000</a:t>
            </a:r>
          </a:p>
          <a:p>
            <a:r>
              <a:rPr lang="en-US"/>
              <a:t>          No of bolts n = 6</a:t>
            </a:r>
          </a:p>
          <a:p>
            <a:r>
              <a:rPr lang="en-US"/>
              <a:t>Pitch circular dia  = 14 cm</a:t>
            </a:r>
          </a:p>
          <a:p>
            <a:r>
              <a:rPr lang="en-US"/>
              <a:t>Allowable shear stress </a:t>
            </a:r>
            <a:r>
              <a:rPr lang="en-US">
                <a:sym typeface="Symbol" pitchFamily="18" charset="2"/>
              </a:rPr>
              <a:t></a:t>
            </a:r>
            <a:r>
              <a:rPr lang="en-US" baseline="-25000">
                <a:sym typeface="Symbol" pitchFamily="18" charset="2"/>
              </a:rPr>
              <a:t>bolt</a:t>
            </a:r>
            <a:r>
              <a:rPr lang="en-US"/>
              <a:t> =75 N/cm</a:t>
            </a:r>
            <a:r>
              <a:rPr lang="en-US" baseline="30000"/>
              <a:t>2</a:t>
            </a:r>
            <a:r>
              <a:rPr lang="en-US"/>
              <a:t>  </a:t>
            </a:r>
          </a:p>
        </p:txBody>
      </p:sp>
      <p:sp>
        <p:nvSpPr>
          <p:cNvPr id="79961" name="Text Box 89"/>
          <p:cNvSpPr txBox="1">
            <a:spLocks noChangeArrowheads="1"/>
          </p:cNvSpPr>
          <p:nvPr/>
        </p:nvSpPr>
        <p:spPr bwMode="auto">
          <a:xfrm>
            <a:off x="384175" y="4564063"/>
            <a:ext cx="18526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find</a:t>
            </a:r>
          </a:p>
          <a:p>
            <a:r>
              <a:rPr lang="en-US"/>
              <a:t>   diameter of bolt = ?</a:t>
            </a:r>
          </a:p>
        </p:txBody>
      </p:sp>
      <p:sp>
        <p:nvSpPr>
          <p:cNvPr id="79964" name="Text Box 92"/>
          <p:cNvSpPr txBox="1">
            <a:spLocks noChangeArrowheads="1"/>
          </p:cNvSpPr>
          <p:nvPr/>
        </p:nvSpPr>
        <p:spPr bwMode="auto">
          <a:xfrm>
            <a:off x="2422525" y="176371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65" name="Text Box 93"/>
          <p:cNvSpPr txBox="1">
            <a:spLocks noChangeArrowheads="1"/>
          </p:cNvSpPr>
          <p:nvPr/>
        </p:nvSpPr>
        <p:spPr bwMode="auto">
          <a:xfrm>
            <a:off x="2887663" y="2914650"/>
            <a:ext cx="30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66" name="Text Box 94"/>
          <p:cNvSpPr txBox="1">
            <a:spLocks noChangeArrowheads="1"/>
          </p:cNvSpPr>
          <p:nvPr/>
        </p:nvSpPr>
        <p:spPr bwMode="auto">
          <a:xfrm>
            <a:off x="1973263" y="2228850"/>
            <a:ext cx="30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67" name="Text Box 95"/>
          <p:cNvSpPr txBox="1">
            <a:spLocks noChangeArrowheads="1"/>
          </p:cNvSpPr>
          <p:nvPr/>
        </p:nvSpPr>
        <p:spPr bwMode="auto">
          <a:xfrm>
            <a:off x="3173413" y="2533650"/>
            <a:ext cx="30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68" name="Text Box 96"/>
          <p:cNvSpPr txBox="1">
            <a:spLocks noChangeArrowheads="1"/>
          </p:cNvSpPr>
          <p:nvPr/>
        </p:nvSpPr>
        <p:spPr bwMode="auto">
          <a:xfrm>
            <a:off x="3001963" y="1924050"/>
            <a:ext cx="30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69" name="Text Box 97"/>
          <p:cNvSpPr txBox="1">
            <a:spLocks noChangeArrowheads="1"/>
          </p:cNvSpPr>
          <p:nvPr/>
        </p:nvSpPr>
        <p:spPr bwMode="auto">
          <a:xfrm>
            <a:off x="2297113" y="2762250"/>
            <a:ext cx="30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79970" name="Text Box 98"/>
          <p:cNvSpPr txBox="1">
            <a:spLocks noChangeArrowheads="1"/>
          </p:cNvSpPr>
          <p:nvPr/>
        </p:nvSpPr>
        <p:spPr bwMode="auto">
          <a:xfrm>
            <a:off x="6346825" y="30464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</a:t>
            </a:r>
          </a:p>
        </p:txBody>
      </p:sp>
      <p:graphicFrame>
        <p:nvGraphicFramePr>
          <p:cNvPr id="79973" name="Object 10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391025" y="5207000"/>
          <a:ext cx="336232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68" name="Equation" r:id="rId9" imgW="2374560" imgH="685800" progId="Equation.3">
                  <p:embed/>
                </p:oleObj>
              </mc:Choice>
              <mc:Fallback>
                <p:oleObj name="Equation" r:id="rId9" imgW="2374560" imgH="685800" progId="Equation.3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025" y="5207000"/>
                        <a:ext cx="3362325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75" name="Text Box 103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26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52259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b="1"/>
              <a:t>Example 6</a:t>
            </a:r>
            <a:r>
              <a:rPr lang="en-US" sz="2600"/>
              <a:t>  </a:t>
            </a:r>
            <a:r>
              <a:rPr lang="en-US" sz="2200"/>
              <a:t>( Page-62  in   ME 2014 )</a:t>
            </a:r>
          </a:p>
        </p:txBody>
      </p:sp>
      <p:graphicFrame>
        <p:nvGraphicFramePr>
          <p:cNvPr id="84004" name="Object 36"/>
          <p:cNvGraphicFramePr>
            <a:graphicFrameLocks noGrp="1" noChangeAspect="1"/>
          </p:cNvGraphicFramePr>
          <p:nvPr>
            <p:ph sz="half" idx="1"/>
          </p:nvPr>
        </p:nvGraphicFramePr>
        <p:xfrm>
          <a:off x="1301750" y="4554538"/>
          <a:ext cx="287337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1" name="Equation" r:id="rId5" imgW="1892160" imgH="1130040" progId="Equation.3">
                  <p:embed/>
                </p:oleObj>
              </mc:Choice>
              <mc:Fallback>
                <p:oleObj name="Equation" r:id="rId5" imgW="1892160" imgH="113004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4554538"/>
                        <a:ext cx="2873375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4667250" y="1943100"/>
            <a:ext cx="952500" cy="933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3973" name="Oval 5"/>
          <p:cNvSpPr>
            <a:spLocks noChangeArrowheads="1"/>
          </p:cNvSpPr>
          <p:nvPr/>
        </p:nvSpPr>
        <p:spPr bwMode="auto">
          <a:xfrm>
            <a:off x="4438650" y="1733550"/>
            <a:ext cx="1390650" cy="1352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3848100" y="2381250"/>
            <a:ext cx="4476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7924800" y="2171700"/>
            <a:ext cx="457200" cy="4191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3978" name="Oval 10"/>
          <p:cNvSpPr>
            <a:spLocks noChangeArrowheads="1"/>
          </p:cNvSpPr>
          <p:nvPr/>
        </p:nvSpPr>
        <p:spPr bwMode="auto">
          <a:xfrm>
            <a:off x="8039100" y="2266950"/>
            <a:ext cx="209550" cy="209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5029200" y="1866900"/>
            <a:ext cx="24765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5143500" y="1371600"/>
            <a:ext cx="0" cy="21717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>
            <a:off x="5753100" y="2133600"/>
            <a:ext cx="24003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2" name="Line 14"/>
          <p:cNvSpPr>
            <a:spLocks noChangeShapeType="1"/>
          </p:cNvSpPr>
          <p:nvPr/>
        </p:nvSpPr>
        <p:spPr bwMode="auto">
          <a:xfrm flipV="1">
            <a:off x="5810250" y="2590800"/>
            <a:ext cx="23431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817245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8134350" y="1466850"/>
            <a:ext cx="0" cy="952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flipH="1">
            <a:off x="5295900" y="19431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5734050" y="3219450"/>
            <a:ext cx="247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8153400" y="2857500"/>
            <a:ext cx="0" cy="781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>
            <a:off x="5162550" y="3581400"/>
            <a:ext cx="125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>
            <a:off x="7181850" y="3619500"/>
            <a:ext cx="97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6556375" y="3459163"/>
            <a:ext cx="47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 m</a:t>
            </a:r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>
            <a:off x="5429250" y="2800350"/>
            <a:ext cx="28575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3" name="Text Box 25"/>
          <p:cNvSpPr txBox="1">
            <a:spLocks noChangeArrowheads="1"/>
          </p:cNvSpPr>
          <p:nvPr/>
        </p:nvSpPr>
        <p:spPr bwMode="auto">
          <a:xfrm>
            <a:off x="5984875" y="3078163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 cm diameter shaft</a:t>
            </a:r>
          </a:p>
        </p:txBody>
      </p:sp>
      <p:sp>
        <p:nvSpPr>
          <p:cNvPr id="83994" name="Text Box 26"/>
          <p:cNvSpPr txBox="1">
            <a:spLocks noChangeArrowheads="1"/>
          </p:cNvSpPr>
          <p:nvPr/>
        </p:nvSpPr>
        <p:spPr bwMode="auto">
          <a:xfrm>
            <a:off x="5889625" y="176371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7718425" y="1382713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</a:t>
            </a:r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>
            <a:off x="5048250" y="1314450"/>
            <a:ext cx="0" cy="476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>
            <a:off x="5265738" y="1322388"/>
            <a:ext cx="0" cy="476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>
            <a:off x="4686300" y="1524000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H="1">
            <a:off x="5257800" y="1543050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5603875" y="1363663"/>
            <a:ext cx="1785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Key width = 1.25 cm</a:t>
            </a:r>
          </a:p>
        </p:txBody>
      </p: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593725" y="1325563"/>
            <a:ext cx="341471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Given data</a:t>
            </a:r>
          </a:p>
          <a:p>
            <a:r>
              <a:rPr lang="en-US"/>
              <a:t> A shaft diameter = 4 cm</a:t>
            </a:r>
          </a:p>
          <a:p>
            <a:r>
              <a:rPr lang="en-US"/>
              <a:t>A key     width = 1.25 cm</a:t>
            </a:r>
          </a:p>
          <a:p>
            <a:r>
              <a:rPr lang="en-US"/>
              <a:t>             length = 5 cm</a:t>
            </a:r>
          </a:p>
          <a:p>
            <a:r>
              <a:rPr lang="en-US"/>
              <a:t>Allowable shear stress</a:t>
            </a:r>
            <a:r>
              <a:rPr lang="en-US" sz="1600"/>
              <a:t> </a:t>
            </a:r>
            <a:r>
              <a:rPr lang="en-US" sz="1600">
                <a:sym typeface="Symbol" pitchFamily="18" charset="2"/>
              </a:rPr>
              <a:t></a:t>
            </a:r>
            <a:r>
              <a:rPr lang="en-US" baseline="-25000">
                <a:sym typeface="Symbol" pitchFamily="18" charset="2"/>
              </a:rPr>
              <a:t>key</a:t>
            </a:r>
            <a:r>
              <a:rPr lang="en-US">
                <a:sym typeface="Symbol" pitchFamily="18" charset="2"/>
              </a:rPr>
              <a:t> = 650 kg/cm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    Lever arm distance = 1 m</a:t>
            </a: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803275" y="2887663"/>
            <a:ext cx="1785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find</a:t>
            </a:r>
          </a:p>
          <a:p>
            <a:r>
              <a:rPr lang="en-US"/>
              <a:t> Applied force W = ?</a:t>
            </a:r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746125" y="3725863"/>
            <a:ext cx="35496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Solution</a:t>
            </a:r>
          </a:p>
          <a:p>
            <a:r>
              <a:rPr lang="en-US"/>
              <a:t>  Key shearing area A = width  x key length</a:t>
            </a:r>
          </a:p>
          <a:p>
            <a:r>
              <a:rPr lang="en-US"/>
              <a:t>                                A</a:t>
            </a:r>
            <a:r>
              <a:rPr lang="en-US" baseline="-25000"/>
              <a:t> key</a:t>
            </a:r>
            <a:r>
              <a:rPr lang="en-US"/>
              <a:t> = 1.25  x 5 cm</a:t>
            </a:r>
            <a:r>
              <a:rPr lang="en-US" baseline="30000"/>
              <a:t>2</a:t>
            </a:r>
          </a:p>
        </p:txBody>
      </p:sp>
      <p:graphicFrame>
        <p:nvGraphicFramePr>
          <p:cNvPr id="84006" name="Object 38"/>
          <p:cNvGraphicFramePr>
            <a:graphicFrameLocks noGrp="1" noChangeAspect="1"/>
          </p:cNvGraphicFramePr>
          <p:nvPr>
            <p:ph sz="half" idx="2"/>
          </p:nvPr>
        </p:nvGraphicFramePr>
        <p:xfrm>
          <a:off x="5029200" y="4659313"/>
          <a:ext cx="2801938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2" name="Equation" r:id="rId7" imgW="1790640" imgH="914400" progId="Equation.3">
                  <p:embed/>
                </p:oleObj>
              </mc:Choice>
              <mc:Fallback>
                <p:oleObj name="Equation" r:id="rId7" imgW="1790640" imgH="9144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659313"/>
                        <a:ext cx="2801938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08" name="Line 40"/>
          <p:cNvSpPr>
            <a:spLocks noChangeShapeType="1"/>
          </p:cNvSpPr>
          <p:nvPr/>
        </p:nvSpPr>
        <p:spPr bwMode="auto">
          <a:xfrm flipV="1">
            <a:off x="4724400" y="2133600"/>
            <a:ext cx="8001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4879975" y="218281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84010" name="Text Box 42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27</a:t>
            </a:r>
            <a:r>
              <a:rPr lang="en-US"/>
              <a:t>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3400" y="5985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71550"/>
          </a:xfrm>
        </p:spPr>
        <p:txBody>
          <a:bodyPr/>
          <a:lstStyle/>
          <a:p>
            <a:pPr algn="l"/>
            <a:r>
              <a:rPr lang="en-US" sz="2200" b="1"/>
              <a:t>Example 7</a:t>
            </a:r>
            <a:r>
              <a:rPr lang="en-US" sz="2600"/>
              <a:t>  </a:t>
            </a:r>
            <a:r>
              <a:rPr lang="en-US" sz="2200"/>
              <a:t>( Page-65  in   ME 2014 )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lum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/>
          <a:stretch>
            <a:fillRect/>
          </a:stretch>
        </p:blipFill>
        <p:spPr bwMode="auto">
          <a:xfrm>
            <a:off x="4038600" y="1219200"/>
            <a:ext cx="48577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403225" y="1116013"/>
            <a:ext cx="3646488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Given data</a:t>
            </a:r>
          </a:p>
          <a:p>
            <a:r>
              <a:rPr lang="en-US"/>
              <a:t> diameter of rod d = 5 cm</a:t>
            </a:r>
          </a:p>
          <a:p>
            <a:r>
              <a:rPr lang="en-US"/>
              <a:t> Thickness of cotter = 1.25 cm</a:t>
            </a:r>
          </a:p>
          <a:p>
            <a:r>
              <a:rPr lang="en-US"/>
              <a:t> Permissible stress</a:t>
            </a:r>
          </a:p>
          <a:p>
            <a:r>
              <a:rPr lang="en-US"/>
              <a:t>          tension stress </a:t>
            </a:r>
            <a:r>
              <a:rPr lang="en-US">
                <a:sym typeface="Symbol" pitchFamily="18" charset="2"/>
              </a:rPr>
              <a:t></a:t>
            </a:r>
            <a:r>
              <a:rPr lang="en-US" baseline="-25000">
                <a:sym typeface="Symbol" pitchFamily="18" charset="2"/>
              </a:rPr>
              <a:t>T</a:t>
            </a:r>
            <a:r>
              <a:rPr lang="en-US">
                <a:sym typeface="Symbol" pitchFamily="18" charset="2"/>
              </a:rPr>
              <a:t> = 300 N/mm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shear stress in member </a:t>
            </a:r>
            <a:r>
              <a:rPr lang="en-US" baseline="-25000">
                <a:sym typeface="Symbol" pitchFamily="18" charset="2"/>
              </a:rPr>
              <a:t>mem</a:t>
            </a:r>
            <a:r>
              <a:rPr lang="en-US">
                <a:sym typeface="Symbol" pitchFamily="18" charset="2"/>
              </a:rPr>
              <a:t>  = 150 N/mm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shear stress in cotter </a:t>
            </a:r>
            <a:r>
              <a:rPr lang="en-US" baseline="-25000">
                <a:sym typeface="Symbol" pitchFamily="18" charset="2"/>
              </a:rPr>
              <a:t>cot </a:t>
            </a:r>
            <a:r>
              <a:rPr lang="en-US">
                <a:sym typeface="Symbol" pitchFamily="18" charset="2"/>
              </a:rPr>
              <a:t>= 225 N/mm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>
                <a:sym typeface="Symbol" pitchFamily="18" charset="2"/>
              </a:rPr>
              <a:t>        crushing stress   = 450 N/mm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98475" y="2982913"/>
            <a:ext cx="3248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To find</a:t>
            </a:r>
          </a:p>
          <a:p>
            <a:r>
              <a:rPr lang="en-US"/>
              <a:t>  Required diameters in the joint shown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60375" y="3554413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Solution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69925" y="3935413"/>
            <a:ext cx="24622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of cotter</a:t>
            </a:r>
          </a:p>
          <a:p>
            <a:r>
              <a:rPr lang="en-US"/>
              <a:t>225 = 588,000 / ( 2 e x 12.5 )</a:t>
            </a:r>
          </a:p>
          <a:p>
            <a:r>
              <a:rPr lang="en-US"/>
              <a:t>e = 105 mm               eq(2)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574675" y="4678363"/>
            <a:ext cx="24876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of right –hand member</a:t>
            </a:r>
          </a:p>
          <a:p>
            <a:r>
              <a:rPr lang="en-US"/>
              <a:t>150 = 588,000 / 4 ab</a:t>
            </a:r>
          </a:p>
          <a:p>
            <a:r>
              <a:rPr lang="en-US"/>
              <a:t>Ab = 980 mm            eq(3)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727075" y="5630863"/>
            <a:ext cx="23304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of left–hand member</a:t>
            </a:r>
          </a:p>
          <a:p>
            <a:r>
              <a:rPr lang="en-US"/>
              <a:t>150 = 588,000 / 2 ch</a:t>
            </a:r>
          </a:p>
          <a:p>
            <a:r>
              <a:rPr lang="en-US"/>
              <a:t>Ch = 1960 mm     eq(4)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079875" y="3973513"/>
            <a:ext cx="39941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Crushing between right-hand member and cotter</a:t>
            </a:r>
          </a:p>
          <a:p>
            <a:r>
              <a:rPr lang="en-US"/>
              <a:t>    450 = 588,000 / ( 2 a x 12.5 )</a:t>
            </a:r>
          </a:p>
          <a:p>
            <a:r>
              <a:rPr lang="en-US"/>
              <a:t>       a = 52.4 mm         eq(5)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450975" y="3570288"/>
            <a:ext cx="440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 = 300 N/mm</a:t>
            </a:r>
            <a:r>
              <a:rPr lang="en-US" baseline="30000"/>
              <a:t>2</a:t>
            </a:r>
            <a:r>
              <a:rPr lang="en-US"/>
              <a:t>  x ( </a:t>
            </a:r>
            <a:r>
              <a:rPr lang="en-US">
                <a:sym typeface="Symbol" pitchFamily="18" charset="2"/>
              </a:rPr>
              <a:t> / 4 ) x 50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= 588000 N      eq (1) 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4098925" y="4773613"/>
            <a:ext cx="1541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equation(3)</a:t>
            </a:r>
          </a:p>
          <a:p>
            <a:r>
              <a:rPr lang="en-US"/>
              <a:t>   b =  18.7 mm 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4137025" y="5287963"/>
            <a:ext cx="3886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Crushing between left-hand member and cotter</a:t>
            </a:r>
          </a:p>
          <a:p>
            <a:r>
              <a:rPr lang="en-US"/>
              <a:t>   450 = 558,000 / ( 12.5 x h )</a:t>
            </a:r>
          </a:p>
          <a:p>
            <a:r>
              <a:rPr lang="en-US"/>
              <a:t>       h = 104.8 mm</a:t>
            </a:r>
          </a:p>
          <a:p>
            <a:r>
              <a:rPr lang="en-US"/>
              <a:t>From equation(4)</a:t>
            </a:r>
          </a:p>
          <a:p>
            <a:r>
              <a:rPr lang="en-US"/>
              <a:t>C = 18.7 mm</a:t>
            </a: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4270375" y="63928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28</a:t>
            </a:r>
            <a:r>
              <a:rPr lang="en-US"/>
              <a:t>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3225" y="5783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WordArt 4"/>
          <p:cNvSpPr>
            <a:spLocks noChangeArrowheads="1" noChangeShapeType="1" noTextEdit="1"/>
          </p:cNvSpPr>
          <p:nvPr/>
        </p:nvSpPr>
        <p:spPr bwMode="auto">
          <a:xfrm>
            <a:off x="1676400" y="2933700"/>
            <a:ext cx="5791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A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54A8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THANK  YOU VERY MUCH </a:t>
            </a: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1123950" y="1371600"/>
            <a:ext cx="7277100" cy="4095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1093788"/>
            <a:ext cx="8229600" cy="857250"/>
          </a:xfrm>
        </p:spPr>
        <p:txBody>
          <a:bodyPr/>
          <a:lstStyle/>
          <a:p>
            <a:r>
              <a:rPr lang="en-US" sz="4000" b="1">
                <a:solidFill>
                  <a:schemeClr val="tx1"/>
                </a:solidFill>
              </a:rPr>
              <a:t>Chapter 2</a:t>
            </a:r>
            <a:br>
              <a:rPr lang="en-US" sz="4000" b="1">
                <a:solidFill>
                  <a:schemeClr val="tx1"/>
                </a:solidFill>
              </a:rPr>
            </a:b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2124075"/>
            <a:ext cx="88773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/>
              <a:t>			Shear Stress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/>
              <a:t>     		</a:t>
            </a:r>
            <a:r>
              <a:rPr lang="en-US" sz="2400"/>
              <a:t>Shear stress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/>
              <a:t>			Shear Strain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/>
              <a:t>       		Modulus of Rigidity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/>
              <a:t>        		Shear Strain Energy 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/>
              <a:t>			Example Problems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/>
              <a:t>          </a:t>
            </a:r>
            <a:endParaRPr lang="en-US" sz="4000"/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auto">
          <a:xfrm>
            <a:off x="990600" y="27622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>
            <a:off x="979488" y="3227388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9095" name="AutoShape 7"/>
          <p:cNvSpPr>
            <a:spLocks noChangeArrowheads="1"/>
          </p:cNvSpPr>
          <p:nvPr/>
        </p:nvSpPr>
        <p:spPr bwMode="auto">
          <a:xfrm>
            <a:off x="990600" y="36766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1009650" y="40957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1017588" y="4579938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4270375" y="60118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3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9832" y="4844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/>
              <a:t>Chapter 1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82296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/>
              <a:t>1.1 Load</a:t>
            </a:r>
            <a:r>
              <a:rPr lang="en-US" sz="3600"/>
              <a:t> </a:t>
            </a:r>
          </a:p>
          <a:p>
            <a:pPr>
              <a:lnSpc>
                <a:spcPct val="90000"/>
              </a:lnSpc>
            </a:pPr>
            <a:endParaRPr lang="en-US" sz="900"/>
          </a:p>
          <a:p>
            <a:pPr>
              <a:lnSpc>
                <a:spcPct val="90000"/>
              </a:lnSpc>
            </a:pPr>
            <a:r>
              <a:rPr lang="en-US" sz="2200"/>
              <a:t>Typical loading types are</a:t>
            </a:r>
          </a:p>
          <a:p>
            <a:pPr>
              <a:lnSpc>
                <a:spcPct val="90000"/>
              </a:lnSpc>
            </a:pPr>
            <a:r>
              <a:rPr lang="en-US" sz="2400"/>
              <a:t> </a:t>
            </a:r>
            <a:r>
              <a:rPr lang="en-US" sz="2200" b="1" i="1"/>
              <a:t>Static load or dead load</a:t>
            </a:r>
            <a:r>
              <a:rPr lang="en-US" sz="2200"/>
              <a:t> ,ie non-fluctuating load, generally  caused by gravity effects.</a:t>
            </a:r>
          </a:p>
          <a:p>
            <a:pPr>
              <a:lnSpc>
                <a:spcPct val="90000"/>
              </a:lnSpc>
            </a:pPr>
            <a:endParaRPr lang="en-US" sz="800"/>
          </a:p>
          <a:p>
            <a:pPr>
              <a:lnSpc>
                <a:spcPct val="90000"/>
              </a:lnSpc>
            </a:pPr>
            <a:r>
              <a:rPr lang="en-US" sz="2200" b="1" i="1"/>
              <a:t>Live load</a:t>
            </a:r>
            <a:r>
              <a:rPr lang="en-US" sz="2200"/>
              <a:t> as produced by, for example lorries crossing a bridge </a:t>
            </a:r>
          </a:p>
          <a:p>
            <a:pPr>
              <a:lnSpc>
                <a:spcPct val="90000"/>
              </a:lnSpc>
            </a:pPr>
            <a:endParaRPr lang="en-US" sz="800"/>
          </a:p>
          <a:p>
            <a:pPr>
              <a:lnSpc>
                <a:spcPct val="90000"/>
              </a:lnSpc>
            </a:pPr>
            <a:r>
              <a:rPr lang="en-US" sz="2200" b="1" i="1"/>
              <a:t>Impact or shock load</a:t>
            </a:r>
            <a:r>
              <a:rPr lang="en-US" sz="2200"/>
              <a:t> caused by sudden blows</a:t>
            </a:r>
          </a:p>
          <a:p>
            <a:pPr>
              <a:lnSpc>
                <a:spcPct val="90000"/>
              </a:lnSpc>
            </a:pPr>
            <a:endParaRPr lang="en-US" sz="800"/>
          </a:p>
          <a:p>
            <a:pPr>
              <a:lnSpc>
                <a:spcPct val="90000"/>
              </a:lnSpc>
            </a:pPr>
            <a:r>
              <a:rPr lang="en-US" sz="2200" b="1" i="1"/>
              <a:t>Fatigue, Fluctuating or alternating loads</a:t>
            </a:r>
            <a:r>
              <a:rPr lang="en-US" sz="2200"/>
              <a:t>, the magnitude and sign of the load changing with time</a:t>
            </a:r>
          </a:p>
          <a:p>
            <a:pPr>
              <a:lnSpc>
                <a:spcPct val="90000"/>
              </a:lnSpc>
            </a:pPr>
            <a:endParaRPr lang="en-US" sz="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/>
              <a:t>    The simplest type of load is </a:t>
            </a:r>
          </a:p>
          <a:p>
            <a:pPr>
              <a:lnSpc>
                <a:spcPct val="90000"/>
              </a:lnSpc>
            </a:pPr>
            <a:endParaRPr lang="en-US" sz="800"/>
          </a:p>
          <a:p>
            <a:pPr>
              <a:lnSpc>
                <a:spcPct val="90000"/>
              </a:lnSpc>
            </a:pPr>
            <a:r>
              <a:rPr lang="en-US" sz="2400" i="1"/>
              <a:t> </a:t>
            </a:r>
            <a:r>
              <a:rPr lang="en-US" sz="2400" b="1" i="1"/>
              <a:t>D</a:t>
            </a:r>
            <a:r>
              <a:rPr lang="en-US" sz="2200" b="1" i="1"/>
              <a:t>irect push or pull</a:t>
            </a:r>
            <a:r>
              <a:rPr lang="en-US" sz="2200"/>
              <a:t> , known as tension or compression</a:t>
            </a:r>
          </a:p>
          <a:p>
            <a:pPr>
              <a:lnSpc>
                <a:spcPct val="90000"/>
              </a:lnSpc>
            </a:pPr>
            <a:endParaRPr lang="en-US" sz="9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/>
              <a:t>     </a:t>
            </a:r>
            <a:r>
              <a:rPr lang="en-US" sz="2200" b="1" i="1"/>
              <a:t>Units</a:t>
            </a:r>
            <a:r>
              <a:rPr lang="en-US" sz="2200"/>
              <a:t>  newton  (N) , kilonewton (kN) , meganewton (MN)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476250" y="1581150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407988" y="4865688"/>
            <a:ext cx="342900" cy="247650"/>
          </a:xfrm>
          <a:prstGeom prst="horizontalScroll">
            <a:avLst>
              <a:gd name="adj" fmla="val 12500"/>
            </a:avLst>
          </a:prstGeom>
          <a:solidFill>
            <a:srgbClr val="AFB5E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270375" y="62976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4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7755" y="6145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95288"/>
            <a:ext cx="4038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1.2 Stress</a:t>
            </a:r>
          </a:p>
          <a:p>
            <a:pPr>
              <a:buFontTx/>
              <a:buNone/>
            </a:pPr>
            <a:r>
              <a:rPr lang="en-US" sz="2400"/>
              <a:t>   </a:t>
            </a:r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5610225" y="1171575"/>
            <a:ext cx="536575" cy="16811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AU"/>
          </a:p>
        </p:txBody>
      </p:sp>
      <p:sp>
        <p:nvSpPr>
          <p:cNvPr id="6174" name="Line 30"/>
          <p:cNvSpPr>
            <a:spLocks noChangeShapeType="1"/>
          </p:cNvSpPr>
          <p:nvPr/>
        </p:nvSpPr>
        <p:spPr bwMode="auto">
          <a:xfrm>
            <a:off x="6051550" y="2759075"/>
            <a:ext cx="0" cy="636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 flipV="1">
            <a:off x="6070600" y="287338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6991350" y="3598863"/>
            <a:ext cx="536575" cy="21129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AU"/>
          </a:p>
        </p:txBody>
      </p:sp>
      <p:sp>
        <p:nvSpPr>
          <p:cNvPr id="6177" name="Line 33"/>
          <p:cNvSpPr>
            <a:spLocks noChangeShapeType="1"/>
          </p:cNvSpPr>
          <p:nvPr/>
        </p:nvSpPr>
        <p:spPr bwMode="auto">
          <a:xfrm>
            <a:off x="7413625" y="2738438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7413625" y="5595938"/>
            <a:ext cx="0" cy="636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187825" y="3313113"/>
            <a:ext cx="1189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6146800" y="296863"/>
            <a:ext cx="214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527925" y="2773363"/>
            <a:ext cx="2649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4419600" y="2946400"/>
            <a:ext cx="214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  tensile force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5418138" y="5711825"/>
            <a:ext cx="2917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compression force</a:t>
            </a: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6223000" y="2946400"/>
            <a:ext cx="214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  </a:t>
            </a:r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7527925" y="5749925"/>
            <a:ext cx="214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  </a:t>
            </a:r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457200" y="3313113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6188" name="Text Box 44"/>
          <p:cNvSpPr txBox="1">
            <a:spLocks noChangeArrowheads="1"/>
          </p:cNvSpPr>
          <p:nvPr/>
        </p:nvSpPr>
        <p:spPr bwMode="auto">
          <a:xfrm>
            <a:off x="539750" y="1085850"/>
            <a:ext cx="40576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                               force ( pull)  </a:t>
            </a:r>
          </a:p>
          <a:p>
            <a:r>
              <a:rPr lang="en-US" sz="1800"/>
              <a:t>Tensile stress =  ----------------------------</a:t>
            </a:r>
          </a:p>
          <a:p>
            <a:r>
              <a:rPr lang="en-US" sz="1800"/>
              <a:t>                           Cross-sectional area </a:t>
            </a:r>
          </a:p>
          <a:p>
            <a:endParaRPr lang="en-US" sz="1800">
              <a:sym typeface="Symbol" pitchFamily="18" charset="2"/>
            </a:endParaRPr>
          </a:p>
          <a:p>
            <a:endParaRPr lang="en-US" sz="1800"/>
          </a:p>
        </p:txBody>
      </p:sp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309563" y="3844925"/>
            <a:ext cx="47879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                                          force ( push)  </a:t>
            </a:r>
          </a:p>
          <a:p>
            <a:r>
              <a:rPr lang="en-US" sz="1800"/>
              <a:t>Compression stress =  ----------------------------</a:t>
            </a:r>
          </a:p>
          <a:p>
            <a:r>
              <a:rPr lang="en-US" sz="1800"/>
              <a:t>                                    Cross-sectional area </a:t>
            </a:r>
          </a:p>
          <a:p>
            <a:endParaRPr lang="en-US" sz="1800">
              <a:sym typeface="Symbol" pitchFamily="18" charset="2"/>
            </a:endParaRPr>
          </a:p>
          <a:p>
            <a:endParaRPr lang="en-US" sz="1800"/>
          </a:p>
        </p:txBody>
      </p:sp>
      <p:graphicFrame>
        <p:nvGraphicFramePr>
          <p:cNvPr id="6194" name="Object 5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35150" y="2387600"/>
          <a:ext cx="855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name="Equation" r:id="rId5" imgW="634680" imgH="558720" progId="Equation.3">
                  <p:embed/>
                </p:oleObj>
              </mc:Choice>
              <mc:Fallback>
                <p:oleObj name="Equation" r:id="rId5" imgW="634680" imgH="55872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387600"/>
                        <a:ext cx="855663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98" name="Object 54"/>
          <p:cNvGraphicFramePr>
            <a:graphicFrameLocks noChangeAspect="1"/>
          </p:cNvGraphicFramePr>
          <p:nvPr/>
        </p:nvGraphicFramePr>
        <p:xfrm>
          <a:off x="2070100" y="4773613"/>
          <a:ext cx="8890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Equation" r:id="rId7" imgW="660240" imgH="558720" progId="Equation.3">
                  <p:embed/>
                </p:oleObj>
              </mc:Choice>
              <mc:Fallback>
                <p:oleObj name="Equation" r:id="rId7" imgW="660240" imgH="55872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4773613"/>
                        <a:ext cx="8890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0" name="Text Box 56"/>
          <p:cNvSpPr txBox="1">
            <a:spLocks noChangeArrowheads="1"/>
          </p:cNvSpPr>
          <p:nvPr/>
        </p:nvSpPr>
        <p:spPr bwMode="auto">
          <a:xfrm>
            <a:off x="4270375" y="60690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5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3493" y="5595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/>
              <a:t>2.3 Strain</a:t>
            </a:r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101975" y="565150"/>
          <a:ext cx="3590925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" name="Equation" r:id="rId5" imgW="2070000" imgH="838080" progId="Equation.3">
                  <p:embed/>
                </p:oleObj>
              </mc:Choice>
              <mc:Fallback>
                <p:oleObj name="Equation" r:id="rId5" imgW="2070000" imgH="838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975" y="565150"/>
                        <a:ext cx="3590925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22" name="Object 5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7538" y="3505200"/>
          <a:ext cx="21923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name="Equation" r:id="rId7" imgW="1269720" imgH="393480" progId="Equation.3">
                  <p:embed/>
                </p:oleObj>
              </mc:Choice>
              <mc:Fallback>
                <p:oleObj name="Equation" r:id="rId7" imgW="1269720" imgH="393480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3505200"/>
                        <a:ext cx="21923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2525713" y="2043113"/>
            <a:ext cx="6553200" cy="2355850"/>
            <a:chOff x="816" y="1719"/>
            <a:chExt cx="4128" cy="1484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690" y="1719"/>
              <a:ext cx="1379" cy="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1497" y="1752"/>
              <a:ext cx="1790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1715" y="2432"/>
              <a:ext cx="1379" cy="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1715" y="2476"/>
              <a:ext cx="1790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3264" y="1888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>
              <a:off x="3505" y="2633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>
              <a:off x="1315" y="2614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>
              <a:off x="1072" y="1911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1701" y="2864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>
              <a:off x="3084" y="2864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>
              <a:off x="3507" y="2863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>
              <a:off x="2607" y="3067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H="1">
              <a:off x="1690" y="3067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3094" y="3067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4" name="Text Box 20"/>
            <p:cNvSpPr txBox="1">
              <a:spLocks noChangeArrowheads="1"/>
            </p:cNvSpPr>
            <p:nvPr/>
          </p:nvSpPr>
          <p:spPr bwMode="auto">
            <a:xfrm>
              <a:off x="3948" y="1774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Bar in tension</a:t>
              </a: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 flipH="1">
              <a:off x="3638" y="1774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816" y="1797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287" name="Text Box 23"/>
            <p:cNvSpPr txBox="1">
              <a:spLocks noChangeArrowheads="1"/>
            </p:cNvSpPr>
            <p:nvPr/>
          </p:nvSpPr>
          <p:spPr bwMode="auto">
            <a:xfrm>
              <a:off x="1111" y="2500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288" name="Text Box 24"/>
            <p:cNvSpPr txBox="1">
              <a:spLocks noChangeArrowheads="1"/>
            </p:cNvSpPr>
            <p:nvPr/>
          </p:nvSpPr>
          <p:spPr bwMode="auto">
            <a:xfrm>
              <a:off x="3893" y="2523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289" name="Text Box 25"/>
            <p:cNvSpPr txBox="1">
              <a:spLocks noChangeArrowheads="1"/>
            </p:cNvSpPr>
            <p:nvPr/>
          </p:nvSpPr>
          <p:spPr bwMode="auto">
            <a:xfrm>
              <a:off x="2301" y="2954"/>
              <a:ext cx="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l</a:t>
              </a:r>
            </a:p>
          </p:txBody>
        </p:sp>
        <p:sp>
          <p:nvSpPr>
            <p:cNvPr id="11290" name="Text Box 26"/>
            <p:cNvSpPr txBox="1">
              <a:spLocks noChangeArrowheads="1"/>
            </p:cNvSpPr>
            <p:nvPr/>
          </p:nvSpPr>
          <p:spPr bwMode="auto">
            <a:xfrm>
              <a:off x="3191" y="283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</p:grpSp>
      <p:grpSp>
        <p:nvGrpSpPr>
          <p:cNvPr id="11321" name="Group 57"/>
          <p:cNvGrpSpPr>
            <a:grpSpLocks/>
          </p:cNvGrpSpPr>
          <p:nvPr/>
        </p:nvGrpSpPr>
        <p:grpSpPr bwMode="auto">
          <a:xfrm>
            <a:off x="3717925" y="4659313"/>
            <a:ext cx="4298950" cy="1806575"/>
            <a:chOff x="2270" y="3079"/>
            <a:chExt cx="2708" cy="1138"/>
          </a:xfrm>
        </p:grpSpPr>
        <p:sp>
          <p:nvSpPr>
            <p:cNvPr id="11292" name="Rectangle 28"/>
            <p:cNvSpPr>
              <a:spLocks noChangeArrowheads="1"/>
            </p:cNvSpPr>
            <p:nvPr/>
          </p:nvSpPr>
          <p:spPr bwMode="auto">
            <a:xfrm>
              <a:off x="2993" y="3162"/>
              <a:ext cx="1240" cy="4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93" name="Rectangle 29"/>
            <p:cNvSpPr>
              <a:spLocks noChangeArrowheads="1"/>
            </p:cNvSpPr>
            <p:nvPr/>
          </p:nvSpPr>
          <p:spPr bwMode="auto">
            <a:xfrm>
              <a:off x="2993" y="3079"/>
              <a:ext cx="1144" cy="6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94" name="Line 30"/>
            <p:cNvSpPr>
              <a:spLocks noChangeShapeType="1"/>
            </p:cNvSpPr>
            <p:nvPr/>
          </p:nvSpPr>
          <p:spPr bwMode="auto">
            <a:xfrm>
              <a:off x="2548" y="3418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5" name="Line 31"/>
            <p:cNvSpPr>
              <a:spLocks noChangeShapeType="1"/>
            </p:cNvSpPr>
            <p:nvPr/>
          </p:nvSpPr>
          <p:spPr bwMode="auto">
            <a:xfrm>
              <a:off x="4222" y="3442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>
              <a:off x="4114" y="3805"/>
              <a:ext cx="0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>
              <a:off x="3878" y="3926"/>
              <a:ext cx="2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6" name="Line 42"/>
            <p:cNvSpPr>
              <a:spLocks noChangeShapeType="1"/>
            </p:cNvSpPr>
            <p:nvPr/>
          </p:nvSpPr>
          <p:spPr bwMode="auto">
            <a:xfrm flipH="1">
              <a:off x="4239" y="3926"/>
              <a:ext cx="2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9" name="Line 45"/>
            <p:cNvSpPr>
              <a:spLocks noChangeShapeType="1"/>
            </p:cNvSpPr>
            <p:nvPr/>
          </p:nvSpPr>
          <p:spPr bwMode="auto">
            <a:xfrm>
              <a:off x="4235" y="3685"/>
              <a:ext cx="0" cy="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10" name="Line 46"/>
            <p:cNvSpPr>
              <a:spLocks noChangeShapeType="1"/>
            </p:cNvSpPr>
            <p:nvPr/>
          </p:nvSpPr>
          <p:spPr bwMode="auto">
            <a:xfrm>
              <a:off x="2976" y="3840"/>
              <a:ext cx="0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12" name="Line 48"/>
            <p:cNvSpPr>
              <a:spLocks noChangeShapeType="1"/>
            </p:cNvSpPr>
            <p:nvPr/>
          </p:nvSpPr>
          <p:spPr bwMode="auto">
            <a:xfrm>
              <a:off x="3804" y="4104"/>
              <a:ext cx="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13" name="Line 49"/>
            <p:cNvSpPr>
              <a:spLocks noChangeShapeType="1"/>
            </p:cNvSpPr>
            <p:nvPr/>
          </p:nvSpPr>
          <p:spPr bwMode="auto">
            <a:xfrm flipH="1">
              <a:off x="2964" y="4092"/>
              <a:ext cx="4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14" name="Text Box 50"/>
            <p:cNvSpPr txBox="1">
              <a:spLocks noChangeArrowheads="1"/>
            </p:cNvSpPr>
            <p:nvPr/>
          </p:nvSpPr>
          <p:spPr bwMode="auto">
            <a:xfrm>
              <a:off x="2270" y="3287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315" name="Text Box 51"/>
            <p:cNvSpPr txBox="1">
              <a:spLocks noChangeArrowheads="1"/>
            </p:cNvSpPr>
            <p:nvPr/>
          </p:nvSpPr>
          <p:spPr bwMode="auto">
            <a:xfrm>
              <a:off x="4766" y="3323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1316" name="Text Box 52"/>
            <p:cNvSpPr txBox="1">
              <a:spLocks noChangeArrowheads="1"/>
            </p:cNvSpPr>
            <p:nvPr/>
          </p:nvSpPr>
          <p:spPr bwMode="auto">
            <a:xfrm>
              <a:off x="3518" y="3947"/>
              <a:ext cx="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l</a:t>
              </a:r>
            </a:p>
          </p:txBody>
        </p:sp>
        <p:sp>
          <p:nvSpPr>
            <p:cNvPr id="11317" name="Text Box 53"/>
            <p:cNvSpPr txBox="1">
              <a:spLocks noChangeArrowheads="1"/>
            </p:cNvSpPr>
            <p:nvPr/>
          </p:nvSpPr>
          <p:spPr bwMode="auto">
            <a:xfrm>
              <a:off x="4490" y="3779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</p:grpSp>
      <p:graphicFrame>
        <p:nvGraphicFramePr>
          <p:cNvPr id="11324" name="Object 6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8800" y="5273675"/>
          <a:ext cx="3040063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9" name="Equation" r:id="rId9" imgW="1625400" imgH="393480" progId="Equation.3">
                  <p:embed/>
                </p:oleObj>
              </mc:Choice>
              <mc:Fallback>
                <p:oleObj name="Equation" r:id="rId9" imgW="1625400" imgH="39348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5273675"/>
                        <a:ext cx="3040063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26" name="Text Box 62"/>
          <p:cNvSpPr txBox="1">
            <a:spLocks noChangeArrowheads="1"/>
          </p:cNvSpPr>
          <p:nvPr/>
        </p:nvSpPr>
        <p:spPr bwMode="auto">
          <a:xfrm>
            <a:off x="3794125" y="62404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6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84388" y="604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b="1"/>
              <a:t>Example 2</a:t>
            </a:r>
            <a:r>
              <a:rPr lang="en-US" sz="2400"/>
              <a:t>      </a:t>
            </a:r>
            <a:r>
              <a:rPr lang="en-US" sz="2000"/>
              <a:t>( Page-11 in ME 2014)</a:t>
            </a:r>
          </a:p>
        </p:txBody>
      </p:sp>
      <p:grpSp>
        <p:nvGrpSpPr>
          <p:cNvPr id="15386" name="Group 26"/>
          <p:cNvGrpSpPr>
            <a:grpSpLocks/>
          </p:cNvGrpSpPr>
          <p:nvPr/>
        </p:nvGrpSpPr>
        <p:grpSpPr bwMode="auto">
          <a:xfrm>
            <a:off x="1431925" y="1670050"/>
            <a:ext cx="4752975" cy="1223963"/>
            <a:chOff x="1562" y="1724"/>
            <a:chExt cx="2994" cy="771"/>
          </a:xfrm>
        </p:grpSpPr>
        <p:sp>
          <p:nvSpPr>
            <p:cNvPr id="15367" name="Rectangle 7"/>
            <p:cNvSpPr>
              <a:spLocks noChangeArrowheads="1"/>
            </p:cNvSpPr>
            <p:nvPr/>
          </p:nvSpPr>
          <p:spPr bwMode="auto">
            <a:xfrm>
              <a:off x="2166" y="1724"/>
              <a:ext cx="1379" cy="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368" name="Rectangle 8"/>
            <p:cNvSpPr>
              <a:spLocks noChangeArrowheads="1"/>
            </p:cNvSpPr>
            <p:nvPr/>
          </p:nvSpPr>
          <p:spPr bwMode="auto">
            <a:xfrm>
              <a:off x="2166" y="1768"/>
              <a:ext cx="1790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3956" y="1925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1766" y="1906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2152" y="2156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3535" y="2156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3958" y="2155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058" y="2359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2141" y="2359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>
              <a:off x="3545" y="2359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1562" y="1792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4344" y="1815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2752" y="2246"/>
              <a:ext cx="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l</a:t>
              </a:r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3642" y="212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</p:grp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3219450" y="1657350"/>
            <a:ext cx="590550" cy="609600"/>
          </a:xfrm>
          <a:prstGeom prst="ellipse">
            <a:avLst/>
          </a:prstGeom>
          <a:solidFill>
            <a:srgbClr val="B3EBB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688975" y="2684463"/>
            <a:ext cx="3060700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Given data</a:t>
            </a:r>
          </a:p>
          <a:p>
            <a:endParaRPr lang="en-US" sz="800" b="1"/>
          </a:p>
          <a:p>
            <a:r>
              <a:rPr lang="en-US" sz="1800"/>
              <a:t>Tensile load   P = 15,000 kg</a:t>
            </a:r>
          </a:p>
          <a:p>
            <a:r>
              <a:rPr lang="en-US" sz="1800"/>
              <a:t>Steel rod diameter, d = 2 cm</a:t>
            </a:r>
          </a:p>
          <a:p>
            <a:endParaRPr lang="en-US" sz="800"/>
          </a:p>
          <a:p>
            <a:r>
              <a:rPr lang="en-US" sz="1800" b="1"/>
              <a:t>To find</a:t>
            </a:r>
          </a:p>
          <a:p>
            <a:r>
              <a:rPr lang="en-US" sz="1800"/>
              <a:t>    stress</a:t>
            </a: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746125" y="4532313"/>
            <a:ext cx="141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Calculation</a:t>
            </a:r>
          </a:p>
          <a:p>
            <a:endParaRPr lang="en-US" sz="1800" b="1"/>
          </a:p>
        </p:txBody>
      </p:sp>
      <p:graphicFrame>
        <p:nvGraphicFramePr>
          <p:cNvPr id="15390" name="Object 30"/>
          <p:cNvGraphicFramePr>
            <a:graphicFrameLocks noGrp="1" noChangeAspect="1"/>
          </p:cNvGraphicFramePr>
          <p:nvPr>
            <p:ph idx="1"/>
          </p:nvPr>
        </p:nvGraphicFramePr>
        <p:xfrm>
          <a:off x="3263900" y="4305300"/>
          <a:ext cx="22733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Equation" r:id="rId5" imgW="1803240" imgH="1511280" progId="Equation.3">
                  <p:embed/>
                </p:oleObj>
              </mc:Choice>
              <mc:Fallback>
                <p:oleObj name="Equation" r:id="rId5" imgW="1803240" imgH="151128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4305300"/>
                        <a:ext cx="22733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4270375" y="62785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7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2788" y="52805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4138"/>
            <a:ext cx="8229600" cy="1143000"/>
          </a:xfrm>
          <a:noFill/>
          <a:ln/>
        </p:spPr>
        <p:txBody>
          <a:bodyPr/>
          <a:lstStyle/>
          <a:p>
            <a:pPr algn="l"/>
            <a:r>
              <a:rPr lang="en-US" sz="2200" b="1"/>
              <a:t>Example 4</a:t>
            </a:r>
            <a:r>
              <a:rPr lang="en-US" sz="2400"/>
              <a:t>  </a:t>
            </a:r>
            <a:r>
              <a:rPr lang="en-US" sz="2000"/>
              <a:t>( Page 12  in   ME 2014 )</a:t>
            </a:r>
          </a:p>
        </p:txBody>
      </p:sp>
      <p:graphicFrame>
        <p:nvGraphicFramePr>
          <p:cNvPr id="17430" name="Object 22"/>
          <p:cNvGraphicFramePr>
            <a:graphicFrameLocks noGrp="1" noChangeAspect="1"/>
          </p:cNvGraphicFramePr>
          <p:nvPr>
            <p:ph sz="half" idx="1"/>
          </p:nvPr>
        </p:nvGraphicFramePr>
        <p:xfrm>
          <a:off x="3917950" y="3875088"/>
          <a:ext cx="1212850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5" imgW="507960" imgH="393480" progId="Equation.3">
                  <p:embed/>
                </p:oleObj>
              </mc:Choice>
              <mc:Fallback>
                <p:oleObj name="Equation" r:id="rId5" imgW="5079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3875088"/>
                        <a:ext cx="1212850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1622425" y="1231900"/>
            <a:ext cx="4752975" cy="1223963"/>
            <a:chOff x="1562" y="1724"/>
            <a:chExt cx="2994" cy="771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2166" y="1724"/>
              <a:ext cx="1379" cy="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2166" y="1768"/>
              <a:ext cx="1790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3956" y="1925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1766" y="1906"/>
              <a:ext cx="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>
              <a:off x="2152" y="2156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19" name="Line 11"/>
            <p:cNvSpPr>
              <a:spLocks noChangeShapeType="1"/>
            </p:cNvSpPr>
            <p:nvPr/>
          </p:nvSpPr>
          <p:spPr bwMode="auto">
            <a:xfrm>
              <a:off x="3535" y="2156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3958" y="2155"/>
              <a:ext cx="0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21" name="Line 13"/>
            <p:cNvSpPr>
              <a:spLocks noChangeShapeType="1"/>
            </p:cNvSpPr>
            <p:nvPr/>
          </p:nvSpPr>
          <p:spPr bwMode="auto">
            <a:xfrm>
              <a:off x="3058" y="2359"/>
              <a:ext cx="4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flipH="1">
              <a:off x="2141" y="2359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>
              <a:off x="3545" y="2359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424" name="Text Box 16"/>
            <p:cNvSpPr txBox="1">
              <a:spLocks noChangeArrowheads="1"/>
            </p:cNvSpPr>
            <p:nvPr/>
          </p:nvSpPr>
          <p:spPr bwMode="auto">
            <a:xfrm>
              <a:off x="1562" y="1792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7425" name="Text Box 17"/>
            <p:cNvSpPr txBox="1">
              <a:spLocks noChangeArrowheads="1"/>
            </p:cNvSpPr>
            <p:nvPr/>
          </p:nvSpPr>
          <p:spPr bwMode="auto">
            <a:xfrm>
              <a:off x="4344" y="1815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P</a:t>
              </a:r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2752" y="2246"/>
              <a:ext cx="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l</a:t>
              </a:r>
            </a:p>
          </p:txBody>
        </p:sp>
        <p:sp>
          <p:nvSpPr>
            <p:cNvPr id="17427" name="Text Box 19"/>
            <p:cNvSpPr txBox="1">
              <a:spLocks noChangeArrowheads="1"/>
            </p:cNvSpPr>
            <p:nvPr/>
          </p:nvSpPr>
          <p:spPr bwMode="auto">
            <a:xfrm>
              <a:off x="3642" y="212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x</a:t>
              </a:r>
            </a:p>
          </p:txBody>
        </p:sp>
      </p:grp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498475" y="2322513"/>
            <a:ext cx="3987800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Given data</a:t>
            </a:r>
          </a:p>
          <a:p>
            <a:endParaRPr lang="en-US" sz="800" b="1"/>
          </a:p>
          <a:p>
            <a:r>
              <a:rPr lang="en-US" sz="1800"/>
              <a:t>A wire ,  Tensile strain   </a:t>
            </a:r>
            <a:r>
              <a:rPr lang="en-US" sz="1800">
                <a:sym typeface="Symbol" pitchFamily="18" charset="2"/>
              </a:rPr>
              <a:t> </a:t>
            </a:r>
            <a:r>
              <a:rPr lang="en-US" sz="1800"/>
              <a:t> = 0.0002</a:t>
            </a:r>
          </a:p>
          <a:p>
            <a:r>
              <a:rPr lang="en-US" sz="1800"/>
              <a:t>              Elongation        x = 0.75  mm</a:t>
            </a:r>
          </a:p>
          <a:p>
            <a:endParaRPr lang="en-US" sz="800"/>
          </a:p>
          <a:p>
            <a:r>
              <a:rPr lang="en-US" sz="1800" b="1"/>
              <a:t>To find</a:t>
            </a:r>
          </a:p>
          <a:p>
            <a:r>
              <a:rPr lang="en-US" sz="1800"/>
              <a:t>              Length of wire   l 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517525" y="4208463"/>
            <a:ext cx="141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Calculation</a:t>
            </a:r>
          </a:p>
          <a:p>
            <a:endParaRPr lang="en-US" sz="1800" b="1"/>
          </a:p>
        </p:txBody>
      </p:sp>
      <p:graphicFrame>
        <p:nvGraphicFramePr>
          <p:cNvPr id="17432" name="Object 24"/>
          <p:cNvGraphicFramePr>
            <a:graphicFrameLocks noGrp="1" noChangeAspect="1"/>
          </p:cNvGraphicFramePr>
          <p:nvPr>
            <p:ph sz="half" idx="2"/>
          </p:nvPr>
        </p:nvGraphicFramePr>
        <p:xfrm>
          <a:off x="2690813" y="4805363"/>
          <a:ext cx="3074987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Equation" r:id="rId7" imgW="1892160" imgH="850680" progId="Equation.3">
                  <p:embed/>
                </p:oleObj>
              </mc:Choice>
              <mc:Fallback>
                <p:oleObj name="Equation" r:id="rId7" imgW="1892160" imgH="8506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4805363"/>
                        <a:ext cx="3074987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4270375" y="624046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8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9140" y="51713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8229600" cy="1143000"/>
          </a:xfrm>
        </p:spPr>
        <p:txBody>
          <a:bodyPr/>
          <a:lstStyle/>
          <a:p>
            <a:pPr algn="l"/>
            <a:r>
              <a:rPr lang="en-US" sz="2400" b="1"/>
              <a:t>1.4 Hook’s law, Principal of superposition</a:t>
            </a:r>
          </a:p>
        </p:txBody>
      </p:sp>
      <p:graphicFrame>
        <p:nvGraphicFramePr>
          <p:cNvPr id="44037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263650" y="1931988"/>
          <a:ext cx="23304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5" name="Equation" r:id="rId5" imgW="1930320" imgH="812520" progId="Equation.3">
                  <p:embed/>
                </p:oleObj>
              </mc:Choice>
              <mc:Fallback>
                <p:oleObj name="Equation" r:id="rId5" imgW="1930320" imgH="8125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1931988"/>
                        <a:ext cx="23304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8975" y="1146175"/>
            <a:ext cx="3505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Hook’s law</a:t>
            </a:r>
            <a:r>
              <a:rPr lang="en-US" sz="1600"/>
              <a:t> </a:t>
            </a:r>
          </a:p>
          <a:p>
            <a:r>
              <a:rPr lang="en-US" sz="1600"/>
              <a:t>           </a:t>
            </a:r>
            <a:r>
              <a:rPr lang="en-US"/>
              <a:t>stress ( load)  </a:t>
            </a:r>
            <a:r>
              <a:rPr lang="en-US" b="1">
                <a:sym typeface="Symbol" pitchFamily="18" charset="2"/>
              </a:rPr>
              <a:t></a:t>
            </a:r>
            <a:r>
              <a:rPr lang="en-US">
                <a:sym typeface="Symbol" pitchFamily="18" charset="2"/>
              </a:rPr>
              <a:t>  strain (extension)</a:t>
            </a:r>
          </a:p>
          <a:p>
            <a:endParaRPr lang="en-US" sz="1600">
              <a:sym typeface="Symbol" pitchFamily="18" charset="2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184275" y="2990850"/>
            <a:ext cx="2982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Substituting </a:t>
            </a:r>
            <a:r>
              <a:rPr lang="en-US" sz="1600">
                <a:sym typeface="Symbol" pitchFamily="18" charset="2"/>
              </a:rPr>
              <a:t></a:t>
            </a:r>
            <a:r>
              <a:rPr lang="en-US">
                <a:sym typeface="Symbol" pitchFamily="18" charset="2"/>
              </a:rPr>
              <a:t> = P / L  and</a:t>
            </a:r>
            <a:r>
              <a:rPr lang="en-US" sz="1600">
                <a:sym typeface="Symbol" pitchFamily="18" charset="2"/>
              </a:rPr>
              <a:t>  </a:t>
            </a:r>
            <a:r>
              <a:rPr lang="en-US">
                <a:sym typeface="Symbol" pitchFamily="18" charset="2"/>
              </a:rPr>
              <a:t>= x / L </a:t>
            </a:r>
          </a:p>
        </p:txBody>
      </p:sp>
      <p:graphicFrame>
        <p:nvGraphicFramePr>
          <p:cNvPr id="44040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2066925" y="3582988"/>
          <a:ext cx="7620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6" name="Equation" r:id="rId7" imgW="558720" imgH="431640" progId="Equation.3">
                  <p:embed/>
                </p:oleObj>
              </mc:Choice>
              <mc:Fallback>
                <p:oleObj name="Equation" r:id="rId7" imgW="55872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925" y="3582988"/>
                        <a:ext cx="762000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089025" y="4506913"/>
            <a:ext cx="236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Principal of superposition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146175" y="5078413"/>
            <a:ext cx="6704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 effect of a system of forces acting on a body is equal to the sum of the effects  </a:t>
            </a:r>
          </a:p>
          <a:p>
            <a:r>
              <a:rPr lang="en-US"/>
              <a:t>these same forces applied.   </a:t>
            </a:r>
          </a:p>
        </p:txBody>
      </p: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4286250" y="1733550"/>
            <a:ext cx="1609725" cy="2416175"/>
            <a:chOff x="3348" y="852"/>
            <a:chExt cx="1014" cy="1522"/>
          </a:xfrm>
        </p:grpSpPr>
        <p:sp>
          <p:nvSpPr>
            <p:cNvPr id="44044" name="Line 12"/>
            <p:cNvSpPr>
              <a:spLocks noChangeShapeType="1"/>
            </p:cNvSpPr>
            <p:nvPr/>
          </p:nvSpPr>
          <p:spPr bwMode="auto">
            <a:xfrm>
              <a:off x="3348" y="960"/>
              <a:ext cx="8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46" name="Rectangle 14"/>
            <p:cNvSpPr>
              <a:spLocks noChangeArrowheads="1"/>
            </p:cNvSpPr>
            <p:nvPr/>
          </p:nvSpPr>
          <p:spPr bwMode="auto">
            <a:xfrm>
              <a:off x="3672" y="960"/>
              <a:ext cx="264" cy="840"/>
            </a:xfrm>
            <a:prstGeom prst="rect">
              <a:avLst/>
            </a:prstGeom>
            <a:solidFill>
              <a:srgbClr val="B3EB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4047" name="Rectangle 15"/>
            <p:cNvSpPr>
              <a:spLocks noChangeArrowheads="1"/>
            </p:cNvSpPr>
            <p:nvPr/>
          </p:nvSpPr>
          <p:spPr bwMode="auto">
            <a:xfrm>
              <a:off x="3672" y="1800"/>
              <a:ext cx="276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4048" name="Line 16"/>
            <p:cNvSpPr>
              <a:spLocks noChangeShapeType="1"/>
            </p:cNvSpPr>
            <p:nvPr/>
          </p:nvSpPr>
          <p:spPr bwMode="auto">
            <a:xfrm>
              <a:off x="3804" y="1800"/>
              <a:ext cx="0" cy="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49" name="Line 17"/>
            <p:cNvSpPr>
              <a:spLocks noChangeShapeType="1"/>
            </p:cNvSpPr>
            <p:nvPr/>
          </p:nvSpPr>
          <p:spPr bwMode="auto">
            <a:xfrm flipH="1">
              <a:off x="3396" y="852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0" name="Line 18"/>
            <p:cNvSpPr>
              <a:spLocks noChangeShapeType="1"/>
            </p:cNvSpPr>
            <p:nvPr/>
          </p:nvSpPr>
          <p:spPr bwMode="auto">
            <a:xfrm flipH="1">
              <a:off x="3677" y="857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1" name="Line 19"/>
            <p:cNvSpPr>
              <a:spLocks noChangeShapeType="1"/>
            </p:cNvSpPr>
            <p:nvPr/>
          </p:nvSpPr>
          <p:spPr bwMode="auto">
            <a:xfrm flipH="1">
              <a:off x="3514" y="862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2" name="Line 20"/>
            <p:cNvSpPr>
              <a:spLocks noChangeShapeType="1"/>
            </p:cNvSpPr>
            <p:nvPr/>
          </p:nvSpPr>
          <p:spPr bwMode="auto">
            <a:xfrm flipH="1">
              <a:off x="3809" y="857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3" name="Line 21"/>
            <p:cNvSpPr>
              <a:spLocks noChangeShapeType="1"/>
            </p:cNvSpPr>
            <p:nvPr/>
          </p:nvSpPr>
          <p:spPr bwMode="auto">
            <a:xfrm flipH="1">
              <a:off x="3953" y="857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4" name="Line 22"/>
            <p:cNvSpPr>
              <a:spLocks noChangeShapeType="1"/>
            </p:cNvSpPr>
            <p:nvPr/>
          </p:nvSpPr>
          <p:spPr bwMode="auto">
            <a:xfrm flipH="1">
              <a:off x="4109" y="857"/>
              <a:ext cx="10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5" name="Line 23"/>
            <p:cNvSpPr>
              <a:spLocks noChangeShapeType="1"/>
            </p:cNvSpPr>
            <p:nvPr/>
          </p:nvSpPr>
          <p:spPr bwMode="auto">
            <a:xfrm>
              <a:off x="4032" y="1812"/>
              <a:ext cx="3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7" name="Line 25"/>
            <p:cNvSpPr>
              <a:spLocks noChangeShapeType="1"/>
            </p:cNvSpPr>
            <p:nvPr/>
          </p:nvSpPr>
          <p:spPr bwMode="auto">
            <a:xfrm>
              <a:off x="4164" y="1548"/>
              <a:ext cx="0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8" name="Line 26"/>
            <p:cNvSpPr>
              <a:spLocks noChangeShapeType="1"/>
            </p:cNvSpPr>
            <p:nvPr/>
          </p:nvSpPr>
          <p:spPr bwMode="auto">
            <a:xfrm flipV="1">
              <a:off x="4164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59" name="Line 27"/>
            <p:cNvSpPr>
              <a:spLocks noChangeShapeType="1"/>
            </p:cNvSpPr>
            <p:nvPr/>
          </p:nvSpPr>
          <p:spPr bwMode="auto">
            <a:xfrm>
              <a:off x="4032" y="1944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61" name="Line 29"/>
            <p:cNvSpPr>
              <a:spLocks noChangeShapeType="1"/>
            </p:cNvSpPr>
            <p:nvPr/>
          </p:nvSpPr>
          <p:spPr bwMode="auto">
            <a:xfrm>
              <a:off x="4164" y="19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62" name="Text Box 30"/>
            <p:cNvSpPr txBox="1">
              <a:spLocks noChangeArrowheads="1"/>
            </p:cNvSpPr>
            <p:nvPr/>
          </p:nvSpPr>
          <p:spPr bwMode="auto">
            <a:xfrm>
              <a:off x="4094" y="1315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L</a:t>
              </a:r>
            </a:p>
          </p:txBody>
        </p:sp>
        <p:sp>
          <p:nvSpPr>
            <p:cNvPr id="44063" name="Text Box 31"/>
            <p:cNvSpPr txBox="1">
              <a:spLocks noChangeArrowheads="1"/>
            </p:cNvSpPr>
            <p:nvPr/>
          </p:nvSpPr>
          <p:spPr bwMode="auto">
            <a:xfrm>
              <a:off x="4190" y="1783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44064" name="Text Box 32"/>
            <p:cNvSpPr txBox="1">
              <a:spLocks noChangeArrowheads="1"/>
            </p:cNvSpPr>
            <p:nvPr/>
          </p:nvSpPr>
          <p:spPr bwMode="auto">
            <a:xfrm>
              <a:off x="3782" y="2162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P</a:t>
              </a:r>
            </a:p>
          </p:txBody>
        </p:sp>
      </p:grpSp>
      <p:grpSp>
        <p:nvGrpSpPr>
          <p:cNvPr id="44073" name="Group 41"/>
          <p:cNvGrpSpPr>
            <a:grpSpLocks/>
          </p:cNvGrpSpPr>
          <p:nvPr/>
        </p:nvGrpSpPr>
        <p:grpSpPr bwMode="auto">
          <a:xfrm>
            <a:off x="5756275" y="1752600"/>
            <a:ext cx="2805113" cy="2278063"/>
            <a:chOff x="3650" y="1128"/>
            <a:chExt cx="1767" cy="1435"/>
          </a:xfrm>
        </p:grpSpPr>
        <p:sp>
          <p:nvSpPr>
            <p:cNvPr id="44066" name="Line 34"/>
            <p:cNvSpPr>
              <a:spLocks noChangeShapeType="1"/>
            </p:cNvSpPr>
            <p:nvPr/>
          </p:nvSpPr>
          <p:spPr bwMode="auto">
            <a:xfrm>
              <a:off x="4032" y="112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67" name="Line 35"/>
            <p:cNvSpPr>
              <a:spLocks noChangeShapeType="1"/>
            </p:cNvSpPr>
            <p:nvPr/>
          </p:nvSpPr>
          <p:spPr bwMode="auto">
            <a:xfrm>
              <a:off x="4032" y="2328"/>
              <a:ext cx="11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069" name="Text Box 37"/>
            <p:cNvSpPr txBox="1">
              <a:spLocks noChangeArrowheads="1"/>
            </p:cNvSpPr>
            <p:nvPr/>
          </p:nvSpPr>
          <p:spPr bwMode="auto">
            <a:xfrm>
              <a:off x="4358" y="2371"/>
              <a:ext cx="10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Strain ( elongation)</a:t>
              </a:r>
            </a:p>
          </p:txBody>
        </p:sp>
        <p:sp>
          <p:nvSpPr>
            <p:cNvPr id="44070" name="Text Box 38"/>
            <p:cNvSpPr txBox="1">
              <a:spLocks noChangeArrowheads="1"/>
            </p:cNvSpPr>
            <p:nvPr/>
          </p:nvSpPr>
          <p:spPr bwMode="auto">
            <a:xfrm>
              <a:off x="3650" y="1279"/>
              <a:ext cx="43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Stress</a:t>
              </a:r>
            </a:p>
            <a:p>
              <a:r>
                <a:rPr lang="en-US"/>
                <a:t>(load)</a:t>
              </a:r>
            </a:p>
          </p:txBody>
        </p:sp>
        <p:sp>
          <p:nvSpPr>
            <p:cNvPr id="44071" name="Text Box 39"/>
            <p:cNvSpPr txBox="1">
              <a:spLocks noChangeArrowheads="1"/>
            </p:cNvSpPr>
            <p:nvPr/>
          </p:nvSpPr>
          <p:spPr bwMode="auto">
            <a:xfrm>
              <a:off x="4166" y="1327"/>
              <a:ext cx="11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Stress – strain graph</a:t>
              </a:r>
            </a:p>
          </p:txBody>
        </p:sp>
        <p:sp>
          <p:nvSpPr>
            <p:cNvPr id="44072" name="Line 40"/>
            <p:cNvSpPr>
              <a:spLocks noChangeShapeType="1"/>
            </p:cNvSpPr>
            <p:nvPr/>
          </p:nvSpPr>
          <p:spPr bwMode="auto">
            <a:xfrm flipV="1">
              <a:off x="4032" y="1728"/>
              <a:ext cx="972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4074" name="Text Box 42"/>
          <p:cNvSpPr txBox="1">
            <a:spLocks noChangeArrowheads="1"/>
          </p:cNvSpPr>
          <p:nvPr/>
        </p:nvSpPr>
        <p:spPr bwMode="auto">
          <a:xfrm>
            <a:off x="4270375" y="6069013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- </a:t>
            </a:r>
            <a:r>
              <a:rPr lang="en-US" b="1"/>
              <a:t> 9</a:t>
            </a:r>
            <a:r>
              <a:rPr lang="en-US"/>
              <a:t>  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0588" y="57511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2463</Words>
  <Application>Microsoft Office PowerPoint</Application>
  <PresentationFormat>On-screen Show (4:3)</PresentationFormat>
  <Paragraphs>552</Paragraphs>
  <Slides>29</Slides>
  <Notes>0</Notes>
  <HiddenSlides>0</HiddenSlides>
  <MMClips>28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Default Design</vt:lpstr>
      <vt:lpstr>Equation</vt:lpstr>
      <vt:lpstr>MINISTORY OF SCIENCE AND TECHNOLOGY   DEPARTMENT OF TECHNICAL AND VOCATIONAL EDUCATION  </vt:lpstr>
      <vt:lpstr>Scope of Presentation</vt:lpstr>
      <vt:lpstr>Chapter 2 </vt:lpstr>
      <vt:lpstr>Chapter 1</vt:lpstr>
      <vt:lpstr>PowerPoint Presentation</vt:lpstr>
      <vt:lpstr>2.3 Strain</vt:lpstr>
      <vt:lpstr>Example 2      ( Page-11 in ME 2014)</vt:lpstr>
      <vt:lpstr>Example 4  ( Page 12  in   ME 2014 )</vt:lpstr>
      <vt:lpstr>1.4 Hook’s law, Principal of superposition</vt:lpstr>
      <vt:lpstr>Example 5  ( Page-12 ~13  in   ME 2014 )</vt:lpstr>
      <vt:lpstr>Example 6  ( Page-14 ~15  in   ME 2014 )</vt:lpstr>
      <vt:lpstr>1.3 Tensile Test</vt:lpstr>
      <vt:lpstr>PowerPoint Presentation</vt:lpstr>
      <vt:lpstr>Example 7  ( Page-24  in   ME 2014 )</vt:lpstr>
      <vt:lpstr>Example 8  ( Page-26  in   ME 2014 )</vt:lpstr>
      <vt:lpstr>1.10 Impact loads  ( Page-30  in   ME 2014 )</vt:lpstr>
      <vt:lpstr>Example 11  ( Page-34  in   ME 2014 )</vt:lpstr>
      <vt:lpstr>1.11 Varying cross-section and loads</vt:lpstr>
      <vt:lpstr>Example 12  ( Page-36  in   ME 2014 )</vt:lpstr>
      <vt:lpstr>1.11 Compound bars       ( Page 37 in ME-2014)</vt:lpstr>
      <vt:lpstr>Example 13   ( Page 39  in  ME 2014)</vt:lpstr>
      <vt:lpstr>1.12 Temperature stresses     ( P-41 in ME- 2014 )</vt:lpstr>
      <vt:lpstr>Example 15  ( Page-45  in   ME 2014 )</vt:lpstr>
      <vt:lpstr>CHAPTER 2 Shear Stress</vt:lpstr>
      <vt:lpstr>Example 2  ( Page-36  in   ME 2014 )</vt:lpstr>
      <vt:lpstr>Example 3  ( Page-57  in   ME 2014 )</vt:lpstr>
      <vt:lpstr>Example 6  ( Page-62  in   ME 2014 )</vt:lpstr>
      <vt:lpstr>Example 7  ( Page-65  in   ME 2014 )</vt:lpstr>
      <vt:lpstr>PowerPoint Presentation</vt:lpstr>
    </vt:vector>
  </TitlesOfParts>
  <Company>UKSan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MINISTORY OF SCIENCE AND TECHNOLOGY    DEPARTMENT OF TECHNICAL ANS VOCATIONAL EDUCATION</dc:title>
  <dc:creator>Than Than Nyo</dc:creator>
  <cp:lastModifiedBy>ukyawnaing</cp:lastModifiedBy>
  <cp:revision>52</cp:revision>
  <dcterms:created xsi:type="dcterms:W3CDTF">2008-02-29T12:10:08Z</dcterms:created>
  <dcterms:modified xsi:type="dcterms:W3CDTF">2014-02-28T23:39:01Z</dcterms:modified>
</cp:coreProperties>
</file>