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257" r:id="rId3"/>
    <p:sldId id="259" r:id="rId4"/>
    <p:sldId id="260" r:id="rId5"/>
    <p:sldId id="261" r:id="rId6"/>
    <p:sldId id="267" r:id="rId7"/>
    <p:sldId id="262" r:id="rId8"/>
    <p:sldId id="268" r:id="rId9"/>
    <p:sldId id="263" r:id="rId10"/>
    <p:sldId id="269" r:id="rId11"/>
    <p:sldId id="264" r:id="rId12"/>
    <p:sldId id="265" r:id="rId13"/>
    <p:sldId id="266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3" r:id="rId26"/>
    <p:sldId id="284" r:id="rId27"/>
    <p:sldId id="285" r:id="rId28"/>
    <p:sldId id="286" r:id="rId29"/>
    <p:sldId id="288" r:id="rId30"/>
    <p:sldId id="290" r:id="rId31"/>
    <p:sldId id="291" r:id="rId32"/>
    <p:sldId id="293" r:id="rId33"/>
    <p:sldId id="295" r:id="rId34"/>
    <p:sldId id="296" r:id="rId35"/>
    <p:sldId id="297" r:id="rId36"/>
    <p:sldId id="294" r:id="rId37"/>
    <p:sldId id="299" r:id="rId38"/>
    <p:sldId id="300" r:id="rId39"/>
    <p:sldId id="308" r:id="rId40"/>
    <p:sldId id="309" r:id="rId41"/>
    <p:sldId id="310" r:id="rId42"/>
    <p:sldId id="311" r:id="rId43"/>
    <p:sldId id="312" r:id="rId44"/>
    <p:sldId id="313" r:id="rId45"/>
    <p:sldId id="314" r:id="rId46"/>
    <p:sldId id="301" r:id="rId47"/>
    <p:sldId id="305" r:id="rId48"/>
    <p:sldId id="306" r:id="rId49"/>
    <p:sldId id="298" r:id="rId50"/>
    <p:sldId id="302" r:id="rId51"/>
    <p:sldId id="303" r:id="rId52"/>
    <p:sldId id="304" r:id="rId53"/>
  </p:sldIdLst>
  <p:sldSz cx="9144000" cy="6858000" type="screen4x3"/>
  <p:notesSz cx="9869488" cy="67357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996633"/>
    <a:srgbClr val="336699"/>
    <a:srgbClr val="339966"/>
    <a:srgbClr val="FFFF66"/>
    <a:srgbClr val="003399"/>
    <a:srgbClr val="FF9900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1175" y="0"/>
            <a:ext cx="427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397625"/>
            <a:ext cx="427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1175" y="6397625"/>
            <a:ext cx="427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8DC645C-DE2E-4E01-A53D-4A65284FD2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335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1175" y="0"/>
            <a:ext cx="427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51200" y="504825"/>
            <a:ext cx="3367088" cy="25257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7425" y="3198813"/>
            <a:ext cx="7894638" cy="303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97625"/>
            <a:ext cx="427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1175" y="6397625"/>
            <a:ext cx="427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61F0B51-7186-40C6-8C77-7CE37A2E0D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446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39B340-2458-47C3-B911-50EB6DF86089}" type="slidenum">
              <a:rPr lang="en-US"/>
              <a:pPr/>
              <a:t>39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8B563-C110-4DFD-9D9E-890520E1C3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08F177-C119-48C0-B1B8-DFCBE3D722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E3467-C275-4DD4-BA81-51EB31C414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27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02D1244-07BD-47E5-8CC4-561D8A50C2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630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9E34151-ABA8-492B-8F0E-B55CF5BA78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14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5E5326-DAD9-4FBE-8590-262A25BBDC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7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5E2EE-AACE-4C15-83B7-552A2E5267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230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B4F4E3-2ECB-4F82-8ED6-4BEE1B5ED3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38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7F7BF-D770-4ABD-A43A-FEBCAE7EBD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10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D0520F-CEE7-4713-9E48-C3A0F51DA4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69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E42B7B-CF4A-484D-8F56-2F12DC4F58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50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AA8F6-D200-47CA-BA0F-B1498AF5AC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24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4FF080-DC6D-411B-B1E5-0F114299B6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71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AAD4D63-19CB-46D1-870C-211C394A045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.png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.png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.png"/><Relationship Id="rId4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1.png"/><Relationship Id="rId4" Type="http://schemas.openxmlformats.org/officeDocument/2006/relationships/image" Target="../media/image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1.png"/><Relationship Id="rId4" Type="http://schemas.openxmlformats.org/officeDocument/2006/relationships/image" Target="../media/image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1.png"/><Relationship Id="rId4" Type="http://schemas.openxmlformats.org/officeDocument/2006/relationships/image" Target="../media/image4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1.png"/><Relationship Id="rId4" Type="http://schemas.openxmlformats.org/officeDocument/2006/relationships/image" Target="../media/image4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.png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E2640-76F1-4C8A-AD8C-08672A2FACA4}" type="slidenum">
              <a:rPr lang="en-US"/>
              <a:pPr/>
              <a:t>1</a:t>
            </a:fld>
            <a:endParaRPr 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0"/>
            <a:ext cx="8610600" cy="3832225"/>
          </a:xfrm>
        </p:spPr>
        <p:txBody>
          <a:bodyPr/>
          <a:lstStyle/>
          <a:p>
            <a:r>
              <a:rPr lang="en-US" sz="2800" b="1">
                <a:solidFill>
                  <a:srgbClr val="336600"/>
                </a:solidFill>
              </a:rPr>
              <a:t>MINISTRY OF SCIENCE AND TECHNOLOGY</a:t>
            </a:r>
            <a:r>
              <a:rPr lang="en-US" sz="2800">
                <a:solidFill>
                  <a:srgbClr val="336600"/>
                </a:solidFill>
              </a:rPr>
              <a:t/>
            </a:r>
            <a:br>
              <a:rPr lang="en-US" sz="2800">
                <a:solidFill>
                  <a:srgbClr val="336600"/>
                </a:solidFill>
              </a:rPr>
            </a:br>
            <a:r>
              <a:rPr lang="en-US" sz="2800">
                <a:solidFill>
                  <a:srgbClr val="003366"/>
                </a:solidFill>
              </a:rPr>
              <a:t/>
            </a:r>
            <a:br>
              <a:rPr lang="en-US" sz="2800">
                <a:solidFill>
                  <a:srgbClr val="003366"/>
                </a:solidFill>
              </a:rPr>
            </a:br>
            <a:r>
              <a:rPr lang="en-US" sz="2400" b="1">
                <a:solidFill>
                  <a:srgbClr val="003366"/>
                </a:solidFill>
                <a:latin typeface="Times New Roman" pitchFamily="18" charset="0"/>
              </a:rPr>
              <a:t>A.G.T.I (Second Year)</a:t>
            </a:r>
            <a:br>
              <a:rPr lang="en-US" sz="2400" b="1">
                <a:solidFill>
                  <a:srgbClr val="003366"/>
                </a:solidFill>
                <a:latin typeface="Times New Roman" pitchFamily="18" charset="0"/>
              </a:rPr>
            </a:br>
            <a:r>
              <a:rPr lang="en-US" sz="2400" b="1">
                <a:solidFill>
                  <a:srgbClr val="003366"/>
                </a:solidFill>
                <a:latin typeface="Times New Roman" pitchFamily="18" charset="0"/>
              </a:rPr>
              <a:t/>
            </a:r>
            <a:br>
              <a:rPr lang="en-US" sz="2400" b="1">
                <a:solidFill>
                  <a:srgbClr val="003366"/>
                </a:solidFill>
                <a:latin typeface="Times New Roman" pitchFamily="18" charset="0"/>
              </a:rPr>
            </a:br>
            <a:r>
              <a:rPr lang="en-US" sz="2400" b="1">
                <a:solidFill>
                  <a:srgbClr val="003366"/>
                </a:solidFill>
                <a:latin typeface="Times New Roman" pitchFamily="18" charset="0"/>
              </a:rPr>
              <a:t/>
            </a:r>
            <a:br>
              <a:rPr lang="en-US" sz="2400" b="1">
                <a:solidFill>
                  <a:srgbClr val="003366"/>
                </a:solidFill>
                <a:latin typeface="Times New Roman" pitchFamily="18" charset="0"/>
              </a:rPr>
            </a:br>
            <a:r>
              <a:rPr lang="en-US" sz="2400" b="1">
                <a:solidFill>
                  <a:srgbClr val="003366"/>
                </a:solidFill>
                <a:latin typeface="Times New Roman" pitchFamily="18" charset="0"/>
              </a:rPr>
              <a:t>EP 2012 ELECTRICAL MACHINES AND CONTROL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4038600"/>
            <a:ext cx="8763000" cy="2438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i="1">
                <a:solidFill>
                  <a:srgbClr val="003366"/>
                </a:solidFill>
              </a:rPr>
              <a:t>Presented By</a:t>
            </a:r>
          </a:p>
          <a:p>
            <a:pPr>
              <a:lnSpc>
                <a:spcPct val="90000"/>
              </a:lnSpc>
            </a:pPr>
            <a:r>
              <a:rPr lang="en-US" sz="2800" b="1">
                <a:solidFill>
                  <a:srgbClr val="336600"/>
                </a:solidFill>
              </a:rPr>
              <a:t>Dr. Aung Ze Ya</a:t>
            </a:r>
          </a:p>
          <a:p>
            <a:pPr>
              <a:lnSpc>
                <a:spcPct val="90000"/>
              </a:lnSpc>
            </a:pPr>
            <a:r>
              <a:rPr lang="en-US" sz="2800" b="1" i="1">
                <a:solidFill>
                  <a:srgbClr val="003366"/>
                </a:solidFill>
                <a:latin typeface="Times New Roman" pitchFamily="18" charset="0"/>
              </a:rPr>
              <a:t>Associate Professor</a:t>
            </a:r>
          </a:p>
          <a:p>
            <a:pPr>
              <a:lnSpc>
                <a:spcPct val="90000"/>
              </a:lnSpc>
            </a:pPr>
            <a:r>
              <a:rPr lang="en-US" sz="2800" b="1" i="1">
                <a:solidFill>
                  <a:srgbClr val="003366"/>
                </a:solidFill>
                <a:latin typeface="Times New Roman" pitchFamily="18" charset="0"/>
              </a:rPr>
              <a:t>Department of Electrical Power Engineering</a:t>
            </a:r>
          </a:p>
          <a:p>
            <a:pPr>
              <a:lnSpc>
                <a:spcPct val="90000"/>
              </a:lnSpc>
            </a:pPr>
            <a:r>
              <a:rPr lang="en-US" sz="2800" b="1" i="1">
                <a:solidFill>
                  <a:srgbClr val="003366"/>
                </a:solidFill>
                <a:latin typeface="Times New Roman" pitchFamily="18" charset="0"/>
              </a:rPr>
              <a:t>Yangon Technological University</a:t>
            </a:r>
          </a:p>
        </p:txBody>
      </p:sp>
      <p:pic>
        <p:nvPicPr>
          <p:cNvPr id="2" name="BAE314 Mechanical Power Generation (Machine Control) Audio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0" y="4343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C7B1E-51C2-4852-8E3D-052F0934A3D4}" type="slidenum">
              <a:rPr lang="en-US"/>
              <a:pPr/>
              <a:t>10</a:t>
            </a:fld>
            <a:endParaRPr lang="en-US"/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200" b="1">
                <a:solidFill>
                  <a:schemeClr val="bg2"/>
                </a:solidFill>
                <a:latin typeface="Times New Roman" pitchFamily="18" charset="0"/>
                <a:sym typeface="Wingdings" pitchFamily="2" charset="2"/>
              </a:rPr>
              <a:t></a:t>
            </a:r>
            <a:r>
              <a:rPr lang="en-US" sz="3200" b="1">
                <a:solidFill>
                  <a:srgbClr val="003366"/>
                </a:solidFill>
                <a:latin typeface="Times New Roman" pitchFamily="18" charset="0"/>
              </a:rPr>
              <a:t> PLC in Comparison with Other Control Systems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8229600" cy="5791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400">
                <a:solidFill>
                  <a:srgbClr val="003366"/>
                </a:solidFill>
                <a:sym typeface="CommercialPi BT" pitchFamily="18" charset="2"/>
              </a:rPr>
              <a:t>(d) Computer Control System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400">
              <a:solidFill>
                <a:srgbClr val="003366"/>
              </a:solidFill>
              <a:sym typeface="CommercialPi BT" pitchFamily="18" charset="2"/>
            </a:endParaRPr>
          </a:p>
          <a:p>
            <a:pPr>
              <a:lnSpc>
                <a:spcPct val="80000"/>
              </a:lnSpc>
              <a:buFontTx/>
              <a:buBlip>
                <a:blip r:embed="rId4"/>
              </a:buBlip>
            </a:pPr>
            <a:r>
              <a:rPr lang="en-US" sz="2400">
                <a:solidFill>
                  <a:srgbClr val="003366"/>
                </a:solidFill>
                <a:sym typeface="CommercialPi BT" pitchFamily="18" charset="2"/>
              </a:rPr>
              <a:t>Powerful low-cost micro/ mini- computers are used in both sequence &amp; continuous control systems</a:t>
            </a:r>
          </a:p>
          <a:p>
            <a:pPr>
              <a:lnSpc>
                <a:spcPct val="80000"/>
              </a:lnSpc>
              <a:buFontTx/>
              <a:buBlip>
                <a:blip r:embed="rId4"/>
              </a:buBlip>
            </a:pPr>
            <a:r>
              <a:rPr lang="en-US" sz="2400">
                <a:solidFill>
                  <a:srgbClr val="003366"/>
                </a:solidFill>
                <a:sym typeface="CommercialPi BT" pitchFamily="18" charset="2"/>
              </a:rPr>
              <a:t>Microprocessor based panels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solidFill>
                  <a:srgbClr val="003366"/>
                </a:solidFill>
                <a:sym typeface="CommercialPi BT" pitchFamily="18" charset="2"/>
              </a:rPr>
              <a:t>	 simple connection requirements</a:t>
            </a:r>
          </a:p>
          <a:p>
            <a:pPr>
              <a:lnSpc>
                <a:spcPct val="80000"/>
              </a:lnSpc>
              <a:buFontTx/>
              <a:buBlip>
                <a:blip r:embed="rId4"/>
              </a:buBlip>
            </a:pPr>
            <a:r>
              <a:rPr lang="en-US" sz="2400" b="1">
                <a:solidFill>
                  <a:srgbClr val="003366"/>
                </a:solidFill>
                <a:sym typeface="CommercialPi BT" pitchFamily="18" charset="2"/>
              </a:rPr>
              <a:t>Large processes</a:t>
            </a:r>
            <a:r>
              <a:rPr lang="en-US" sz="1800" b="1">
                <a:solidFill>
                  <a:srgbClr val="003366"/>
                </a:solidFill>
                <a:sym typeface="CommercialPi BT" pitchFamily="18" charset="2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solidFill>
                  <a:srgbClr val="003366"/>
                </a:solidFill>
                <a:sym typeface="CommercialPi BT" pitchFamily="18" charset="2"/>
              </a:rPr>
              <a:t>	 several micro used instead of single large mainframe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solidFill>
                  <a:srgbClr val="003366"/>
                </a:solidFill>
                <a:sym typeface="CommercialPi BT" pitchFamily="18" charset="2"/>
              </a:rPr>
              <a:t>	     computer with resulting benefits</a:t>
            </a:r>
          </a:p>
          <a:p>
            <a:pPr>
              <a:lnSpc>
                <a:spcPct val="80000"/>
              </a:lnSpc>
              <a:buFontTx/>
              <a:buBlip>
                <a:blip r:embed="rId4"/>
              </a:buBlip>
            </a:pPr>
            <a:r>
              <a:rPr lang="en-US" sz="2400" b="1">
                <a:solidFill>
                  <a:srgbClr val="003366"/>
                </a:solidFill>
                <a:sym typeface="CommercialPi BT" pitchFamily="18" charset="2"/>
              </a:rPr>
              <a:t>Each micro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solidFill>
                  <a:srgbClr val="003366"/>
                </a:solidFill>
                <a:sym typeface="CommercialPi BT" pitchFamily="18" charset="2"/>
              </a:rPr>
              <a:t>	  optimal control, send or receive control data</a:t>
            </a:r>
          </a:p>
          <a:p>
            <a:pPr>
              <a:lnSpc>
                <a:spcPct val="80000"/>
              </a:lnSpc>
              <a:buFontTx/>
              <a:buBlip>
                <a:blip r:embed="rId4"/>
              </a:buBlip>
            </a:pPr>
            <a:r>
              <a:rPr lang="en-US" sz="2400" b="1">
                <a:solidFill>
                  <a:srgbClr val="003366"/>
                </a:solidFill>
                <a:sym typeface="CommercialPi BT" pitchFamily="18" charset="2"/>
              </a:rPr>
              <a:t>Greater sophistication of control than single computer</a:t>
            </a:r>
          </a:p>
          <a:p>
            <a:pPr>
              <a:lnSpc>
                <a:spcPct val="80000"/>
              </a:lnSpc>
              <a:buFontTx/>
              <a:buBlip>
                <a:blip r:embed="rId4"/>
              </a:buBlip>
            </a:pPr>
            <a:r>
              <a:rPr lang="en-US" sz="2400" b="1">
                <a:solidFill>
                  <a:srgbClr val="003366"/>
                </a:solidFill>
                <a:sym typeface="CommercialPi BT" pitchFamily="18" charset="2"/>
              </a:rPr>
              <a:t>Distributed control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solidFill>
                  <a:srgbClr val="003366"/>
                </a:solidFill>
                <a:sym typeface="CommercialPi BT" pitchFamily="18" charset="2"/>
              </a:rPr>
              <a:t>	 need not consist exclusively of mini/ micro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>
                <a:solidFill>
                  <a:srgbClr val="003366"/>
                </a:solidFill>
                <a:sym typeface="CommercialPi BT" pitchFamily="18" charset="2"/>
              </a:rPr>
              <a:t>      include other intelligent devices such as CNC, robots &amp; PLCs.</a:t>
            </a:r>
          </a:p>
          <a:p>
            <a:pPr>
              <a:lnSpc>
                <a:spcPct val="80000"/>
              </a:lnSpc>
            </a:pPr>
            <a:endParaRPr lang="en-US" sz="1800"/>
          </a:p>
        </p:txBody>
      </p:sp>
      <p:pic>
        <p:nvPicPr>
          <p:cNvPr id="2" name="BAE314 Mechanical Power Generation (Machine Control) Audio (10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B4273-061B-4D79-BC57-F4CD85B6EB91}" type="slidenum">
              <a:rPr lang="en-US"/>
              <a:pPr/>
              <a:t>11</a:t>
            </a:fld>
            <a:endParaRPr lang="en-US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/>
          <a:lstStyle/>
          <a:p>
            <a:r>
              <a:rPr lang="en-US" sz="3600" b="1">
                <a:solidFill>
                  <a:srgbClr val="009999"/>
                </a:solidFill>
                <a:latin typeface="Times New Roman" pitchFamily="18" charset="0"/>
                <a:sym typeface="Wingdings" pitchFamily="2" charset="2"/>
              </a:rPr>
              <a:t></a:t>
            </a:r>
            <a:r>
              <a:rPr lang="en-US" sz="2800" b="1">
                <a:solidFill>
                  <a:srgbClr val="009999"/>
                </a:solidFill>
              </a:rPr>
              <a:t> </a:t>
            </a:r>
            <a:r>
              <a:rPr lang="en-US" sz="3600" b="1">
                <a:solidFill>
                  <a:srgbClr val="003366"/>
                </a:solidFill>
              </a:rPr>
              <a:t>PLC’s CPU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Blip>
                <a:blip r:embed="rId4"/>
              </a:buBlip>
            </a:pPr>
            <a:r>
              <a:rPr lang="en-US"/>
              <a:t> </a:t>
            </a:r>
            <a:r>
              <a:rPr lang="en-US" sz="2800">
                <a:solidFill>
                  <a:srgbClr val="003366"/>
                </a:solidFill>
              </a:rPr>
              <a:t>Controls &amp; supervises all operations within PLC</a:t>
            </a:r>
          </a:p>
          <a:p>
            <a:pPr>
              <a:lnSpc>
                <a:spcPct val="90000"/>
              </a:lnSpc>
              <a:buFontTx/>
              <a:buBlip>
                <a:blip r:embed="rId4"/>
              </a:buBlip>
            </a:pPr>
            <a:r>
              <a:rPr lang="en-US" sz="2800">
                <a:solidFill>
                  <a:srgbClr val="003366"/>
                </a:solidFill>
              </a:rPr>
              <a:t>Carrying out programmed instructions store in memory</a:t>
            </a:r>
          </a:p>
          <a:p>
            <a:pPr>
              <a:lnSpc>
                <a:spcPct val="90000"/>
              </a:lnSpc>
              <a:buFontTx/>
              <a:buBlip>
                <a:blip r:embed="rId4"/>
              </a:buBlip>
            </a:pPr>
            <a:r>
              <a:rPr lang="en-US" sz="2800">
                <a:solidFill>
                  <a:srgbClr val="003366"/>
                </a:solidFill>
              </a:rPr>
              <a:t>Communications highway </a:t>
            </a:r>
          </a:p>
          <a:p>
            <a:pPr>
              <a:lnSpc>
                <a:spcPct val="90000"/>
              </a:lnSpc>
              <a:buFont typeface="CommercialPi BT" pitchFamily="18" charset="2"/>
              <a:buNone/>
            </a:pPr>
            <a:r>
              <a:rPr lang="en-US" sz="2800">
                <a:solidFill>
                  <a:srgbClr val="003366"/>
                </a:solidFill>
                <a:sym typeface="CommercialPi BT" pitchFamily="18" charset="2"/>
              </a:rPr>
              <a:t>	carries information to &amp; from CPU</a:t>
            </a:r>
          </a:p>
          <a:p>
            <a:pPr>
              <a:lnSpc>
                <a:spcPct val="90000"/>
              </a:lnSpc>
              <a:buFont typeface="CommercialPi BT" pitchFamily="18" charset="2"/>
              <a:buNone/>
            </a:pPr>
            <a:r>
              <a:rPr lang="en-US" sz="2800">
                <a:solidFill>
                  <a:srgbClr val="003366"/>
                </a:solidFill>
                <a:sym typeface="CommercialPi BT" pitchFamily="18" charset="2"/>
              </a:rPr>
              <a:t>	memory &amp; I/O units under control of CPU</a:t>
            </a:r>
          </a:p>
          <a:p>
            <a:pPr>
              <a:lnSpc>
                <a:spcPct val="90000"/>
              </a:lnSpc>
              <a:buFont typeface="CommercialPi BT" pitchFamily="18" charset="2"/>
              <a:buBlip>
                <a:blip r:embed="rId4"/>
              </a:buBlip>
            </a:pPr>
            <a:r>
              <a:rPr lang="en-US" sz="2800">
                <a:solidFill>
                  <a:srgbClr val="003366"/>
                </a:solidFill>
                <a:sym typeface="CommercialPi BT" pitchFamily="18" charset="2"/>
              </a:rPr>
              <a:t>Modern PLCs microprocessors-based</a:t>
            </a:r>
          </a:p>
          <a:p>
            <a:pPr>
              <a:lnSpc>
                <a:spcPct val="90000"/>
              </a:lnSpc>
              <a:buFont typeface="CommercialPi BT" pitchFamily="18" charset="2"/>
              <a:buBlip>
                <a:blip r:embed="rId4"/>
              </a:buBlip>
            </a:pPr>
            <a:r>
              <a:rPr lang="en-US" sz="2800">
                <a:solidFill>
                  <a:srgbClr val="003366"/>
                </a:solidFill>
                <a:sym typeface="CommercialPi BT" pitchFamily="18" charset="2"/>
              </a:rPr>
              <a:t>Larger PLCs   additional microprocessors to 			control complex, time consuming 			functions</a:t>
            </a:r>
          </a:p>
          <a:p>
            <a:pPr>
              <a:lnSpc>
                <a:spcPct val="90000"/>
              </a:lnSpc>
              <a:buFont typeface="CommercialPi BT" pitchFamily="18" charset="2"/>
              <a:buNone/>
            </a:pPr>
            <a:endParaRPr lang="en-US" sz="2800">
              <a:solidFill>
                <a:srgbClr val="003366"/>
              </a:solidFill>
              <a:sym typeface="CommercialPi BT" pitchFamily="18" charset="2"/>
            </a:endParaRPr>
          </a:p>
          <a:p>
            <a:pPr lvl="1">
              <a:lnSpc>
                <a:spcPct val="90000"/>
              </a:lnSpc>
            </a:pPr>
            <a:endParaRPr lang="en-US">
              <a:solidFill>
                <a:srgbClr val="003366"/>
              </a:solidFill>
              <a:sym typeface="CommercialPi BT" pitchFamily="18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2800">
              <a:solidFill>
                <a:srgbClr val="003366"/>
              </a:solidFill>
            </a:endParaRPr>
          </a:p>
          <a:p>
            <a:pPr>
              <a:lnSpc>
                <a:spcPct val="90000"/>
              </a:lnSpc>
            </a:pPr>
            <a:endParaRPr lang="en-US" sz="2400">
              <a:solidFill>
                <a:srgbClr val="003366"/>
              </a:solidFill>
            </a:endParaRPr>
          </a:p>
        </p:txBody>
      </p:sp>
      <p:pic>
        <p:nvPicPr>
          <p:cNvPr id="2" name="BAE314 Mechanical Power Generation (Machine Control) Audio (1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0" y="586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7BCD6-9E3B-46A8-891C-5B26BE047147}" type="slidenum">
              <a:rPr lang="en-US"/>
              <a:pPr/>
              <a:t>12</a:t>
            </a:fld>
            <a:endParaRPr 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solidFill>
                  <a:srgbClr val="FF9900"/>
                </a:solidFill>
                <a:latin typeface="Times New Roman" pitchFamily="18" charset="0"/>
                <a:sym typeface="Wingdings" pitchFamily="2" charset="2"/>
              </a:rPr>
              <a:t> </a:t>
            </a:r>
            <a:r>
              <a:rPr lang="en-US" sz="3600" b="1">
                <a:solidFill>
                  <a:srgbClr val="003399"/>
                </a:solidFill>
                <a:latin typeface="Times New Roman" pitchFamily="18" charset="0"/>
                <a:sym typeface="Wingdings" pitchFamily="2" charset="2"/>
              </a:rPr>
              <a:t> PLC’s Memory</a:t>
            </a:r>
            <a:r>
              <a:rPr lang="en-US" sz="2800" b="1">
                <a:solidFill>
                  <a:srgbClr val="003366"/>
                </a:solidFill>
                <a:latin typeface="Times New Roman" pitchFamily="18" charset="0"/>
              </a:rPr>
              <a:t/>
            </a:r>
            <a:br>
              <a:rPr lang="en-US" sz="2800" b="1">
                <a:solidFill>
                  <a:srgbClr val="003366"/>
                </a:solidFill>
                <a:latin typeface="Times New Roman" pitchFamily="18" charset="0"/>
              </a:rPr>
            </a:br>
            <a:r>
              <a:rPr lang="en-US" sz="2800" b="1">
                <a:solidFill>
                  <a:srgbClr val="003366"/>
                </a:solidFill>
                <a:latin typeface="Times New Roman" pitchFamily="18" charset="0"/>
              </a:rPr>
              <a:t/>
            </a:r>
            <a:br>
              <a:rPr lang="en-US" sz="2800" b="1">
                <a:solidFill>
                  <a:srgbClr val="003366"/>
                </a:solidFill>
                <a:latin typeface="Times New Roman" pitchFamily="18" charset="0"/>
              </a:rPr>
            </a:br>
            <a:endParaRPr lang="en-US" sz="2800" b="1">
              <a:solidFill>
                <a:srgbClr val="003366"/>
              </a:solidFill>
              <a:latin typeface="Times New Roman" pitchFamily="18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267200"/>
          </a:xfrm>
        </p:spPr>
        <p:txBody>
          <a:bodyPr/>
          <a:lstStyle/>
          <a:p>
            <a:pPr marL="609600" indent="-609600">
              <a:buFontTx/>
              <a:buAutoNum type="alphaLcParenBoth"/>
            </a:pPr>
            <a:r>
              <a:rPr lang="en-US" sz="2800">
                <a:solidFill>
                  <a:srgbClr val="003399"/>
                </a:solidFill>
              </a:rPr>
              <a:t>Executive Memory</a:t>
            </a:r>
          </a:p>
          <a:p>
            <a:pPr marL="609600" indent="-609600">
              <a:buFontTx/>
              <a:buBlip>
                <a:blip r:embed="rId4"/>
              </a:buBlip>
            </a:pPr>
            <a:r>
              <a:rPr lang="en-US" sz="2800">
                <a:solidFill>
                  <a:srgbClr val="003399"/>
                </a:solidFill>
              </a:rPr>
              <a:t>Operating System </a:t>
            </a:r>
          </a:p>
          <a:p>
            <a:pPr marL="609600" indent="-609600">
              <a:buFontTx/>
              <a:buNone/>
            </a:pPr>
            <a:r>
              <a:rPr lang="en-US" sz="2800">
                <a:solidFill>
                  <a:srgbClr val="003399"/>
                </a:solidFill>
                <a:sym typeface="CommercialPi BT" pitchFamily="18" charset="2"/>
              </a:rPr>
              <a:t>	 ROM, rarely needs changing</a:t>
            </a:r>
          </a:p>
          <a:p>
            <a:pPr marL="609600" indent="-609600">
              <a:buFontTx/>
              <a:buBlip>
                <a:blip r:embed="rId4"/>
              </a:buBlip>
            </a:pPr>
            <a:r>
              <a:rPr lang="en-US" sz="2800">
                <a:solidFill>
                  <a:srgbClr val="003399"/>
                </a:solidFill>
                <a:sym typeface="CommercialPi BT" pitchFamily="18" charset="2"/>
              </a:rPr>
              <a:t>Scanning in PLC</a:t>
            </a:r>
          </a:p>
          <a:p>
            <a:pPr marL="609600" indent="-609600">
              <a:buFontTx/>
              <a:buBlip>
                <a:blip r:embed="rId4"/>
              </a:buBlip>
            </a:pPr>
            <a:r>
              <a:rPr lang="en-US" sz="2800">
                <a:solidFill>
                  <a:srgbClr val="003399"/>
                </a:solidFill>
                <a:sym typeface="CommercialPi BT" pitchFamily="18" charset="2"/>
              </a:rPr>
              <a:t>Helps the microprocessor to interpret programmed symbols &amp; instructions</a:t>
            </a:r>
          </a:p>
          <a:p>
            <a:pPr marL="609600" indent="-609600">
              <a:buFontTx/>
              <a:buBlip>
                <a:blip r:embed="rId4"/>
              </a:buBlip>
            </a:pPr>
            <a:r>
              <a:rPr lang="en-US" sz="2800">
                <a:solidFill>
                  <a:srgbClr val="003399"/>
                </a:solidFill>
                <a:sym typeface="CommercialPi BT" pitchFamily="18" charset="2"/>
              </a:rPr>
              <a:t>Keeps track of all I/O status</a:t>
            </a:r>
          </a:p>
          <a:p>
            <a:pPr marL="609600" indent="-609600">
              <a:buFontTx/>
              <a:buBlip>
                <a:blip r:embed="rId4"/>
              </a:buBlip>
            </a:pPr>
            <a:r>
              <a:rPr lang="en-US" sz="2800">
                <a:solidFill>
                  <a:srgbClr val="003399"/>
                </a:solidFill>
                <a:sym typeface="CommercialPi BT" pitchFamily="18" charset="2"/>
              </a:rPr>
              <a:t>Monitors the current status of health of system</a:t>
            </a:r>
          </a:p>
          <a:p>
            <a:pPr marL="609600" indent="-609600">
              <a:buFontTx/>
              <a:buNone/>
            </a:pPr>
            <a:endParaRPr lang="en-US" sz="2800">
              <a:solidFill>
                <a:srgbClr val="003399"/>
              </a:solidFill>
              <a:sym typeface="CommercialPi BT" pitchFamily="18" charset="2"/>
            </a:endParaRPr>
          </a:p>
        </p:txBody>
      </p:sp>
      <p:pic>
        <p:nvPicPr>
          <p:cNvPr id="2" name="BAE314 Mechanical Power Generation (Machine Control) Audio (1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4600" y="5410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A17F-C3ED-4CD3-95E8-494686B833C2}" type="slidenum">
              <a:rPr lang="en-US"/>
              <a:pPr/>
              <a:t>13</a:t>
            </a:fld>
            <a:endParaRPr lang="en-US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533400"/>
          </a:xfrm>
        </p:spPr>
        <p:txBody>
          <a:bodyPr/>
          <a:lstStyle/>
          <a:p>
            <a:r>
              <a:rPr lang="en-US" sz="2800" b="1">
                <a:solidFill>
                  <a:srgbClr val="FF9900"/>
                </a:solidFill>
                <a:latin typeface="Times New Roman" pitchFamily="18" charset="0"/>
                <a:sym typeface="Wingdings" pitchFamily="2" charset="2"/>
              </a:rPr>
              <a:t> 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  <a:sym typeface="Wingdings" pitchFamily="2" charset="2"/>
              </a:rPr>
              <a:t> PLC’s Memory</a:t>
            </a:r>
            <a:r>
              <a:rPr lang="en-US" sz="2800" b="1">
                <a:solidFill>
                  <a:srgbClr val="003366"/>
                </a:solidFill>
                <a:latin typeface="Times New Roman" pitchFamily="18" charset="0"/>
              </a:rPr>
              <a:t/>
            </a:r>
            <a:br>
              <a:rPr lang="en-US" sz="2800" b="1">
                <a:solidFill>
                  <a:srgbClr val="003366"/>
                </a:solidFill>
                <a:latin typeface="Times New Roman" pitchFamily="18" charset="0"/>
              </a:rPr>
            </a:br>
            <a:r>
              <a:rPr lang="en-US" sz="2800" b="1">
                <a:solidFill>
                  <a:srgbClr val="003366"/>
                </a:solidFill>
                <a:latin typeface="Times New Roman" pitchFamily="18" charset="0"/>
              </a:rPr>
              <a:t/>
            </a:r>
            <a:br>
              <a:rPr lang="en-US" sz="2800" b="1">
                <a:solidFill>
                  <a:srgbClr val="003366"/>
                </a:solidFill>
                <a:latin typeface="Times New Roman" pitchFamily="18" charset="0"/>
              </a:rPr>
            </a:br>
            <a:endParaRPr lang="en-US" sz="2800" b="1">
              <a:solidFill>
                <a:srgbClr val="003366"/>
              </a:solidFill>
              <a:latin typeface="Times New Roman" pitchFamily="18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54864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>
                <a:solidFill>
                  <a:srgbClr val="003399"/>
                </a:solidFill>
                <a:sym typeface="CommercialPi BT" pitchFamily="18" charset="2"/>
              </a:rPr>
              <a:t>(b) System Memory</a:t>
            </a:r>
          </a:p>
          <a:p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System administration  RAM</a:t>
            </a:r>
          </a:p>
          <a:p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Allotted for use of OS only &amp; not available for programming </a:t>
            </a:r>
          </a:p>
          <a:p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Stores information which passes between programmer &amp; OS </a:t>
            </a:r>
          </a:p>
          <a:p>
            <a:pPr>
              <a:buFontTx/>
              <a:buNone/>
            </a:pPr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     during / before execution of user program</a:t>
            </a:r>
          </a:p>
          <a:p>
            <a:pPr>
              <a:buFontTx/>
              <a:buNone/>
            </a:pPr>
            <a:endParaRPr lang="en-US" sz="2400">
              <a:solidFill>
                <a:srgbClr val="003399"/>
              </a:solidFill>
              <a:sym typeface="CommercialPi BT" pitchFamily="18" charset="2"/>
            </a:endParaRPr>
          </a:p>
          <a:p>
            <a:pPr>
              <a:buFontTx/>
              <a:buNone/>
            </a:pPr>
            <a:r>
              <a:rPr lang="en-US" sz="2800">
                <a:solidFill>
                  <a:srgbClr val="003399"/>
                </a:solidFill>
                <a:sym typeface="CommercialPi BT" pitchFamily="18" charset="2"/>
              </a:rPr>
              <a:t>(c) Data Memory </a:t>
            </a:r>
          </a:p>
          <a:p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Timers, counters, &amp; process parameters  set for data storage</a:t>
            </a:r>
          </a:p>
          <a:p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Any data manipulation in user program</a:t>
            </a:r>
          </a:p>
          <a:p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Two sub-memories, (i) fixed data (ii) variable data</a:t>
            </a:r>
          </a:p>
          <a:p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Fixed data      programmed via programming device</a:t>
            </a:r>
          </a:p>
          <a:p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Variable data  CPU for data storage</a:t>
            </a:r>
          </a:p>
          <a:p>
            <a:pPr>
              <a:buFontTx/>
              <a:buNone/>
            </a:pPr>
            <a:endParaRPr lang="en-US">
              <a:solidFill>
                <a:srgbClr val="003399"/>
              </a:solidFill>
            </a:endParaRPr>
          </a:p>
          <a:p>
            <a:pPr>
              <a:buFontTx/>
              <a:buNone/>
            </a:pPr>
            <a:endParaRPr lang="en-US" sz="2800">
              <a:solidFill>
                <a:srgbClr val="003399"/>
              </a:solidFill>
            </a:endParaRPr>
          </a:p>
        </p:txBody>
      </p:sp>
      <p:pic>
        <p:nvPicPr>
          <p:cNvPr id="2" name="BAE314 Mechanical Power Generation (Machine Control) Audio (1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66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D033B-5FE8-40AA-BC5B-784C2CFCF4A2}" type="slidenum">
              <a:rPr lang="en-US"/>
              <a:pPr/>
              <a:t>14</a:t>
            </a:fld>
            <a:endParaRPr 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685800"/>
          </a:xfrm>
        </p:spPr>
        <p:txBody>
          <a:bodyPr/>
          <a:lstStyle/>
          <a:p>
            <a:r>
              <a:rPr lang="en-US" sz="3600" b="1" i="1">
                <a:solidFill>
                  <a:srgbClr val="006666"/>
                </a:solidFill>
              </a:rPr>
              <a:t>CHAPTER 2</a:t>
            </a:r>
            <a:r>
              <a:rPr lang="en-US" sz="3600" b="1">
                <a:solidFill>
                  <a:schemeClr val="tx1"/>
                </a:solidFill>
              </a:rPr>
              <a:t> </a:t>
            </a:r>
            <a:br>
              <a:rPr lang="en-US" sz="3600" b="1">
                <a:solidFill>
                  <a:schemeClr val="tx1"/>
                </a:solidFill>
              </a:rPr>
            </a:br>
            <a:r>
              <a:rPr lang="en-US" sz="3600" b="1">
                <a:solidFill>
                  <a:srgbClr val="003366"/>
                </a:solidFill>
              </a:rPr>
              <a:t>PLC PROGRAMMING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6600"/>
                </a:solidFill>
                <a:sym typeface="Wingdings" pitchFamily="2" charset="2"/>
              </a:rPr>
              <a:t></a:t>
            </a:r>
            <a:r>
              <a:rPr lang="en-US">
                <a:sym typeface="Wingdings" pitchFamily="2" charset="2"/>
              </a:rPr>
              <a:t> </a:t>
            </a:r>
            <a:r>
              <a:rPr lang="en-US">
                <a:solidFill>
                  <a:srgbClr val="003399"/>
                </a:solidFill>
              </a:rPr>
              <a:t>Programming Devices</a:t>
            </a:r>
          </a:p>
          <a:p>
            <a:r>
              <a:rPr lang="en-US">
                <a:solidFill>
                  <a:srgbClr val="006600"/>
                </a:solidFill>
                <a:sym typeface="Wingdings" pitchFamily="2" charset="2"/>
              </a:rPr>
              <a:t> </a:t>
            </a:r>
            <a:r>
              <a:rPr lang="en-US">
                <a:solidFill>
                  <a:srgbClr val="003399"/>
                </a:solidFill>
              </a:rPr>
              <a:t>Programming Languages</a:t>
            </a:r>
          </a:p>
          <a:p>
            <a:r>
              <a:rPr lang="en-US">
                <a:solidFill>
                  <a:srgbClr val="006600"/>
                </a:solidFill>
                <a:sym typeface="Wingdings" pitchFamily="2" charset="2"/>
              </a:rPr>
              <a:t></a:t>
            </a:r>
            <a:r>
              <a:rPr lang="en-US">
                <a:solidFill>
                  <a:srgbClr val="003399"/>
                </a:solidFill>
              </a:rPr>
              <a:t> Typical Instruction Set</a:t>
            </a:r>
          </a:p>
          <a:p>
            <a:r>
              <a:rPr lang="en-US">
                <a:solidFill>
                  <a:srgbClr val="006600"/>
                </a:solidFill>
                <a:sym typeface="Wingdings" pitchFamily="2" charset="2"/>
              </a:rPr>
              <a:t></a:t>
            </a:r>
            <a:r>
              <a:rPr lang="en-US">
                <a:solidFill>
                  <a:srgbClr val="003399"/>
                </a:solidFill>
              </a:rPr>
              <a:t> Typical Combinations of Languages</a:t>
            </a:r>
          </a:p>
          <a:p>
            <a:r>
              <a:rPr lang="en-US">
                <a:solidFill>
                  <a:srgbClr val="006600"/>
                </a:solidFill>
                <a:sym typeface="Wingdings" pitchFamily="2" charset="2"/>
              </a:rPr>
              <a:t></a:t>
            </a:r>
            <a:r>
              <a:rPr lang="en-US">
                <a:solidFill>
                  <a:srgbClr val="006666"/>
                </a:solidFill>
              </a:rPr>
              <a:t> </a:t>
            </a:r>
            <a:r>
              <a:rPr lang="en-US">
                <a:solidFill>
                  <a:srgbClr val="003399"/>
                </a:solidFill>
              </a:rPr>
              <a:t>3 Basic Symbols</a:t>
            </a:r>
          </a:p>
          <a:p>
            <a:r>
              <a:rPr lang="en-US">
                <a:solidFill>
                  <a:srgbClr val="006600"/>
                </a:solidFill>
                <a:sym typeface="Wingdings" pitchFamily="2" charset="2"/>
              </a:rPr>
              <a:t></a:t>
            </a:r>
            <a:r>
              <a:rPr lang="en-US">
                <a:solidFill>
                  <a:srgbClr val="003399"/>
                </a:solidFill>
              </a:rPr>
              <a:t> Elementary Logic Circuit</a:t>
            </a:r>
          </a:p>
          <a:p>
            <a:r>
              <a:rPr lang="en-US">
                <a:solidFill>
                  <a:srgbClr val="006600"/>
                </a:solidFill>
                <a:sym typeface="Wingdings" pitchFamily="2" charset="2"/>
              </a:rPr>
              <a:t></a:t>
            </a:r>
            <a:r>
              <a:rPr lang="en-US">
                <a:solidFill>
                  <a:srgbClr val="003399"/>
                </a:solidFill>
              </a:rPr>
              <a:t> PLC’s Functions</a:t>
            </a:r>
          </a:p>
          <a:p>
            <a:endParaRPr lang="en-US">
              <a:solidFill>
                <a:srgbClr val="003399"/>
              </a:solidFill>
            </a:endParaRPr>
          </a:p>
          <a:p>
            <a:endParaRPr lang="en-US" sz="2000">
              <a:solidFill>
                <a:srgbClr val="003399"/>
              </a:solidFill>
            </a:endParaRPr>
          </a:p>
          <a:p>
            <a:endParaRPr lang="en-US" sz="2000">
              <a:solidFill>
                <a:srgbClr val="003399"/>
              </a:solidFill>
            </a:endParaRPr>
          </a:p>
        </p:txBody>
      </p:sp>
      <p:pic>
        <p:nvPicPr>
          <p:cNvPr id="2" name="BAE314 Mechanical Power Generation (Machine Control) Audio (1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0800" y="5486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6FD51-EF10-43FC-A3D5-B59DE171E483}" type="slidenum">
              <a:rPr lang="en-US"/>
              <a:pPr/>
              <a:t>15</a:t>
            </a:fld>
            <a:endParaRPr 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z="4000">
                <a:solidFill>
                  <a:srgbClr val="006600"/>
                </a:solidFill>
                <a:sym typeface="Wingdings" pitchFamily="2" charset="2"/>
              </a:rPr>
              <a:t></a:t>
            </a:r>
            <a:r>
              <a:rPr lang="en-US" sz="2800">
                <a:solidFill>
                  <a:srgbClr val="003399"/>
                </a:solidFill>
              </a:rPr>
              <a:t> Programming Devices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5943600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>
                <a:solidFill>
                  <a:srgbClr val="003399"/>
                </a:solidFill>
              </a:rPr>
              <a:t> </a:t>
            </a:r>
            <a:r>
              <a:rPr lang="en-US" sz="2400">
                <a:solidFill>
                  <a:srgbClr val="003399"/>
                </a:solidFill>
              </a:rPr>
              <a:t>Programs are input into PLC by programming devices</a:t>
            </a:r>
          </a:p>
          <a:p>
            <a:pPr>
              <a:buFont typeface="Wingdings" pitchFamily="2" charset="2"/>
              <a:buNone/>
            </a:pPr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			 hand held manual programmer</a:t>
            </a:r>
          </a:p>
          <a:p>
            <a:pPr>
              <a:buFont typeface="Wingdings" pitchFamily="2" charset="2"/>
              <a:buNone/>
            </a:pPr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			 industrial programming terminal</a:t>
            </a:r>
          </a:p>
          <a:p>
            <a:pPr>
              <a:buFont typeface="Wingdings" pitchFamily="2" charset="2"/>
              <a:buNone/>
            </a:pPr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			 PC based programmers</a:t>
            </a:r>
          </a:p>
          <a:p>
            <a:pPr>
              <a:buFont typeface="Wingdings" pitchFamily="2" charset="2"/>
              <a:buChar char="v"/>
            </a:pPr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Hand held  inexpensive, portable, for small PLC</a:t>
            </a:r>
          </a:p>
          <a:p>
            <a:pPr>
              <a:buFont typeface="Wingdings" pitchFamily="2" charset="2"/>
              <a:buChar char="v"/>
            </a:pPr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Industrial    intelligent device</a:t>
            </a:r>
          </a:p>
          <a:p>
            <a:pPr>
              <a:buFont typeface="Wingdings" pitchFamily="2" charset="2"/>
              <a:buNone/>
            </a:pPr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                       not only displays control program but also 		   provides edit</a:t>
            </a:r>
          </a:p>
          <a:p>
            <a:pPr>
              <a:buFont typeface="Wingdings" pitchFamily="2" charset="2"/>
              <a:buChar char="v"/>
            </a:pPr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PC  running on ladder logic software</a:t>
            </a:r>
          </a:p>
          <a:p>
            <a:pPr>
              <a:buFont typeface="Wingdings" pitchFamily="2" charset="2"/>
              <a:buNone/>
            </a:pPr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	       latest innovation</a:t>
            </a:r>
          </a:p>
          <a:p>
            <a:pPr>
              <a:buFont typeface="Wingdings" pitchFamily="2" charset="2"/>
              <a:buNone/>
            </a:pPr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           can be connected to LANs</a:t>
            </a:r>
          </a:p>
          <a:p>
            <a:pPr>
              <a:buFont typeface="Wingdings" pitchFamily="2" charset="2"/>
              <a:buNone/>
            </a:pPr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           allows remotely monitored &amp; controlled</a:t>
            </a:r>
          </a:p>
          <a:p>
            <a:pPr>
              <a:buFont typeface="Wingdings" pitchFamily="2" charset="2"/>
              <a:buChar char="v"/>
            </a:pPr>
            <a:endParaRPr lang="en-US" sz="2400">
              <a:solidFill>
                <a:srgbClr val="003399"/>
              </a:solidFill>
              <a:sym typeface="CommercialPi BT" pitchFamily="18" charset="2"/>
            </a:endParaRPr>
          </a:p>
          <a:p>
            <a:pPr>
              <a:buFont typeface="Wingdings" pitchFamily="2" charset="2"/>
              <a:buChar char="v"/>
            </a:pPr>
            <a:endParaRPr lang="en-US" sz="2400">
              <a:solidFill>
                <a:srgbClr val="003399"/>
              </a:solidFill>
              <a:sym typeface="CommercialPi BT" pitchFamily="18" charset="2"/>
            </a:endParaRPr>
          </a:p>
          <a:p>
            <a:pPr>
              <a:buFont typeface="Wingdings" pitchFamily="2" charset="2"/>
              <a:buChar char="v"/>
            </a:pPr>
            <a:endParaRPr lang="en-US" sz="2400">
              <a:solidFill>
                <a:srgbClr val="003399"/>
              </a:solidFill>
              <a:sym typeface="CommercialPi BT" pitchFamily="18" charset="2"/>
            </a:endParaRPr>
          </a:p>
        </p:txBody>
      </p:sp>
      <p:pic>
        <p:nvPicPr>
          <p:cNvPr id="2" name="BAE314 Mechanical Power Generation (Machine Control) Audio (1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28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EE13-9C26-4C95-881F-0A6E05AD85C3}" type="slidenum">
              <a:rPr lang="en-US"/>
              <a:pPr/>
              <a:t>16</a:t>
            </a:fld>
            <a:endParaRPr lang="en-US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sz="4000">
                <a:solidFill>
                  <a:srgbClr val="006600"/>
                </a:solidFill>
                <a:sym typeface="Wingdings" pitchFamily="2" charset="2"/>
              </a:rPr>
              <a:t></a:t>
            </a:r>
            <a:r>
              <a:rPr lang="en-US" sz="2800">
                <a:solidFill>
                  <a:srgbClr val="003399"/>
                </a:solidFill>
              </a:rPr>
              <a:t> Programming Languages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>
                <a:solidFill>
                  <a:srgbClr val="003399"/>
                </a:solidFill>
              </a:rPr>
              <a:t>4 most common types</a:t>
            </a:r>
          </a:p>
          <a:p>
            <a:pPr>
              <a:buFont typeface="Wingdings" pitchFamily="2" charset="2"/>
              <a:buChar char="Ø"/>
            </a:pPr>
            <a:r>
              <a:rPr lang="en-US" sz="2800">
                <a:solidFill>
                  <a:srgbClr val="003399"/>
                </a:solidFill>
              </a:rPr>
              <a:t> Ladder diagrams</a:t>
            </a:r>
          </a:p>
          <a:p>
            <a:pPr>
              <a:buFont typeface="Wingdings" pitchFamily="2" charset="2"/>
              <a:buChar char="Ø"/>
            </a:pPr>
            <a:r>
              <a:rPr lang="en-US" sz="2800">
                <a:solidFill>
                  <a:srgbClr val="003399"/>
                </a:solidFill>
              </a:rPr>
              <a:t> Boolean mnemonics</a:t>
            </a:r>
          </a:p>
          <a:p>
            <a:pPr>
              <a:buFont typeface="Wingdings" pitchFamily="2" charset="2"/>
              <a:buChar char="Ø"/>
            </a:pPr>
            <a:r>
              <a:rPr lang="en-US" sz="2800">
                <a:solidFill>
                  <a:srgbClr val="003399"/>
                </a:solidFill>
              </a:rPr>
              <a:t> Function blocks</a:t>
            </a:r>
          </a:p>
          <a:p>
            <a:pPr>
              <a:buFont typeface="Wingdings" pitchFamily="2" charset="2"/>
              <a:buChar char="Ø"/>
            </a:pPr>
            <a:r>
              <a:rPr lang="en-US" sz="2800">
                <a:solidFill>
                  <a:srgbClr val="003399"/>
                </a:solidFill>
              </a:rPr>
              <a:t> Sequential function chart</a:t>
            </a:r>
          </a:p>
          <a:p>
            <a:pPr>
              <a:buFont typeface="Wingdings" pitchFamily="2" charset="2"/>
              <a:buNone/>
            </a:pPr>
            <a:r>
              <a:rPr lang="en-US" sz="2800">
                <a:solidFill>
                  <a:srgbClr val="003399"/>
                </a:solidFill>
              </a:rPr>
              <a:t>Basic languages </a:t>
            </a:r>
            <a:r>
              <a:rPr lang="en-US" sz="2800">
                <a:solidFill>
                  <a:srgbClr val="003399"/>
                </a:solidFill>
                <a:sym typeface="CommercialPi BT" pitchFamily="18" charset="2"/>
              </a:rPr>
              <a:t> Ladder &amp; Boolean</a:t>
            </a:r>
          </a:p>
          <a:p>
            <a:pPr>
              <a:buFont typeface="Wingdings" pitchFamily="2" charset="2"/>
              <a:buNone/>
            </a:pPr>
            <a:r>
              <a:rPr lang="en-US" sz="2800">
                <a:solidFill>
                  <a:srgbClr val="003399"/>
                </a:solidFill>
              </a:rPr>
              <a:t>High languages </a:t>
            </a:r>
            <a:r>
              <a:rPr lang="en-US" sz="2800">
                <a:solidFill>
                  <a:srgbClr val="003399"/>
                </a:solidFill>
                <a:sym typeface="CommercialPi BT" pitchFamily="18" charset="2"/>
              </a:rPr>
              <a:t> </a:t>
            </a:r>
            <a:r>
              <a:rPr lang="en-US" sz="2800">
                <a:solidFill>
                  <a:srgbClr val="003399"/>
                </a:solidFill>
              </a:rPr>
              <a:t>Function blocks</a:t>
            </a:r>
            <a:r>
              <a:rPr lang="en-US" sz="2800">
                <a:solidFill>
                  <a:srgbClr val="003399"/>
                </a:solidFill>
                <a:sym typeface="CommercialPi BT" pitchFamily="18" charset="2"/>
              </a:rPr>
              <a:t> &amp; </a:t>
            </a:r>
            <a:r>
              <a:rPr lang="en-US" sz="2800">
                <a:solidFill>
                  <a:srgbClr val="003399"/>
                </a:solidFill>
              </a:rPr>
              <a:t>Sequential 			   function chart</a:t>
            </a:r>
            <a:endParaRPr lang="en-US" sz="2800">
              <a:solidFill>
                <a:srgbClr val="003399"/>
              </a:solidFill>
              <a:sym typeface="CommercialPi BT" pitchFamily="18" charset="2"/>
            </a:endParaRPr>
          </a:p>
          <a:p>
            <a:pPr>
              <a:buFont typeface="Wingdings" pitchFamily="2" charset="2"/>
              <a:buNone/>
            </a:pPr>
            <a:endParaRPr lang="en-US" sz="2800">
              <a:solidFill>
                <a:srgbClr val="003399"/>
              </a:solidFill>
              <a:sym typeface="CommercialPi BT" pitchFamily="18" charset="2"/>
            </a:endParaRPr>
          </a:p>
        </p:txBody>
      </p:sp>
      <p:pic>
        <p:nvPicPr>
          <p:cNvPr id="2" name="BAE314 Mechanical Power Generation (Machine Control) Audio (16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000" y="571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BCF5C-1D99-4EA1-958A-6FD5F50CFD97}" type="slidenum">
              <a:rPr lang="en-US"/>
              <a:pPr/>
              <a:t>17</a:t>
            </a:fld>
            <a:endParaRPr lang="en-US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6600"/>
                </a:solidFill>
                <a:sym typeface="Wingdings" pitchFamily="2" charset="2"/>
              </a:rPr>
              <a:t></a:t>
            </a:r>
            <a:r>
              <a:rPr lang="en-US" sz="3200">
                <a:solidFill>
                  <a:srgbClr val="003399"/>
                </a:solidFill>
              </a:rPr>
              <a:t> Typical Instruction Set</a:t>
            </a:r>
          </a:p>
        </p:txBody>
      </p:sp>
      <p:graphicFrame>
        <p:nvGraphicFramePr>
          <p:cNvPr id="41033" name="Group 73"/>
          <p:cNvGraphicFramePr>
            <a:graphicFrameLocks noGrp="1"/>
          </p:cNvGraphicFramePr>
          <p:nvPr/>
        </p:nvGraphicFramePr>
        <p:xfrm>
          <a:off x="1524000" y="1397000"/>
          <a:ext cx="6096000" cy="4741865"/>
        </p:xfrm>
        <a:graphic>
          <a:graphicData uri="http://schemas.openxmlformats.org/drawingml/2006/table">
            <a:tbl>
              <a:tblPr/>
              <a:tblGrid>
                <a:gridCol w="2032000"/>
                <a:gridCol w="2032000"/>
                <a:gridCol w="2032000"/>
              </a:tblGrid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charset="0"/>
                        </a:rPr>
                        <a:t>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START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AND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charset="0"/>
                        </a:rPr>
                        <a:t>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AND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charset="0"/>
                        </a:rPr>
                        <a:t>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NOT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charset="0"/>
                        </a:rPr>
                        <a:t>/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INVERSE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OUT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charset="0"/>
                        </a:rPr>
                        <a:t>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OUT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TIM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charset="0"/>
                        </a:rPr>
                        <a:t>TM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TIMER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CNT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charset="0"/>
                        </a:rPr>
                        <a:t>CT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</a:rPr>
                        <a:t>COUNTER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BAE314 Mechanical Power Generation (Machine Control) Audio (1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000" y="627867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E1801-1AD9-4A0A-9668-63CCC2DC5182}" type="slidenum">
              <a:rPr lang="en-US"/>
              <a:pPr/>
              <a:t>18</a:t>
            </a:fld>
            <a:endParaRPr lang="en-US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006600"/>
                </a:solidFill>
                <a:sym typeface="Wingdings" pitchFamily="2" charset="2"/>
              </a:rPr>
              <a:t></a:t>
            </a:r>
            <a:r>
              <a:rPr lang="en-US" sz="3200">
                <a:solidFill>
                  <a:srgbClr val="006600"/>
                </a:solidFill>
              </a:rPr>
              <a:t> Typical Combinations of Languages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r>
              <a:rPr lang="en-US" sz="2400">
                <a:solidFill>
                  <a:srgbClr val="003399"/>
                </a:solidFill>
              </a:rPr>
              <a:t>Ladder diagram only</a:t>
            </a:r>
          </a:p>
          <a:p>
            <a:r>
              <a:rPr lang="en-US" sz="2400">
                <a:solidFill>
                  <a:srgbClr val="003399"/>
                </a:solidFill>
              </a:rPr>
              <a:t>Boolean only</a:t>
            </a:r>
          </a:p>
          <a:p>
            <a:r>
              <a:rPr lang="en-US" sz="2400">
                <a:solidFill>
                  <a:srgbClr val="003399"/>
                </a:solidFill>
              </a:rPr>
              <a:t>Ladder diagrams &amp; function blocks</a:t>
            </a:r>
          </a:p>
          <a:p>
            <a:r>
              <a:rPr lang="en-US" sz="2400">
                <a:solidFill>
                  <a:srgbClr val="003399"/>
                </a:solidFill>
              </a:rPr>
              <a:t>Ladder &amp; sequential function charts</a:t>
            </a:r>
          </a:p>
          <a:p>
            <a:r>
              <a:rPr lang="en-US" sz="2400">
                <a:solidFill>
                  <a:srgbClr val="003399"/>
                </a:solidFill>
              </a:rPr>
              <a:t>Ladder, function blocks, sequential function charts</a:t>
            </a:r>
          </a:p>
          <a:p>
            <a:r>
              <a:rPr lang="en-US" sz="2400">
                <a:solidFill>
                  <a:srgbClr val="003399"/>
                </a:solidFill>
              </a:rPr>
              <a:t>First two </a:t>
            </a:r>
            <a:r>
              <a:rPr lang="en-US" sz="2400">
                <a:solidFill>
                  <a:srgbClr val="003399"/>
                </a:solidFill>
                <a:sym typeface="Wingdings" pitchFamily="2" charset="2"/>
              </a:rPr>
              <a:t> programming simple logic</a:t>
            </a:r>
          </a:p>
          <a:p>
            <a:r>
              <a:rPr lang="en-US" sz="2400">
                <a:solidFill>
                  <a:srgbClr val="003399"/>
                </a:solidFill>
                <a:sym typeface="Wingdings" pitchFamily="2" charset="2"/>
              </a:rPr>
              <a:t>Third for most practical cases</a:t>
            </a:r>
          </a:p>
          <a:p>
            <a:r>
              <a:rPr lang="en-US" sz="2400">
                <a:solidFill>
                  <a:srgbClr val="003399"/>
                </a:solidFill>
                <a:sym typeface="Wingdings" pitchFamily="2" charset="2"/>
              </a:rPr>
              <a:t>Last two  programming using sequential function chart</a:t>
            </a:r>
          </a:p>
        </p:txBody>
      </p:sp>
      <p:pic>
        <p:nvPicPr>
          <p:cNvPr id="2" name="BAE314 Mechanical Power Generation (Machine Control) Audio(18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4267200" y="4876800"/>
            <a:ext cx="18288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5E4B-5BF5-4422-838C-9D931B082FB2}" type="slidenum">
              <a:rPr lang="en-US"/>
              <a:pPr/>
              <a:t>19</a:t>
            </a:fld>
            <a:endParaRPr lang="en-US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6600"/>
                </a:solidFill>
                <a:sym typeface="Wingdings" pitchFamily="2" charset="2"/>
              </a:rPr>
              <a:t></a:t>
            </a:r>
            <a:r>
              <a:rPr lang="en-US" sz="3200">
                <a:solidFill>
                  <a:srgbClr val="006666"/>
                </a:solidFill>
              </a:rPr>
              <a:t> 3 Basic Symbols 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209800"/>
            <a:ext cx="8229600" cy="19050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800">
                <a:solidFill>
                  <a:srgbClr val="003399"/>
                </a:solidFill>
              </a:rPr>
              <a:t> </a:t>
            </a:r>
            <a:r>
              <a:rPr lang="en-US" sz="2400">
                <a:solidFill>
                  <a:srgbClr val="003399"/>
                </a:solidFill>
              </a:rPr>
              <a:t>Normally open contact </a:t>
            </a:r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 input , turn ON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400">
                <a:solidFill>
                  <a:srgbClr val="003399"/>
                </a:solidFill>
              </a:rPr>
              <a:t> Normally closed contact </a:t>
            </a:r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 input , turn OFF</a:t>
            </a:r>
            <a:endParaRPr lang="en-US" sz="2400">
              <a:solidFill>
                <a:srgbClr val="003399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400">
                <a:solidFill>
                  <a:srgbClr val="003399"/>
                </a:solidFill>
              </a:rPr>
              <a:t> Output coil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3399"/>
                </a:solidFill>
                <a:sym typeface="CommercialPi BT" pitchFamily="18" charset="2"/>
              </a:rPr>
              <a:t>	</a:t>
            </a:r>
          </a:p>
        </p:txBody>
      </p:sp>
      <p:pic>
        <p:nvPicPr>
          <p:cNvPr id="2" name="BAE314 Mechanical Power Generation (Machine Control) Audio(19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426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4E78A-9FEC-4B14-908E-9F0FEFDFC558}" type="slidenum">
              <a:rPr lang="en-US"/>
              <a:pPr/>
              <a:t>2</a:t>
            </a:fld>
            <a:endParaRPr lang="en-US"/>
          </a:p>
        </p:txBody>
      </p:sp>
      <p:grpSp>
        <p:nvGrpSpPr>
          <p:cNvPr id="2" name="Content Placeholder 3076"/>
          <p:cNvGrpSpPr>
            <a:grpSpLocks/>
          </p:cNvGrpSpPr>
          <p:nvPr/>
        </p:nvGrpSpPr>
        <p:grpSpPr bwMode="auto">
          <a:xfrm>
            <a:off x="457200" y="152400"/>
            <a:ext cx="8229600" cy="6400800"/>
            <a:chOff x="1152" y="1297"/>
            <a:chExt cx="1872" cy="1152"/>
          </a:xfrm>
        </p:grpSpPr>
        <p:cxnSp>
          <p:nvCxnSpPr>
            <p:cNvPr id="3095" name="_s3095"/>
            <p:cNvCxnSpPr>
              <a:cxnSpLocks noChangeShapeType="1"/>
              <a:stCxn id="8" idx="0"/>
              <a:endCxn id="6" idx="3"/>
            </p:cNvCxnSpPr>
            <p:nvPr/>
          </p:nvCxnSpPr>
          <p:spPr bwMode="auto">
            <a:xfrm rot="5400000" flipH="1">
              <a:off x="2520" y="2069"/>
              <a:ext cx="144" cy="40"/>
            </a:xfrm>
            <a:prstGeom prst="bentConnector3">
              <a:avLst>
                <a:gd name="adj1" fmla="val 14287"/>
              </a:avLst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91" name="_s3091"/>
            <p:cNvCxnSpPr>
              <a:cxnSpLocks noChangeShapeType="1"/>
              <a:stCxn id="7" idx="0"/>
              <a:endCxn id="5" idx="3"/>
            </p:cNvCxnSpPr>
            <p:nvPr/>
          </p:nvCxnSpPr>
          <p:spPr bwMode="auto">
            <a:xfrm rot="5400000" flipH="1">
              <a:off x="1512" y="2069"/>
              <a:ext cx="144" cy="40"/>
            </a:xfrm>
            <a:prstGeom prst="bentConnector3">
              <a:avLst>
                <a:gd name="adj1" fmla="val 14287"/>
              </a:avLst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84" name="_s3084"/>
            <p:cNvCxnSpPr>
              <a:cxnSpLocks noChangeShapeType="1"/>
              <a:stCxn id="6" idx="0"/>
              <a:endCxn id="4" idx="3"/>
            </p:cNvCxnSpPr>
            <p:nvPr/>
          </p:nvCxnSpPr>
          <p:spPr bwMode="auto">
            <a:xfrm rot="5400000" flipH="1">
              <a:off x="2269" y="1385"/>
              <a:ext cx="144" cy="543"/>
            </a:xfrm>
            <a:prstGeom prst="bentConnector3">
              <a:avLst>
                <a:gd name="adj1" fmla="val 14287"/>
              </a:avLst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82" name="_s3082"/>
            <p:cNvCxnSpPr>
              <a:cxnSpLocks noChangeShapeType="1"/>
              <a:stCxn id="5" idx="0"/>
              <a:endCxn id="4" idx="3"/>
            </p:cNvCxnSpPr>
            <p:nvPr/>
          </p:nvCxnSpPr>
          <p:spPr bwMode="auto">
            <a:xfrm rot="16200000">
              <a:off x="1765" y="1424"/>
              <a:ext cx="144" cy="465"/>
            </a:xfrm>
            <a:prstGeom prst="bentConnector3">
              <a:avLst>
                <a:gd name="adj1" fmla="val 14287"/>
              </a:avLst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" name="_s3078"/>
            <p:cNvSpPr>
              <a:spLocks noChangeArrowheads="1"/>
            </p:cNvSpPr>
            <p:nvPr/>
          </p:nvSpPr>
          <p:spPr bwMode="auto">
            <a:xfrm>
              <a:off x="1656" y="1297"/>
              <a:ext cx="864" cy="288"/>
            </a:xfrm>
            <a:prstGeom prst="cube">
              <a:avLst>
                <a:gd name="adj" fmla="val 10764"/>
              </a:avLst>
            </a:prstGeom>
            <a:gradFill rotWithShape="0">
              <a:gsLst>
                <a:gs pos="0">
                  <a:schemeClr val="accent1">
                    <a:alpha val="39999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1" u="none" strike="noStrike" cap="none" normalizeH="0" baseline="0" smtClean="0">
                  <a:ln>
                    <a:noFill/>
                  </a:ln>
                  <a:solidFill>
                    <a:srgbClr val="336600"/>
                  </a:solidFill>
                  <a:effectLst/>
                  <a:latin typeface="Arial" charset="0"/>
                </a:rPr>
                <a:t>EP 2012 ELECTRICAL MACHINES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1" u="none" strike="noStrike" cap="none" normalizeH="0" baseline="0" smtClean="0">
                  <a:ln>
                    <a:noFill/>
                  </a:ln>
                  <a:solidFill>
                    <a:srgbClr val="336600"/>
                  </a:solidFill>
                  <a:effectLst/>
                  <a:latin typeface="Arial" charset="0"/>
                </a:rPr>
                <a:t>AND CONTROL</a:t>
              </a:r>
              <a:br>
                <a:rPr kumimoji="0" lang="en-US" sz="1800" b="0" i="1" u="none" strike="noStrike" cap="none" normalizeH="0" baseline="0" smtClean="0">
                  <a:ln>
                    <a:noFill/>
                  </a:ln>
                  <a:solidFill>
                    <a:srgbClr val="336600"/>
                  </a:solidFill>
                  <a:effectLst/>
                  <a:latin typeface="Arial" charset="0"/>
                </a:rPr>
              </a:b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003366"/>
                  </a:solidFill>
                  <a:effectLst/>
                  <a:latin typeface="Arial" charset="0"/>
                </a:rPr>
                <a:t>Semester II</a:t>
              </a:r>
            </a:p>
          </p:txBody>
        </p:sp>
        <p:sp>
          <p:nvSpPr>
            <p:cNvPr id="5" name="_s3079"/>
            <p:cNvSpPr>
              <a:spLocks noChangeArrowheads="1"/>
            </p:cNvSpPr>
            <p:nvPr/>
          </p:nvSpPr>
          <p:spPr bwMode="auto">
            <a:xfrm>
              <a:off x="1152" y="1729"/>
              <a:ext cx="864" cy="288"/>
            </a:xfrm>
            <a:prstGeom prst="cube">
              <a:avLst>
                <a:gd name="adj" fmla="val 10764"/>
              </a:avLst>
            </a:prstGeom>
            <a:gradFill rotWithShape="0">
              <a:gsLst>
                <a:gs pos="0">
                  <a:schemeClr val="accent2">
                    <a:alpha val="39999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1" u="none" strike="noStrike" cap="none" normalizeH="0" baseline="0" smtClean="0">
                  <a:ln>
                    <a:noFill/>
                  </a:ln>
                  <a:solidFill>
                    <a:srgbClr val="006666"/>
                  </a:solidFill>
                  <a:effectLst/>
                  <a:latin typeface="Arial" charset="0"/>
                </a:rPr>
                <a:t>Part One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003366"/>
                  </a:solidFill>
                  <a:effectLst/>
                  <a:latin typeface="Arial" charset="0"/>
                </a:rPr>
                <a:t>PLC</a:t>
              </a:r>
            </a:p>
          </p:txBody>
        </p:sp>
        <p:sp>
          <p:nvSpPr>
            <p:cNvPr id="6" name="_s3081"/>
            <p:cNvSpPr>
              <a:spLocks noChangeArrowheads="1"/>
            </p:cNvSpPr>
            <p:nvPr/>
          </p:nvSpPr>
          <p:spPr bwMode="auto">
            <a:xfrm>
              <a:off x="2160" y="1729"/>
              <a:ext cx="864" cy="288"/>
            </a:xfrm>
            <a:prstGeom prst="cube">
              <a:avLst>
                <a:gd name="adj" fmla="val 10764"/>
              </a:avLst>
            </a:prstGeom>
            <a:gradFill rotWithShape="0">
              <a:gsLst>
                <a:gs pos="0">
                  <a:schemeClr val="accent2">
                    <a:alpha val="39999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1" u="none" strike="noStrike" cap="none" normalizeH="0" baseline="0" smtClean="0">
                  <a:ln>
                    <a:noFill/>
                  </a:ln>
                  <a:solidFill>
                    <a:srgbClr val="006666"/>
                  </a:solidFill>
                  <a:effectLst/>
                  <a:latin typeface="Arial" charset="0"/>
                </a:rPr>
                <a:t>Part Two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smtClean="0">
                  <a:ln>
                    <a:noFill/>
                  </a:ln>
                  <a:solidFill>
                    <a:srgbClr val="003366"/>
                  </a:solidFill>
                  <a:effectLst/>
                  <a:latin typeface="Arial" charset="0"/>
                </a:rPr>
                <a:t>Sequence Control</a:t>
              </a:r>
            </a:p>
          </p:txBody>
        </p:sp>
        <p:sp>
          <p:nvSpPr>
            <p:cNvPr id="7" name="_s3090"/>
            <p:cNvSpPr>
              <a:spLocks noChangeArrowheads="1"/>
            </p:cNvSpPr>
            <p:nvPr/>
          </p:nvSpPr>
          <p:spPr bwMode="auto">
            <a:xfrm>
              <a:off x="1152" y="2161"/>
              <a:ext cx="864" cy="288"/>
            </a:xfrm>
            <a:prstGeom prst="cube">
              <a:avLst>
                <a:gd name="adj" fmla="val 10764"/>
              </a:avLst>
            </a:prstGeom>
            <a:gradFill rotWithShape="0">
              <a:gsLst>
                <a:gs pos="0">
                  <a:schemeClr val="hlink">
                    <a:alpha val="39999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1" u="none" strike="noStrike" cap="none" normalizeH="0" baseline="0" smtClean="0">
                  <a:ln>
                    <a:noFill/>
                  </a:ln>
                  <a:solidFill>
                    <a:srgbClr val="006666"/>
                  </a:solidFill>
                  <a:effectLst/>
                  <a:latin typeface="Arial" charset="0"/>
                </a:rPr>
                <a:t>Chapter 1</a:t>
              </a: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</a:t>
              </a: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003366"/>
                  </a:solidFill>
                  <a:effectLst/>
                  <a:latin typeface="Arial" charset="0"/>
                </a:rPr>
                <a:t>PLC Basics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1" u="none" strike="noStrike" cap="none" normalizeH="0" baseline="0" smtClean="0">
                  <a:ln>
                    <a:noFill/>
                  </a:ln>
                  <a:solidFill>
                    <a:srgbClr val="006666"/>
                  </a:solidFill>
                  <a:effectLst/>
                  <a:latin typeface="Arial" charset="0"/>
                </a:rPr>
                <a:t>Chapter 2</a:t>
              </a: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</a:t>
              </a: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003366"/>
                  </a:solidFill>
                  <a:effectLst/>
                  <a:latin typeface="Arial" charset="0"/>
                </a:rPr>
                <a:t>PLC Programming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1" u="none" strike="noStrike" cap="none" normalizeH="0" baseline="0" smtClean="0">
                  <a:ln>
                    <a:noFill/>
                  </a:ln>
                  <a:solidFill>
                    <a:srgbClr val="006666"/>
                  </a:solidFill>
                  <a:effectLst/>
                  <a:latin typeface="Arial" charset="0"/>
                </a:rPr>
                <a:t>Chapter 3</a:t>
              </a: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</a:t>
              </a: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003366"/>
                  </a:solidFill>
                  <a:effectLst/>
                  <a:latin typeface="Arial" charset="0"/>
                </a:rPr>
                <a:t>PLC Application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1" u="none" strike="noStrike" cap="none" normalizeH="0" baseline="0" smtClean="0">
                  <a:ln>
                    <a:noFill/>
                  </a:ln>
                  <a:solidFill>
                    <a:srgbClr val="006666"/>
                  </a:solidFill>
                  <a:effectLst/>
                  <a:latin typeface="Arial" charset="0"/>
                </a:rPr>
                <a:t>Chapter 4</a:t>
              </a: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</a:t>
              </a: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003366"/>
                  </a:solidFill>
                  <a:effectLst/>
                  <a:latin typeface="Arial" charset="0"/>
                </a:rPr>
                <a:t>PLC Practice</a:t>
              </a:r>
            </a:p>
          </p:txBody>
        </p:sp>
        <p:sp>
          <p:nvSpPr>
            <p:cNvPr id="8" name="_s3094"/>
            <p:cNvSpPr>
              <a:spLocks noChangeArrowheads="1"/>
            </p:cNvSpPr>
            <p:nvPr/>
          </p:nvSpPr>
          <p:spPr bwMode="auto">
            <a:xfrm>
              <a:off x="2160" y="2161"/>
              <a:ext cx="864" cy="288"/>
            </a:xfrm>
            <a:prstGeom prst="cube">
              <a:avLst>
                <a:gd name="adj" fmla="val 10764"/>
              </a:avLst>
            </a:prstGeom>
            <a:gradFill rotWithShape="0">
              <a:gsLst>
                <a:gs pos="0">
                  <a:schemeClr val="hlink">
                    <a:alpha val="39999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1" u="none" strike="noStrike" cap="none" normalizeH="0" baseline="0" smtClean="0">
                  <a:ln>
                    <a:noFill/>
                  </a:ln>
                  <a:solidFill>
                    <a:srgbClr val="006666"/>
                  </a:solidFill>
                  <a:effectLst/>
                  <a:latin typeface="Arial" charset="0"/>
                </a:rPr>
                <a:t>Chapter 1</a:t>
              </a: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006666"/>
                  </a:solidFill>
                  <a:effectLst/>
                  <a:latin typeface="Arial" charset="0"/>
                </a:rPr>
                <a:t> </a:t>
              </a: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003366"/>
                  </a:solidFill>
                  <a:effectLst/>
                  <a:latin typeface="Arial" charset="0"/>
                </a:rPr>
                <a:t>Control System Basic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006666"/>
                  </a:solidFill>
                  <a:effectLst/>
                  <a:latin typeface="Arial" charset="0"/>
                </a:rPr>
                <a:t>Chapter 2</a:t>
              </a: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</a:t>
              </a: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003366"/>
                  </a:solidFill>
                  <a:effectLst/>
                  <a:latin typeface="Arial" charset="0"/>
                </a:rPr>
                <a:t>Sequence Control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006666"/>
                  </a:solidFill>
                  <a:effectLst/>
                  <a:latin typeface="Arial" charset="0"/>
                </a:rPr>
                <a:t>Chapter 3</a:t>
              </a: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</a:t>
              </a: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003366"/>
                  </a:solidFill>
                  <a:effectLst/>
                  <a:latin typeface="Arial" charset="0"/>
                </a:rPr>
                <a:t>Industrial Machine Controls</a:t>
              </a:r>
            </a:p>
          </p:txBody>
        </p:sp>
      </p:grpSp>
      <p:pic>
        <p:nvPicPr>
          <p:cNvPr id="9" name="BAE314 Mechanical Power Generation (Machine Control) Audio (2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4134111"/>
            <a:ext cx="609600" cy="609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3E9E-451A-4B6B-AA60-9FD03C42C3C1}" type="slidenum">
              <a:rPr lang="en-US"/>
              <a:pPr/>
              <a:t>20</a:t>
            </a:fld>
            <a:endParaRPr lang="en-US"/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r>
              <a:rPr lang="en-US" sz="4000">
                <a:solidFill>
                  <a:srgbClr val="006600"/>
                </a:solidFill>
                <a:sym typeface="Wingdings" pitchFamily="2" charset="2"/>
              </a:rPr>
              <a:t></a:t>
            </a:r>
            <a:r>
              <a:rPr lang="en-US" sz="2400">
                <a:solidFill>
                  <a:srgbClr val="003399"/>
                </a:solidFill>
              </a:rPr>
              <a:t> Elementary Logic Circuit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229600" cy="4114800"/>
          </a:xfrm>
        </p:spPr>
        <p:txBody>
          <a:bodyPr/>
          <a:lstStyle/>
          <a:p>
            <a:pPr marL="609600" indent="-609600">
              <a:buFontTx/>
              <a:buAutoNum type="alphaLcParenBoth"/>
            </a:pPr>
            <a:r>
              <a:rPr lang="en-US" sz="2400">
                <a:solidFill>
                  <a:srgbClr val="006600"/>
                </a:solidFill>
              </a:rPr>
              <a:t>AND gate</a:t>
            </a:r>
          </a:p>
          <a:p>
            <a:pPr marL="609600" indent="-609600">
              <a:buFontTx/>
              <a:buNone/>
            </a:pPr>
            <a:r>
              <a:rPr lang="en-US" sz="2400"/>
              <a:t> 	</a:t>
            </a: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</a:t>
            </a:r>
            <a:r>
              <a:rPr lang="en-US" sz="2400">
                <a:solidFill>
                  <a:srgbClr val="006600"/>
                </a:solidFill>
              </a:rPr>
              <a:t> </a:t>
            </a:r>
            <a:r>
              <a:rPr lang="en-US" sz="2000">
                <a:solidFill>
                  <a:srgbClr val="006600"/>
                </a:solidFill>
              </a:rPr>
              <a:t>programming NO contacts in series</a:t>
            </a:r>
          </a:p>
          <a:p>
            <a:pPr marL="609600" indent="-609600">
              <a:buFontTx/>
              <a:buNone/>
            </a:pPr>
            <a:r>
              <a:rPr lang="en-US" sz="2000">
                <a:solidFill>
                  <a:srgbClr val="006600"/>
                </a:solidFill>
              </a:rPr>
              <a:t>	</a:t>
            </a: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 </a:t>
            </a: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All NO</a:t>
            </a: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 </a:t>
            </a: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must be ON in order to turn ON the output coil</a:t>
            </a:r>
            <a:endParaRPr lang="en-US" sz="2000">
              <a:solidFill>
                <a:srgbClr val="006600"/>
              </a:solidFill>
            </a:endParaRPr>
          </a:p>
          <a:p>
            <a:pPr marL="609600" indent="-609600">
              <a:buFontTx/>
              <a:buNone/>
            </a:pPr>
            <a:r>
              <a:rPr lang="en-US" sz="2400">
                <a:solidFill>
                  <a:srgbClr val="006600"/>
                </a:solidFill>
              </a:rPr>
              <a:t>(b) OR gate</a:t>
            </a:r>
          </a:p>
          <a:p>
            <a:pPr marL="609600" indent="-609600">
              <a:buFontTx/>
              <a:buNone/>
            </a:pPr>
            <a:r>
              <a:rPr lang="en-US" sz="2400">
                <a:solidFill>
                  <a:srgbClr val="006600"/>
                </a:solidFill>
              </a:rPr>
              <a:t>	</a:t>
            </a: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 </a:t>
            </a:r>
            <a:r>
              <a:rPr lang="en-US" sz="2000">
                <a:solidFill>
                  <a:srgbClr val="006600"/>
                </a:solidFill>
              </a:rPr>
              <a:t>programming NO contacts in parallel</a:t>
            </a:r>
          </a:p>
          <a:p>
            <a:pPr marL="609600" indent="-609600">
              <a:buFontTx/>
              <a:buNone/>
            </a:pPr>
            <a:r>
              <a:rPr lang="en-US" sz="2400">
                <a:solidFill>
                  <a:srgbClr val="006600"/>
                </a:solidFill>
              </a:rPr>
              <a:t>	</a:t>
            </a: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</a:t>
            </a:r>
            <a:r>
              <a:rPr lang="en-US" sz="2400">
                <a:solidFill>
                  <a:srgbClr val="006600"/>
                </a:solidFill>
              </a:rPr>
              <a:t> </a:t>
            </a:r>
            <a:r>
              <a:rPr lang="en-US" sz="2000">
                <a:solidFill>
                  <a:srgbClr val="006600"/>
                </a:solidFill>
              </a:rPr>
              <a:t>output coil is turned ON once any of NO contact is ON	</a:t>
            </a:r>
          </a:p>
          <a:p>
            <a:pPr marL="609600" indent="-609600">
              <a:buFontTx/>
              <a:buNone/>
            </a:pPr>
            <a:r>
              <a:rPr lang="en-US" sz="2400">
                <a:solidFill>
                  <a:srgbClr val="006600"/>
                </a:solidFill>
              </a:rPr>
              <a:t>(c) NOR gate</a:t>
            </a:r>
          </a:p>
          <a:p>
            <a:pPr marL="609600" indent="-609600">
              <a:buFontTx/>
              <a:buNone/>
            </a:pPr>
            <a:r>
              <a:rPr lang="en-US" sz="2400">
                <a:solidFill>
                  <a:srgbClr val="006600"/>
                </a:solidFill>
              </a:rPr>
              <a:t>	</a:t>
            </a: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 </a:t>
            </a: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AND is inversed</a:t>
            </a:r>
          </a:p>
          <a:p>
            <a:pPr marL="609600" indent="-609600">
              <a:buFontTx/>
              <a:buNone/>
            </a:pP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	 NO contacts replaced by NC contacts</a:t>
            </a:r>
          </a:p>
          <a:p>
            <a:pPr marL="609600" indent="-609600">
              <a:buFontTx/>
              <a:buNone/>
            </a:pPr>
            <a:endParaRPr lang="en-US" sz="2000">
              <a:solidFill>
                <a:srgbClr val="006600"/>
              </a:solidFill>
            </a:endParaRPr>
          </a:p>
          <a:p>
            <a:pPr marL="609600" indent="-609600">
              <a:buFontTx/>
              <a:buNone/>
            </a:pPr>
            <a:endParaRPr lang="en-US" sz="2400">
              <a:solidFill>
                <a:srgbClr val="006600"/>
              </a:solidFill>
            </a:endParaRPr>
          </a:p>
          <a:p>
            <a:pPr marL="609600" indent="-609600">
              <a:buFontTx/>
              <a:buNone/>
            </a:pPr>
            <a:endParaRPr lang="en-US" sz="2400">
              <a:solidFill>
                <a:srgbClr val="006600"/>
              </a:solidFill>
            </a:endParaRPr>
          </a:p>
        </p:txBody>
      </p:sp>
      <p:pic>
        <p:nvPicPr>
          <p:cNvPr id="2" name="BAE314 Mechanical Power Generation (Machine Control) Audio(20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9400" y="5410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6C2A-EEC4-4187-9D38-5C6CFDBDD025}" type="slidenum">
              <a:rPr lang="en-US"/>
              <a:pPr/>
              <a:t>21</a:t>
            </a:fld>
            <a:endParaRPr lang="en-US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sz="4000">
                <a:solidFill>
                  <a:srgbClr val="006600"/>
                </a:solidFill>
                <a:sym typeface="Wingdings" pitchFamily="2" charset="2"/>
              </a:rPr>
              <a:t></a:t>
            </a:r>
            <a:r>
              <a:rPr lang="en-US" sz="2400">
                <a:solidFill>
                  <a:srgbClr val="003399"/>
                </a:solidFill>
              </a:rPr>
              <a:t> Elementary Logic Circuit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4724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(d) NAND gate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	</a:t>
            </a: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 OR is inversed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 	 All inputs are 1, output is 0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(e) Exclusive OR gate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	</a:t>
            </a: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 one make &amp; one break contact in series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	 either one input or other is ON, output logic is 1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	 one of the main features of PLC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(f) Memory circuits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	</a:t>
            </a: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 transform output signal to continuous signal upon activation of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         initiating contacts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	 NC contact in series in rung to break logic continuity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	</a:t>
            </a:r>
            <a:endParaRPr lang="en-US" sz="2400">
              <a:solidFill>
                <a:srgbClr val="006600"/>
              </a:solidFill>
              <a:sym typeface="Wingdings" pitchFamily="2" charset="2"/>
            </a:endParaRPr>
          </a:p>
        </p:txBody>
      </p:sp>
      <p:pic>
        <p:nvPicPr>
          <p:cNvPr id="2" name="BAE314 Mechanical Power Generation (Machine Control) Audio(2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08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05238-1FA8-4EF7-88EB-34CC5EC328C9}" type="slidenum">
              <a:rPr lang="en-US"/>
              <a:pPr/>
              <a:t>22</a:t>
            </a:fld>
            <a:endParaRPr lang="en-US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685800"/>
          </a:xfrm>
        </p:spPr>
        <p:txBody>
          <a:bodyPr/>
          <a:lstStyle/>
          <a:p>
            <a:r>
              <a:rPr lang="en-US" sz="4000">
                <a:solidFill>
                  <a:srgbClr val="006600"/>
                </a:solidFill>
                <a:sym typeface="Wingdings" pitchFamily="2" charset="2"/>
              </a:rPr>
              <a:t></a:t>
            </a:r>
            <a:r>
              <a:rPr lang="en-US" sz="2400">
                <a:solidFill>
                  <a:srgbClr val="003399"/>
                </a:solidFill>
              </a:rPr>
              <a:t> PLC’s Functions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3505200"/>
          </a:xfrm>
        </p:spPr>
        <p:txBody>
          <a:bodyPr/>
          <a:lstStyle/>
          <a:p>
            <a:pPr marL="609600" indent="-609600">
              <a:buFontTx/>
              <a:buAutoNum type="alphaLcParenBoth"/>
            </a:pPr>
            <a:r>
              <a:rPr lang="en-US" sz="2400">
                <a:solidFill>
                  <a:srgbClr val="006600"/>
                </a:solidFill>
              </a:rPr>
              <a:t>Timers</a:t>
            </a:r>
          </a:p>
          <a:p>
            <a:pPr marL="609600" indent="-609600">
              <a:buFontTx/>
              <a:buNone/>
            </a:pPr>
            <a:r>
              <a:rPr lang="en-US" sz="2400"/>
              <a:t> 	</a:t>
            </a: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</a:t>
            </a:r>
            <a:r>
              <a:rPr lang="en-US" sz="2400">
                <a:solidFill>
                  <a:srgbClr val="006600"/>
                </a:solidFill>
              </a:rPr>
              <a:t> </a:t>
            </a:r>
            <a:r>
              <a:rPr lang="en-US" sz="2000">
                <a:solidFill>
                  <a:srgbClr val="006600"/>
                </a:solidFill>
              </a:rPr>
              <a:t>output instructions provide same function as hardware timers</a:t>
            </a:r>
          </a:p>
          <a:p>
            <a:pPr marL="609600" indent="-609600">
              <a:buFontTx/>
              <a:buNone/>
            </a:pPr>
            <a:r>
              <a:rPr lang="en-US" sz="2000">
                <a:solidFill>
                  <a:srgbClr val="006600"/>
                </a:solidFill>
              </a:rPr>
              <a:t>	</a:t>
            </a: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 </a:t>
            </a: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used to activate or deactivate device after expired interval</a:t>
            </a:r>
          </a:p>
          <a:p>
            <a:pPr marL="609600" indent="-609600">
              <a:buFontTx/>
              <a:buNone/>
            </a:pP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	</a:t>
            </a: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 </a:t>
            </a: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specifying time and inputs that are start/ stop timer</a:t>
            </a:r>
          </a:p>
          <a:p>
            <a:pPr marL="609600" indent="-609600">
              <a:buFontTx/>
              <a:buNone/>
            </a:pP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	</a:t>
            </a: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 </a:t>
            </a: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most timers are decrementing type</a:t>
            </a:r>
          </a:p>
          <a:p>
            <a:pPr marL="609600" indent="-609600">
              <a:buFontTx/>
              <a:buNone/>
            </a:pP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 	 </a:t>
            </a: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reach 0 </a:t>
            </a:r>
            <a:r>
              <a:rPr lang="en-US" sz="2000">
                <a:solidFill>
                  <a:srgbClr val="006600"/>
                </a:solidFill>
                <a:sym typeface="CommercialPi BT" pitchFamily="18" charset="2"/>
              </a:rPr>
              <a:t> associated contact will turn ON</a:t>
            </a:r>
          </a:p>
          <a:p>
            <a:pPr marL="609600" indent="-609600">
              <a:buFontTx/>
              <a:buNone/>
            </a:pPr>
            <a:r>
              <a:rPr lang="en-US" sz="2000">
                <a:solidFill>
                  <a:srgbClr val="006600"/>
                </a:solidFill>
                <a:sym typeface="CommercialPi BT" pitchFamily="18" charset="2"/>
              </a:rPr>
              <a:t>	</a:t>
            </a: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 </a:t>
            </a: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cascading of timers </a:t>
            </a:r>
            <a:r>
              <a:rPr lang="en-US" sz="2000">
                <a:solidFill>
                  <a:srgbClr val="006600"/>
                </a:solidFill>
                <a:sym typeface="CommercialPi BT" pitchFamily="18" charset="2"/>
              </a:rPr>
              <a:t> provide longer time interval </a:t>
            </a:r>
          </a:p>
          <a:p>
            <a:pPr marL="609600" indent="-609600">
              <a:buFontTx/>
              <a:buNone/>
            </a:pPr>
            <a:endParaRPr lang="en-US" sz="2000">
              <a:solidFill>
                <a:srgbClr val="006600"/>
              </a:solidFill>
            </a:endParaRPr>
          </a:p>
          <a:p>
            <a:pPr marL="609600" indent="-609600"/>
            <a:endParaRPr lang="en-US"/>
          </a:p>
        </p:txBody>
      </p:sp>
      <p:pic>
        <p:nvPicPr>
          <p:cNvPr id="2" name="BAE314 Mechanical Power Generation (Machine Control) Audio(2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5400" y="4724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2412-227B-4400-9DF5-E499007C4D30}" type="slidenum">
              <a:rPr lang="en-US"/>
              <a:pPr/>
              <a:t>23</a:t>
            </a:fld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r>
              <a:rPr lang="en-US" sz="4000">
                <a:solidFill>
                  <a:srgbClr val="006600"/>
                </a:solidFill>
                <a:sym typeface="Wingdings" pitchFamily="2" charset="2"/>
              </a:rPr>
              <a:t></a:t>
            </a:r>
            <a:r>
              <a:rPr lang="en-US" sz="2400">
                <a:solidFill>
                  <a:srgbClr val="003399"/>
                </a:solidFill>
              </a:rPr>
              <a:t> PLC’s Functions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229600" cy="35814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z="2400">
                <a:solidFill>
                  <a:srgbClr val="006600"/>
                </a:solidFill>
              </a:rPr>
              <a:t>(b) Counters</a:t>
            </a:r>
          </a:p>
          <a:p>
            <a:pPr marL="609600" indent="-609600">
              <a:buFontTx/>
              <a:buNone/>
            </a:pPr>
            <a:r>
              <a:rPr lang="en-US" sz="2400"/>
              <a:t> 	</a:t>
            </a: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</a:t>
            </a:r>
            <a:r>
              <a:rPr lang="en-US" sz="2400">
                <a:solidFill>
                  <a:srgbClr val="006600"/>
                </a:solidFill>
              </a:rPr>
              <a:t> </a:t>
            </a:r>
            <a:r>
              <a:rPr lang="en-US" sz="2000">
                <a:solidFill>
                  <a:srgbClr val="006600"/>
                </a:solidFill>
              </a:rPr>
              <a:t>to store number of process actions or events</a:t>
            </a:r>
          </a:p>
          <a:p>
            <a:pPr marL="609600" indent="-609600">
              <a:buFontTx/>
              <a:buNone/>
            </a:pPr>
            <a:r>
              <a:rPr lang="en-US" sz="2000">
                <a:solidFill>
                  <a:srgbClr val="006600"/>
                </a:solidFill>
              </a:rPr>
              <a:t>	</a:t>
            </a: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 </a:t>
            </a:r>
            <a:r>
              <a:rPr lang="en-US" sz="2000">
                <a:solidFill>
                  <a:srgbClr val="006600"/>
                </a:solidFill>
              </a:rPr>
              <a:t>provide same function as hardware counters</a:t>
            </a:r>
            <a:endParaRPr lang="en-US" sz="2000">
              <a:solidFill>
                <a:srgbClr val="006600"/>
              </a:solidFill>
              <a:sym typeface="Wingdings" pitchFamily="2" charset="2"/>
            </a:endParaRPr>
          </a:p>
          <a:p>
            <a:pPr marL="609600" indent="-609600">
              <a:buFontTx/>
              <a:buNone/>
            </a:pP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	</a:t>
            </a: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 </a:t>
            </a: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most counters are decrementing type 	</a:t>
            </a:r>
          </a:p>
          <a:p>
            <a:pPr marL="609600" indent="-609600">
              <a:buFontTx/>
              <a:buNone/>
            </a:pP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	 </a:t>
            </a: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reach 0 </a:t>
            </a:r>
            <a:r>
              <a:rPr lang="en-US" sz="2000">
                <a:solidFill>
                  <a:srgbClr val="006600"/>
                </a:solidFill>
                <a:sym typeface="CommercialPi BT" pitchFamily="18" charset="2"/>
              </a:rPr>
              <a:t> counter contact will turn ON</a:t>
            </a:r>
          </a:p>
          <a:p>
            <a:pPr marL="609600" indent="-609600">
              <a:buFontTx/>
              <a:buNone/>
            </a:pPr>
            <a:r>
              <a:rPr lang="en-US" sz="2000">
                <a:solidFill>
                  <a:srgbClr val="006600"/>
                </a:solidFill>
                <a:sym typeface="CommercialPi BT" pitchFamily="18" charset="2"/>
              </a:rPr>
              <a:t>	</a:t>
            </a: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 </a:t>
            </a: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used to activate or deactivate  output device</a:t>
            </a:r>
          </a:p>
          <a:p>
            <a:pPr marL="609600" indent="-609600">
              <a:buFontTx/>
              <a:buNone/>
            </a:pP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	</a:t>
            </a: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 </a:t>
            </a: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two control paths </a:t>
            </a:r>
            <a:r>
              <a:rPr lang="en-US" sz="2000">
                <a:solidFill>
                  <a:srgbClr val="006600"/>
                </a:solidFill>
                <a:sym typeface="CommercialPi BT" pitchFamily="18" charset="2"/>
              </a:rPr>
              <a:t> count &amp; reset</a:t>
            </a:r>
          </a:p>
          <a:p>
            <a:pPr marL="609600" indent="-609600">
              <a:buFontTx/>
              <a:buNone/>
            </a:pPr>
            <a:r>
              <a:rPr lang="en-US" sz="2000">
                <a:solidFill>
                  <a:srgbClr val="006600"/>
                </a:solidFill>
                <a:sym typeface="CommercialPi BT" pitchFamily="18" charset="2"/>
              </a:rPr>
              <a:t>	</a:t>
            </a: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 </a:t>
            </a: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can reset in the middle of operation by activating reset input</a:t>
            </a:r>
          </a:p>
          <a:p>
            <a:pPr marL="609600" indent="-609600">
              <a:buFontTx/>
              <a:buNone/>
            </a:pPr>
            <a:endParaRPr lang="en-US" sz="2000">
              <a:solidFill>
                <a:srgbClr val="006600"/>
              </a:solidFill>
              <a:sym typeface="CommercialPi BT" pitchFamily="18" charset="2"/>
            </a:endParaRPr>
          </a:p>
        </p:txBody>
      </p:sp>
      <p:pic>
        <p:nvPicPr>
          <p:cNvPr id="2" name="BAE314 Mechanical Power Generation (Machine Control) Audio(2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000" y="5410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E8C2F-9309-48C7-82BA-E21DF09AA8DA}" type="slidenum">
              <a:rPr lang="en-US"/>
              <a:pPr/>
              <a:t>24</a:t>
            </a:fld>
            <a:endParaRPr lang="en-US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r>
              <a:rPr lang="en-US" sz="4000">
                <a:solidFill>
                  <a:srgbClr val="006600"/>
                </a:solidFill>
                <a:sym typeface="Wingdings" pitchFamily="2" charset="2"/>
              </a:rPr>
              <a:t></a:t>
            </a:r>
            <a:r>
              <a:rPr lang="en-US" sz="2400">
                <a:solidFill>
                  <a:srgbClr val="003399"/>
                </a:solidFill>
              </a:rPr>
              <a:t> PLC’s Functions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229600" cy="56388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z="2400">
                <a:solidFill>
                  <a:srgbClr val="006600"/>
                </a:solidFill>
              </a:rPr>
              <a:t>(c) Shift Register</a:t>
            </a:r>
          </a:p>
          <a:p>
            <a:pPr marL="609600" indent="-609600">
              <a:buFontTx/>
              <a:buNone/>
            </a:pPr>
            <a:r>
              <a:rPr lang="en-US" sz="2400"/>
              <a:t> 	</a:t>
            </a: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</a:t>
            </a:r>
            <a:r>
              <a:rPr lang="en-US" sz="2400">
                <a:solidFill>
                  <a:srgbClr val="006600"/>
                </a:solidFill>
              </a:rPr>
              <a:t> </a:t>
            </a:r>
            <a:r>
              <a:rPr lang="en-US" sz="2000">
                <a:solidFill>
                  <a:srgbClr val="006600"/>
                </a:solidFill>
              </a:rPr>
              <a:t>provide data storage area for sequence of individual data bits</a:t>
            </a:r>
          </a:p>
          <a:p>
            <a:pPr marL="609600" indent="-609600">
              <a:buFontTx/>
              <a:buNone/>
            </a:pPr>
            <a:r>
              <a:rPr lang="en-US" sz="2000">
                <a:solidFill>
                  <a:srgbClr val="006600"/>
                </a:solidFill>
              </a:rPr>
              <a:t>	</a:t>
            </a: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 </a:t>
            </a:r>
            <a:r>
              <a:rPr lang="en-US" sz="2000">
                <a:solidFill>
                  <a:srgbClr val="006600"/>
                </a:solidFill>
              </a:rPr>
              <a:t>3 control paths</a:t>
            </a:r>
            <a:endParaRPr lang="en-US" sz="2000">
              <a:solidFill>
                <a:srgbClr val="006600"/>
              </a:solidFill>
              <a:sym typeface="Wingdings" pitchFamily="2" charset="2"/>
            </a:endParaRPr>
          </a:p>
          <a:p>
            <a:pPr marL="609600" indent="-609600">
              <a:buFontTx/>
              <a:buNone/>
            </a:pP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	</a:t>
            </a: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 </a:t>
            </a: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Data input line offers data bit in series to register 	</a:t>
            </a:r>
          </a:p>
          <a:p>
            <a:pPr marL="609600" indent="-609600">
              <a:buFontTx/>
              <a:buNone/>
            </a:pP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	 </a:t>
            </a: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Shift line moves data through register </a:t>
            </a:r>
            <a:endParaRPr lang="en-US" sz="2000">
              <a:solidFill>
                <a:srgbClr val="006600"/>
              </a:solidFill>
              <a:sym typeface="CommercialPi BT" pitchFamily="18" charset="2"/>
            </a:endParaRPr>
          </a:p>
          <a:p>
            <a:pPr marL="609600" indent="-609600">
              <a:buFontTx/>
              <a:buNone/>
            </a:pPr>
            <a:r>
              <a:rPr lang="en-US" sz="2000">
                <a:solidFill>
                  <a:srgbClr val="006600"/>
                </a:solidFill>
                <a:sym typeface="CommercialPi BT" pitchFamily="18" charset="2"/>
              </a:rPr>
              <a:t>	</a:t>
            </a: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 </a:t>
            </a: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Reset input line resets all data within register </a:t>
            </a:r>
          </a:p>
          <a:p>
            <a:pPr marL="609600" indent="-609600">
              <a:buFontTx/>
              <a:buNone/>
            </a:pP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	</a:t>
            </a: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 </a:t>
            </a: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stored data will be shifted one bit into register </a:t>
            </a:r>
            <a:endParaRPr lang="en-US" sz="2000">
              <a:solidFill>
                <a:srgbClr val="006600"/>
              </a:solidFill>
              <a:sym typeface="CommercialPi BT" pitchFamily="18" charset="2"/>
            </a:endParaRPr>
          </a:p>
          <a:p>
            <a:pPr marL="609600" indent="-609600">
              <a:buFontTx/>
              <a:buNone/>
            </a:pPr>
            <a:r>
              <a:rPr lang="en-US" sz="2000">
                <a:solidFill>
                  <a:srgbClr val="006600"/>
                </a:solidFill>
                <a:sym typeface="CommercialPi BT" pitchFamily="18" charset="2"/>
              </a:rPr>
              <a:t>	</a:t>
            </a: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 </a:t>
            </a: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certain size, last bit will be shifted out &amp; lost</a:t>
            </a:r>
          </a:p>
          <a:p>
            <a:pPr marL="609600" indent="-609600">
              <a:buFontTx/>
              <a:buNone/>
            </a:pP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	</a:t>
            </a: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 </a:t>
            </a:r>
            <a:r>
              <a:rPr lang="en-US" sz="2000">
                <a:solidFill>
                  <a:srgbClr val="006600"/>
                </a:solidFill>
                <a:sym typeface="Wingdings" pitchFamily="2" charset="2"/>
              </a:rPr>
              <a:t>should be cascaded to ensure shifted of first register is moved 	into next 	</a:t>
            </a:r>
          </a:p>
          <a:p>
            <a:pPr marL="609600" indent="-609600">
              <a:buFontTx/>
              <a:buNone/>
            </a:pPr>
            <a:r>
              <a:rPr lang="en-US" sz="2400">
                <a:solidFill>
                  <a:srgbClr val="006600"/>
                </a:solidFill>
                <a:sym typeface="Wingdings" pitchFamily="2" charset="2"/>
              </a:rPr>
              <a:t>	</a:t>
            </a:r>
            <a:endParaRPr lang="en-US" sz="2000">
              <a:solidFill>
                <a:srgbClr val="006600"/>
              </a:solidFill>
              <a:sym typeface="CommercialPi BT" pitchFamily="18" charset="2"/>
            </a:endParaRPr>
          </a:p>
        </p:txBody>
      </p:sp>
      <p:pic>
        <p:nvPicPr>
          <p:cNvPr id="2" name="BAE314 Mechanical Power Generation (Machine Control) Audio(2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000" y="533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D14F-5270-4EBA-A88D-AD0FB62BDC8A}" type="slidenum">
              <a:rPr lang="en-US"/>
              <a:pPr/>
              <a:t>25</a:t>
            </a:fld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685800"/>
          </a:xfrm>
        </p:spPr>
        <p:txBody>
          <a:bodyPr/>
          <a:lstStyle/>
          <a:p>
            <a:r>
              <a:rPr lang="en-US" sz="3600" b="1" i="1">
                <a:solidFill>
                  <a:srgbClr val="006666"/>
                </a:solidFill>
              </a:rPr>
              <a:t>CHAPTER 3</a:t>
            </a:r>
            <a:r>
              <a:rPr lang="en-US" sz="3600" b="1">
                <a:solidFill>
                  <a:schemeClr val="tx1"/>
                </a:solidFill>
              </a:rPr>
              <a:t> </a:t>
            </a:r>
            <a:br>
              <a:rPr lang="en-US" sz="3600" b="1">
                <a:solidFill>
                  <a:schemeClr val="tx1"/>
                </a:solidFill>
              </a:rPr>
            </a:br>
            <a:r>
              <a:rPr lang="en-US" sz="3600" b="1">
                <a:solidFill>
                  <a:srgbClr val="003366"/>
                </a:solidFill>
              </a:rPr>
              <a:t>PLC APPLICATION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400">
                <a:solidFill>
                  <a:srgbClr val="003399"/>
                </a:solidFill>
              </a:rPr>
              <a:t>Industrial Programming Example</a:t>
            </a:r>
          </a:p>
          <a:p>
            <a:pPr>
              <a:buFontTx/>
              <a:buNone/>
            </a:pPr>
            <a:r>
              <a:rPr lang="en-US" sz="2400">
                <a:solidFill>
                  <a:srgbClr val="003399"/>
                </a:solidFill>
              </a:rPr>
              <a:t>	</a:t>
            </a: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5334000" y="1905000"/>
            <a:ext cx="3810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5486400" y="2362200"/>
            <a:ext cx="76200" cy="609600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9900"/>
              </a:solidFill>
            </a:endParaRP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6096000" y="19050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6019800" y="19812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336699"/>
                </a:solidFill>
              </a:rPr>
              <a:t>Pneumatic Ram</a:t>
            </a:r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>
            <a:off x="5181600" y="2286000"/>
            <a:ext cx="0" cy="6858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1600200" y="3276600"/>
            <a:ext cx="4191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52235" name="Oval 11"/>
          <p:cNvSpPr>
            <a:spLocks noChangeArrowheads="1"/>
          </p:cNvSpPr>
          <p:nvPr/>
        </p:nvSpPr>
        <p:spPr bwMode="auto">
          <a:xfrm>
            <a:off x="1828800" y="3429000"/>
            <a:ext cx="228600" cy="228600"/>
          </a:xfrm>
          <a:prstGeom prst="ellipse">
            <a:avLst/>
          </a:prstGeom>
          <a:solidFill>
            <a:srgbClr val="3366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52236" name="Oval 12"/>
          <p:cNvSpPr>
            <a:spLocks noChangeArrowheads="1"/>
          </p:cNvSpPr>
          <p:nvPr/>
        </p:nvSpPr>
        <p:spPr bwMode="auto">
          <a:xfrm>
            <a:off x="2438400" y="3429000"/>
            <a:ext cx="228600" cy="228600"/>
          </a:xfrm>
          <a:prstGeom prst="ellipse">
            <a:avLst/>
          </a:prstGeom>
          <a:solidFill>
            <a:srgbClr val="3366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52237" name="Oval 13"/>
          <p:cNvSpPr>
            <a:spLocks noChangeArrowheads="1"/>
          </p:cNvSpPr>
          <p:nvPr/>
        </p:nvSpPr>
        <p:spPr bwMode="auto">
          <a:xfrm>
            <a:off x="3048000" y="3429000"/>
            <a:ext cx="228600" cy="228600"/>
          </a:xfrm>
          <a:prstGeom prst="ellipse">
            <a:avLst/>
          </a:prstGeom>
          <a:solidFill>
            <a:srgbClr val="3366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52238" name="Oval 14"/>
          <p:cNvSpPr>
            <a:spLocks noChangeArrowheads="1"/>
          </p:cNvSpPr>
          <p:nvPr/>
        </p:nvSpPr>
        <p:spPr bwMode="auto">
          <a:xfrm>
            <a:off x="3657600" y="3429000"/>
            <a:ext cx="228600" cy="228600"/>
          </a:xfrm>
          <a:prstGeom prst="ellipse">
            <a:avLst/>
          </a:prstGeom>
          <a:solidFill>
            <a:srgbClr val="3366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52239" name="Oval 15"/>
          <p:cNvSpPr>
            <a:spLocks noChangeArrowheads="1"/>
          </p:cNvSpPr>
          <p:nvPr/>
        </p:nvSpPr>
        <p:spPr bwMode="auto">
          <a:xfrm>
            <a:off x="4191000" y="3429000"/>
            <a:ext cx="228600" cy="228600"/>
          </a:xfrm>
          <a:prstGeom prst="ellipse">
            <a:avLst/>
          </a:prstGeom>
          <a:solidFill>
            <a:srgbClr val="3366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52240" name="Oval 16"/>
          <p:cNvSpPr>
            <a:spLocks noChangeArrowheads="1"/>
          </p:cNvSpPr>
          <p:nvPr/>
        </p:nvSpPr>
        <p:spPr bwMode="auto">
          <a:xfrm>
            <a:off x="4800600" y="3429000"/>
            <a:ext cx="228600" cy="228600"/>
          </a:xfrm>
          <a:prstGeom prst="ellipse">
            <a:avLst/>
          </a:prstGeom>
          <a:solidFill>
            <a:srgbClr val="3366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52241" name="Oval 17"/>
          <p:cNvSpPr>
            <a:spLocks noChangeArrowheads="1"/>
          </p:cNvSpPr>
          <p:nvPr/>
        </p:nvSpPr>
        <p:spPr bwMode="auto">
          <a:xfrm>
            <a:off x="5410200" y="3429000"/>
            <a:ext cx="228600" cy="228600"/>
          </a:xfrm>
          <a:prstGeom prst="ellipse">
            <a:avLst/>
          </a:prstGeom>
          <a:solidFill>
            <a:srgbClr val="3366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1905000" y="2667000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666633"/>
                </a:solidFill>
              </a:rPr>
              <a:t>Feed Belt</a:t>
            </a:r>
          </a:p>
        </p:txBody>
      </p:sp>
      <p:sp>
        <p:nvSpPr>
          <p:cNvPr id="52243" name="Line 19"/>
          <p:cNvSpPr>
            <a:spLocks noChangeShapeType="1"/>
          </p:cNvSpPr>
          <p:nvPr/>
        </p:nvSpPr>
        <p:spPr bwMode="auto">
          <a:xfrm>
            <a:off x="2971800" y="3048000"/>
            <a:ext cx="990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52244" name="Rectangle 20"/>
          <p:cNvSpPr>
            <a:spLocks noChangeArrowheads="1"/>
          </p:cNvSpPr>
          <p:nvPr/>
        </p:nvSpPr>
        <p:spPr bwMode="auto">
          <a:xfrm>
            <a:off x="1828800" y="3886200"/>
            <a:ext cx="6858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52245" name="Text Box 21"/>
          <p:cNvSpPr txBox="1">
            <a:spLocks noChangeArrowheads="1"/>
          </p:cNvSpPr>
          <p:nvPr/>
        </p:nvSpPr>
        <p:spPr bwMode="auto">
          <a:xfrm>
            <a:off x="1676400" y="41148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996633"/>
                </a:solidFill>
              </a:rPr>
              <a:t>Drive F</a:t>
            </a:r>
          </a:p>
        </p:txBody>
      </p:sp>
      <p:sp>
        <p:nvSpPr>
          <p:cNvPr id="52246" name="Line 22"/>
          <p:cNvSpPr>
            <a:spLocks noChangeShapeType="1"/>
          </p:cNvSpPr>
          <p:nvPr/>
        </p:nvSpPr>
        <p:spPr bwMode="auto">
          <a:xfrm>
            <a:off x="6096000" y="3200400"/>
            <a:ext cx="381000" cy="0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grpSp>
        <p:nvGrpSpPr>
          <p:cNvPr id="52250" name="Group 26"/>
          <p:cNvGrpSpPr>
            <a:grpSpLocks/>
          </p:cNvGrpSpPr>
          <p:nvPr/>
        </p:nvGrpSpPr>
        <p:grpSpPr bwMode="auto">
          <a:xfrm>
            <a:off x="6477000" y="2971800"/>
            <a:ext cx="762000" cy="228600"/>
            <a:chOff x="4080" y="1872"/>
            <a:chExt cx="480" cy="144"/>
          </a:xfrm>
        </p:grpSpPr>
        <p:sp>
          <p:nvSpPr>
            <p:cNvPr id="52247" name="Line 23"/>
            <p:cNvSpPr>
              <a:spLocks noChangeShapeType="1"/>
            </p:cNvSpPr>
            <p:nvPr/>
          </p:nvSpPr>
          <p:spPr bwMode="auto">
            <a:xfrm flipV="1">
              <a:off x="4080" y="1872"/>
              <a:ext cx="144" cy="144"/>
            </a:xfrm>
            <a:prstGeom prst="line">
              <a:avLst/>
            </a:prstGeom>
            <a:noFill/>
            <a:ln w="38100">
              <a:solidFill>
                <a:srgbClr val="0099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2248" name="Line 24"/>
            <p:cNvSpPr>
              <a:spLocks noChangeShapeType="1"/>
            </p:cNvSpPr>
            <p:nvPr/>
          </p:nvSpPr>
          <p:spPr bwMode="auto">
            <a:xfrm>
              <a:off x="4272" y="2016"/>
              <a:ext cx="288" cy="0"/>
            </a:xfrm>
            <a:prstGeom prst="line">
              <a:avLst/>
            </a:prstGeom>
            <a:noFill/>
            <a:ln w="38100">
              <a:solidFill>
                <a:srgbClr val="0099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52251" name="Text Box 27"/>
          <p:cNvSpPr txBox="1">
            <a:spLocks noChangeArrowheads="1"/>
          </p:cNvSpPr>
          <p:nvPr/>
        </p:nvSpPr>
        <p:spPr bwMode="auto">
          <a:xfrm>
            <a:off x="7391400" y="29718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336600"/>
                </a:solidFill>
              </a:rPr>
              <a:t>LS 2</a:t>
            </a:r>
          </a:p>
        </p:txBody>
      </p:sp>
      <p:sp>
        <p:nvSpPr>
          <p:cNvPr id="52252" name="Line 28"/>
          <p:cNvSpPr>
            <a:spLocks noChangeShapeType="1"/>
          </p:cNvSpPr>
          <p:nvPr/>
        </p:nvSpPr>
        <p:spPr bwMode="auto">
          <a:xfrm>
            <a:off x="6096000" y="4052888"/>
            <a:ext cx="381000" cy="0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grpSp>
        <p:nvGrpSpPr>
          <p:cNvPr id="52253" name="Group 29"/>
          <p:cNvGrpSpPr>
            <a:grpSpLocks/>
          </p:cNvGrpSpPr>
          <p:nvPr/>
        </p:nvGrpSpPr>
        <p:grpSpPr bwMode="auto">
          <a:xfrm>
            <a:off x="6477000" y="3824288"/>
            <a:ext cx="762000" cy="228600"/>
            <a:chOff x="4080" y="1872"/>
            <a:chExt cx="480" cy="144"/>
          </a:xfrm>
        </p:grpSpPr>
        <p:sp>
          <p:nvSpPr>
            <p:cNvPr id="52254" name="Line 30"/>
            <p:cNvSpPr>
              <a:spLocks noChangeShapeType="1"/>
            </p:cNvSpPr>
            <p:nvPr/>
          </p:nvSpPr>
          <p:spPr bwMode="auto">
            <a:xfrm flipV="1">
              <a:off x="4080" y="1872"/>
              <a:ext cx="144" cy="144"/>
            </a:xfrm>
            <a:prstGeom prst="line">
              <a:avLst/>
            </a:prstGeom>
            <a:noFill/>
            <a:ln w="38100">
              <a:solidFill>
                <a:srgbClr val="0099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2255" name="Line 31"/>
            <p:cNvSpPr>
              <a:spLocks noChangeShapeType="1"/>
            </p:cNvSpPr>
            <p:nvPr/>
          </p:nvSpPr>
          <p:spPr bwMode="auto">
            <a:xfrm>
              <a:off x="4272" y="2016"/>
              <a:ext cx="288" cy="0"/>
            </a:xfrm>
            <a:prstGeom prst="line">
              <a:avLst/>
            </a:prstGeom>
            <a:noFill/>
            <a:ln w="38100">
              <a:solidFill>
                <a:srgbClr val="0099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52256" name="Text Box 32"/>
          <p:cNvSpPr txBox="1">
            <a:spLocks noChangeArrowheads="1"/>
          </p:cNvSpPr>
          <p:nvPr/>
        </p:nvSpPr>
        <p:spPr bwMode="auto">
          <a:xfrm>
            <a:off x="7391400" y="3824288"/>
            <a:ext cx="76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336600"/>
                </a:solidFill>
              </a:rPr>
              <a:t>LS 3</a:t>
            </a:r>
          </a:p>
        </p:txBody>
      </p:sp>
      <p:sp>
        <p:nvSpPr>
          <p:cNvPr id="52257" name="Rectangle 33"/>
          <p:cNvSpPr>
            <a:spLocks noChangeArrowheads="1"/>
          </p:cNvSpPr>
          <p:nvPr/>
        </p:nvSpPr>
        <p:spPr bwMode="auto">
          <a:xfrm>
            <a:off x="5334000" y="3886200"/>
            <a:ext cx="457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52259" name="Line 35"/>
          <p:cNvSpPr>
            <a:spLocks noChangeShapeType="1"/>
          </p:cNvSpPr>
          <p:nvPr/>
        </p:nvSpPr>
        <p:spPr bwMode="auto">
          <a:xfrm>
            <a:off x="5562600" y="4114800"/>
            <a:ext cx="0" cy="6858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52260" name="Oval 36"/>
          <p:cNvSpPr>
            <a:spLocks noChangeArrowheads="1"/>
          </p:cNvSpPr>
          <p:nvPr/>
        </p:nvSpPr>
        <p:spPr bwMode="auto">
          <a:xfrm>
            <a:off x="5410200" y="4876800"/>
            <a:ext cx="228600" cy="228600"/>
          </a:xfrm>
          <a:prstGeom prst="ellipse">
            <a:avLst/>
          </a:prstGeom>
          <a:solidFill>
            <a:srgbClr val="3366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2261" name="Line 37"/>
          <p:cNvSpPr>
            <a:spLocks noChangeShapeType="1"/>
          </p:cNvSpPr>
          <p:nvPr/>
        </p:nvSpPr>
        <p:spPr bwMode="auto">
          <a:xfrm>
            <a:off x="6096000" y="5043488"/>
            <a:ext cx="381000" cy="0"/>
          </a:xfrm>
          <a:prstGeom prst="line">
            <a:avLst/>
          </a:prstGeom>
          <a:noFill/>
          <a:ln w="38100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grpSp>
        <p:nvGrpSpPr>
          <p:cNvPr id="52262" name="Group 38"/>
          <p:cNvGrpSpPr>
            <a:grpSpLocks/>
          </p:cNvGrpSpPr>
          <p:nvPr/>
        </p:nvGrpSpPr>
        <p:grpSpPr bwMode="auto">
          <a:xfrm>
            <a:off x="6477000" y="4814888"/>
            <a:ext cx="762000" cy="228600"/>
            <a:chOff x="4080" y="1872"/>
            <a:chExt cx="480" cy="144"/>
          </a:xfrm>
        </p:grpSpPr>
        <p:sp>
          <p:nvSpPr>
            <p:cNvPr id="52263" name="Line 39"/>
            <p:cNvSpPr>
              <a:spLocks noChangeShapeType="1"/>
            </p:cNvSpPr>
            <p:nvPr/>
          </p:nvSpPr>
          <p:spPr bwMode="auto">
            <a:xfrm flipV="1">
              <a:off x="4080" y="1872"/>
              <a:ext cx="144" cy="144"/>
            </a:xfrm>
            <a:prstGeom prst="line">
              <a:avLst/>
            </a:prstGeom>
            <a:noFill/>
            <a:ln w="38100">
              <a:solidFill>
                <a:srgbClr val="0099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2264" name="Line 40"/>
            <p:cNvSpPr>
              <a:spLocks noChangeShapeType="1"/>
            </p:cNvSpPr>
            <p:nvPr/>
          </p:nvSpPr>
          <p:spPr bwMode="auto">
            <a:xfrm>
              <a:off x="4272" y="2016"/>
              <a:ext cx="288" cy="0"/>
            </a:xfrm>
            <a:prstGeom prst="line">
              <a:avLst/>
            </a:prstGeom>
            <a:noFill/>
            <a:ln w="38100">
              <a:solidFill>
                <a:srgbClr val="0099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52265" name="Text Box 41"/>
          <p:cNvSpPr txBox="1">
            <a:spLocks noChangeArrowheads="1"/>
          </p:cNvSpPr>
          <p:nvPr/>
        </p:nvSpPr>
        <p:spPr bwMode="auto">
          <a:xfrm>
            <a:off x="7391400" y="4814888"/>
            <a:ext cx="76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336600"/>
                </a:solidFill>
              </a:rPr>
              <a:t>LS 4</a:t>
            </a:r>
          </a:p>
        </p:txBody>
      </p:sp>
      <p:sp>
        <p:nvSpPr>
          <p:cNvPr id="52267" name="Text Box 43"/>
          <p:cNvSpPr txBox="1">
            <a:spLocks noChangeArrowheads="1"/>
          </p:cNvSpPr>
          <p:nvPr/>
        </p:nvSpPr>
        <p:spPr bwMode="auto">
          <a:xfrm>
            <a:off x="4038600" y="4038600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2268" name="Text Box 44"/>
          <p:cNvSpPr txBox="1">
            <a:spLocks noChangeArrowheads="1"/>
          </p:cNvSpPr>
          <p:nvPr/>
        </p:nvSpPr>
        <p:spPr bwMode="auto">
          <a:xfrm>
            <a:off x="3352800" y="3962400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9900"/>
                </a:solidFill>
              </a:rPr>
              <a:t>Assembly Jig</a:t>
            </a:r>
          </a:p>
        </p:txBody>
      </p:sp>
      <p:pic>
        <p:nvPicPr>
          <p:cNvPr id="2" name="BAE314 Mechanical Power Generation (Machine Control) Audio(2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88496" y="5562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6397-6413-4114-983F-A93853D97AF9}" type="slidenum">
              <a:rPr lang="en-US"/>
              <a:pPr/>
              <a:t>26</a:t>
            </a:fld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400">
                <a:solidFill>
                  <a:srgbClr val="003399"/>
                </a:solidFill>
              </a:rPr>
              <a:t>Industrial Programming Example</a:t>
            </a:r>
          </a:p>
          <a:p>
            <a:pPr>
              <a:buFontTx/>
              <a:buBlip>
                <a:blip r:embed="rId4"/>
              </a:buBlip>
            </a:pPr>
            <a:r>
              <a:rPr lang="en-US" sz="2400">
                <a:solidFill>
                  <a:srgbClr val="5F5F5F"/>
                </a:solidFill>
              </a:rPr>
              <a:t>Feed belt moves components in succession towards assembly machine</a:t>
            </a:r>
          </a:p>
          <a:p>
            <a:pPr>
              <a:buFontTx/>
              <a:buBlip>
                <a:blip r:embed="rId4"/>
              </a:buBlip>
            </a:pPr>
            <a:r>
              <a:rPr lang="en-US" sz="2400">
                <a:solidFill>
                  <a:srgbClr val="5F5F5F"/>
                </a:solidFill>
              </a:rPr>
              <a:t>Component in position </a:t>
            </a:r>
            <a:r>
              <a:rPr lang="en-US" sz="2400">
                <a:solidFill>
                  <a:srgbClr val="5F5F5F"/>
                </a:solidFill>
                <a:sym typeface="CommercialPi BT" pitchFamily="18" charset="2"/>
              </a:rPr>
              <a:t> LS 1 stops feed belt</a:t>
            </a:r>
          </a:p>
          <a:p>
            <a:pPr>
              <a:buFontTx/>
              <a:buBlip>
                <a:blip r:embed="rId4"/>
              </a:buBlip>
            </a:pPr>
            <a:r>
              <a:rPr lang="en-US" sz="2400">
                <a:solidFill>
                  <a:srgbClr val="5F5F5F"/>
                </a:solidFill>
                <a:sym typeface="CommercialPi BT" pitchFamily="18" charset="2"/>
              </a:rPr>
              <a:t>Pneumatic Ram is extended to push component firmly into Assembly Machine</a:t>
            </a:r>
          </a:p>
          <a:p>
            <a:pPr>
              <a:buFontTx/>
              <a:buBlip>
                <a:blip r:embed="rId4"/>
              </a:buBlip>
            </a:pPr>
            <a:r>
              <a:rPr lang="en-US" sz="2400">
                <a:solidFill>
                  <a:srgbClr val="5F5F5F"/>
                </a:solidFill>
                <a:sym typeface="CommercialPi BT" pitchFamily="18" charset="2"/>
              </a:rPr>
              <a:t>LS 2 is activated  Ram to retract</a:t>
            </a:r>
          </a:p>
          <a:p>
            <a:pPr>
              <a:buFontTx/>
              <a:buBlip>
                <a:blip r:embed="rId4"/>
              </a:buBlip>
            </a:pPr>
            <a:r>
              <a:rPr lang="en-US" sz="2400">
                <a:solidFill>
                  <a:srgbClr val="5F5F5F"/>
                </a:solidFill>
                <a:sym typeface="CommercialPi BT" pitchFamily="18" charset="2"/>
              </a:rPr>
              <a:t>LS 3 activates the press</a:t>
            </a:r>
          </a:p>
          <a:p>
            <a:pPr>
              <a:buFontTx/>
              <a:buBlip>
                <a:blip r:embed="rId4"/>
              </a:buBlip>
            </a:pPr>
            <a:r>
              <a:rPr lang="en-US" sz="2400">
                <a:solidFill>
                  <a:srgbClr val="5F5F5F"/>
                </a:solidFill>
                <a:sym typeface="CommercialPi BT" pitchFamily="18" charset="2"/>
              </a:rPr>
              <a:t>After pressing raw into desired shape  ejected </a:t>
            </a:r>
          </a:p>
          <a:p>
            <a:pPr>
              <a:buFontTx/>
              <a:buBlip>
                <a:blip r:embed="rId4"/>
              </a:buBlip>
            </a:pPr>
            <a:r>
              <a:rPr lang="en-US" sz="2400">
                <a:solidFill>
                  <a:srgbClr val="5F5F5F"/>
                </a:solidFill>
                <a:sym typeface="CommercialPi BT" pitchFamily="18" charset="2"/>
              </a:rPr>
              <a:t>Light Sensor LS 4 detects ejection, signal for next cycle</a:t>
            </a:r>
            <a:r>
              <a:rPr lang="en-US" sz="2400">
                <a:solidFill>
                  <a:schemeClr val="bg2"/>
                </a:solidFill>
                <a:sym typeface="CommercialPi BT" pitchFamily="18" charset="2"/>
              </a:rPr>
              <a:t> </a:t>
            </a:r>
          </a:p>
          <a:p>
            <a:endParaRPr lang="en-US">
              <a:solidFill>
                <a:schemeClr val="bg2"/>
              </a:solidFill>
            </a:endParaRPr>
          </a:p>
        </p:txBody>
      </p:sp>
      <p:pic>
        <p:nvPicPr>
          <p:cNvPr id="2" name="BAE314 Mechanical Power Generation (Machine Control) Audio(26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25D25-80EC-40B5-A4B6-BDA3BC8FEFBB}" type="slidenum">
              <a:rPr lang="en-US"/>
              <a:pPr/>
              <a:t>27</a:t>
            </a:fld>
            <a:endParaRPr lang="en-US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>
                <a:solidFill>
                  <a:srgbClr val="006666"/>
                </a:solidFill>
              </a:rPr>
              <a:t>CHAPTER 4</a:t>
            </a:r>
            <a:r>
              <a:rPr lang="en-US" sz="3600" b="1">
                <a:solidFill>
                  <a:schemeClr val="tx1"/>
                </a:solidFill>
              </a:rPr>
              <a:t> </a:t>
            </a:r>
            <a:br>
              <a:rPr lang="en-US" sz="3600" b="1">
                <a:solidFill>
                  <a:schemeClr val="tx1"/>
                </a:solidFill>
              </a:rPr>
            </a:br>
            <a:r>
              <a:rPr lang="en-US" sz="3600" b="1">
                <a:solidFill>
                  <a:srgbClr val="003366"/>
                </a:solidFill>
              </a:rPr>
              <a:t>PLC PRACTICE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AutoNum type="alphaLcParenBoth"/>
            </a:pPr>
            <a:r>
              <a:rPr lang="en-US" sz="2800" b="1">
                <a:solidFill>
                  <a:srgbClr val="336600"/>
                </a:solidFill>
              </a:rPr>
              <a:t>Selection of PLC</a:t>
            </a:r>
          </a:p>
          <a:p>
            <a:pPr marL="609600" indent="-609600">
              <a:buFont typeface="Wingdings" pitchFamily="2" charset="2"/>
              <a:buChar char="ü"/>
            </a:pPr>
            <a:r>
              <a:rPr lang="en-US" sz="2400">
                <a:solidFill>
                  <a:srgbClr val="336600"/>
                </a:solidFill>
              </a:rPr>
              <a:t>Must be remembered that controller is tool to perform necessary task</a:t>
            </a:r>
          </a:p>
          <a:p>
            <a:pPr marL="609600" indent="-609600">
              <a:buFont typeface="Wingdings" pitchFamily="2" charset="2"/>
              <a:buChar char="ü"/>
            </a:pPr>
            <a:r>
              <a:rPr lang="en-US" sz="2400">
                <a:solidFill>
                  <a:srgbClr val="336600"/>
                </a:solidFill>
              </a:rPr>
              <a:t>Implementation of actual automation is paramount</a:t>
            </a:r>
          </a:p>
          <a:p>
            <a:pPr marL="609600" indent="-609600">
              <a:buFont typeface="Wingdings" pitchFamily="2" charset="2"/>
              <a:buChar char="ü"/>
            </a:pPr>
            <a:r>
              <a:rPr lang="en-US" sz="2400">
                <a:solidFill>
                  <a:srgbClr val="336600"/>
                </a:solidFill>
              </a:rPr>
              <a:t>Specifications are established</a:t>
            </a:r>
          </a:p>
          <a:p>
            <a:pPr marL="609600" indent="-609600">
              <a:buFont typeface="Wingdings" pitchFamily="2" charset="2"/>
              <a:buChar char="ü"/>
            </a:pPr>
            <a:r>
              <a:rPr lang="en-US" sz="2400">
                <a:solidFill>
                  <a:srgbClr val="336600"/>
                </a:solidFill>
              </a:rPr>
              <a:t>Basic considerations for suitable PLC:</a:t>
            </a:r>
          </a:p>
          <a:p>
            <a:pPr marL="609600" indent="-609600">
              <a:buFont typeface="Wingdings" pitchFamily="2" charset="2"/>
              <a:buChar char="Ø"/>
            </a:pPr>
            <a:r>
              <a:rPr lang="en-US" sz="1600">
                <a:solidFill>
                  <a:srgbClr val="336600"/>
                </a:solidFill>
              </a:rPr>
              <a:t>Necessary I/O capacity</a:t>
            </a:r>
          </a:p>
          <a:p>
            <a:pPr marL="609600" indent="-609600">
              <a:buFont typeface="Wingdings" pitchFamily="2" charset="2"/>
              <a:buChar char="Ø"/>
            </a:pPr>
            <a:r>
              <a:rPr lang="en-US" sz="1600">
                <a:solidFill>
                  <a:srgbClr val="336600"/>
                </a:solidFill>
              </a:rPr>
              <a:t>Types of I/O required</a:t>
            </a:r>
          </a:p>
          <a:p>
            <a:pPr marL="609600" indent="-609600">
              <a:buFont typeface="Wingdings" pitchFamily="2" charset="2"/>
              <a:buChar char="Ø"/>
            </a:pPr>
            <a:r>
              <a:rPr lang="en-US" sz="1600">
                <a:solidFill>
                  <a:srgbClr val="336600"/>
                </a:solidFill>
              </a:rPr>
              <a:t>Size of memory required</a:t>
            </a:r>
          </a:p>
          <a:p>
            <a:pPr marL="609600" indent="-609600">
              <a:buFont typeface="Wingdings" pitchFamily="2" charset="2"/>
              <a:buChar char="Ø"/>
            </a:pPr>
            <a:r>
              <a:rPr lang="en-US" sz="1600">
                <a:solidFill>
                  <a:srgbClr val="336600"/>
                </a:solidFill>
              </a:rPr>
              <a:t>Speed &amp; Power required of CPU &amp; instruction set</a:t>
            </a:r>
          </a:p>
          <a:p>
            <a:pPr marL="609600" indent="-609600">
              <a:buFont typeface="Wingdings" pitchFamily="2" charset="2"/>
              <a:buChar char="Ø"/>
            </a:pPr>
            <a:r>
              <a:rPr lang="en-US" sz="1600">
                <a:solidFill>
                  <a:srgbClr val="336600"/>
                </a:solidFill>
              </a:rPr>
              <a:t>Manufacturer’s support &amp; backup</a:t>
            </a:r>
          </a:p>
        </p:txBody>
      </p:sp>
      <p:pic>
        <p:nvPicPr>
          <p:cNvPr id="2" name="BAE314 Mechanical Power Generation (Machine Control) Audio(2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4600" y="5486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16F1C-60F8-456D-9F4F-F83D0D7EAA4B}" type="slidenum">
              <a:rPr lang="en-US"/>
              <a:pPr/>
              <a:t>28</a:t>
            </a:fld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229600" cy="38100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z="2800">
                <a:solidFill>
                  <a:srgbClr val="336600"/>
                </a:solidFill>
              </a:rPr>
              <a:t>(b) </a:t>
            </a:r>
            <a:r>
              <a:rPr lang="en-US" sz="2800" b="1">
                <a:solidFill>
                  <a:srgbClr val="336600"/>
                </a:solidFill>
              </a:rPr>
              <a:t>Types of I/O &amp; Capacity Needed </a:t>
            </a:r>
          </a:p>
          <a:p>
            <a:pPr marL="609600" indent="-609600">
              <a:buFont typeface="Wingdings" pitchFamily="2" charset="2"/>
              <a:buChar char="ü"/>
            </a:pPr>
            <a:r>
              <a:rPr lang="en-US" sz="2400">
                <a:solidFill>
                  <a:srgbClr val="336600"/>
                </a:solidFill>
              </a:rPr>
              <a:t>Basic specifications with regard to:</a:t>
            </a:r>
          </a:p>
          <a:p>
            <a:pPr marL="609600" indent="-609600">
              <a:buFont typeface="Wingdings" pitchFamily="2" charset="2"/>
              <a:buChar char="Ø"/>
            </a:pPr>
            <a:r>
              <a:rPr lang="en-US" sz="1800">
                <a:solidFill>
                  <a:srgbClr val="336600"/>
                </a:solidFill>
              </a:rPr>
              <a:t>Voltage levels &amp; current loadings</a:t>
            </a:r>
          </a:p>
          <a:p>
            <a:pPr marL="609600" indent="-609600">
              <a:buFont typeface="Wingdings" pitchFamily="2" charset="2"/>
              <a:buChar char="Ø"/>
            </a:pPr>
            <a:r>
              <a:rPr lang="en-US" sz="1800">
                <a:solidFill>
                  <a:srgbClr val="336600"/>
                </a:solidFill>
              </a:rPr>
              <a:t>Number &amp; Type of I/O points required / module</a:t>
            </a:r>
          </a:p>
          <a:p>
            <a:pPr marL="609600" indent="-609600">
              <a:buFont typeface="Wingdings" pitchFamily="2" charset="2"/>
              <a:buChar char="Ø"/>
            </a:pPr>
            <a:r>
              <a:rPr lang="en-US" sz="1800">
                <a:solidFill>
                  <a:srgbClr val="336600"/>
                </a:solidFill>
              </a:rPr>
              <a:t>Isolation required between controller &amp; target process</a:t>
            </a:r>
          </a:p>
          <a:p>
            <a:pPr marL="609600" indent="-609600">
              <a:buFont typeface="Wingdings" pitchFamily="2" charset="2"/>
              <a:buChar char="Ø"/>
            </a:pPr>
            <a:r>
              <a:rPr lang="en-US" sz="1800">
                <a:solidFill>
                  <a:srgbClr val="336600"/>
                </a:solidFill>
              </a:rPr>
              <a:t>Need for High Speed I/O or Remote I/O or other special facility</a:t>
            </a:r>
          </a:p>
          <a:p>
            <a:pPr marL="609600" indent="-609600">
              <a:buFont typeface="Wingdings" pitchFamily="2" charset="2"/>
              <a:buChar char="Ø"/>
            </a:pPr>
            <a:r>
              <a:rPr lang="en-US" sz="1800">
                <a:solidFill>
                  <a:srgbClr val="336600"/>
                </a:solidFill>
              </a:rPr>
              <a:t>Future need of plant in terms of both expansion potential &amp; installed spare I/O points</a:t>
            </a:r>
          </a:p>
          <a:p>
            <a:pPr marL="609600" indent="-609600">
              <a:buFont typeface="Wingdings" pitchFamily="2" charset="2"/>
              <a:buChar char="Ø"/>
            </a:pPr>
            <a:r>
              <a:rPr lang="en-US" sz="1800">
                <a:solidFill>
                  <a:srgbClr val="336600"/>
                </a:solidFill>
              </a:rPr>
              <a:t>Power Supply requirements of I/O points</a:t>
            </a:r>
          </a:p>
          <a:p>
            <a:pPr marL="609600" indent="-609600">
              <a:buFontTx/>
              <a:buNone/>
            </a:pPr>
            <a:endParaRPr lang="en-US"/>
          </a:p>
        </p:txBody>
      </p:sp>
      <p:pic>
        <p:nvPicPr>
          <p:cNvPr id="2" name="BAE314 Mechanical Power Generation (Machine Control) Audio(28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5410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B3E81-E607-4D4A-A042-0750409C62F5}" type="slidenum">
              <a:rPr lang="en-US"/>
              <a:pPr/>
              <a:t>29</a:t>
            </a:fld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609600"/>
            <a:ext cx="8229600" cy="4525963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z="2800">
                <a:solidFill>
                  <a:srgbClr val="336600"/>
                </a:solidFill>
              </a:rPr>
              <a:t>(c) </a:t>
            </a:r>
            <a:r>
              <a:rPr lang="en-US" sz="2800" b="1">
                <a:solidFill>
                  <a:srgbClr val="336600"/>
                </a:solidFill>
              </a:rPr>
              <a:t>Manufacturer’s Support &amp; Backup </a:t>
            </a:r>
          </a:p>
          <a:p>
            <a:pPr marL="609600" indent="-609600">
              <a:buFont typeface="Wingdings" pitchFamily="2" charset="2"/>
              <a:buChar char="ü"/>
            </a:pPr>
            <a:r>
              <a:rPr lang="en-US" sz="2400">
                <a:solidFill>
                  <a:srgbClr val="336600"/>
                </a:solidFill>
              </a:rPr>
              <a:t>Considerations:</a:t>
            </a:r>
          </a:p>
          <a:p>
            <a:pPr marL="609600" indent="-609600">
              <a:buFont typeface="Wingdings" pitchFamily="2" charset="2"/>
              <a:buChar char="Ø"/>
            </a:pPr>
            <a:r>
              <a:rPr lang="en-US" sz="1800">
                <a:solidFill>
                  <a:srgbClr val="336600"/>
                </a:solidFill>
              </a:rPr>
              <a:t>Can the engineer obtains assistant with the design work?</a:t>
            </a:r>
          </a:p>
          <a:p>
            <a:pPr marL="609600" indent="-609600">
              <a:buFont typeface="Wingdings" pitchFamily="2" charset="2"/>
              <a:buChar char="Ø"/>
            </a:pPr>
            <a:r>
              <a:rPr lang="en-US" sz="1800">
                <a:solidFill>
                  <a:srgbClr val="336600"/>
                </a:solidFill>
              </a:rPr>
              <a:t>What proportion of the market does the potential supplier/ manufacturer hold &amp; do they have a track record in the necessary area of application?</a:t>
            </a:r>
          </a:p>
          <a:p>
            <a:pPr marL="609600" indent="-609600">
              <a:buFont typeface="Wingdings" pitchFamily="2" charset="2"/>
              <a:buChar char="Ø"/>
            </a:pPr>
            <a:r>
              <a:rPr lang="en-US" sz="1800">
                <a:solidFill>
                  <a:srgbClr val="336600"/>
                </a:solidFill>
              </a:rPr>
              <a:t>Does the manufacturer offer training course on the type of PLC likely to meet the user’s needs?</a:t>
            </a:r>
          </a:p>
          <a:p>
            <a:pPr marL="609600" indent="-609600">
              <a:buFont typeface="Wingdings" pitchFamily="2" charset="2"/>
              <a:buChar char="Ø"/>
            </a:pPr>
            <a:r>
              <a:rPr lang="en-US" sz="1800">
                <a:solidFill>
                  <a:srgbClr val="336600"/>
                </a:solidFill>
              </a:rPr>
              <a:t>Are all relevant handbooks &amp; manuals available in the required language, to a good standard?</a:t>
            </a:r>
          </a:p>
          <a:p>
            <a:pPr marL="609600" indent="-609600">
              <a:buFont typeface="Wingdings" pitchFamily="2" charset="2"/>
              <a:buChar char="Ø"/>
            </a:pPr>
            <a:r>
              <a:rPr lang="en-US" sz="1800">
                <a:solidFill>
                  <a:srgbClr val="336600"/>
                </a:solidFill>
              </a:rPr>
              <a:t>What compatibility exists between any likely system and other types of PLC from the same of different manufacturers?</a:t>
            </a:r>
          </a:p>
          <a:p>
            <a:pPr marL="609600" indent="-609600">
              <a:buFont typeface="Wingdings" pitchFamily="2" charset="2"/>
              <a:buChar char="Ø"/>
            </a:pPr>
            <a:r>
              <a:rPr lang="en-US" sz="1800">
                <a:solidFill>
                  <a:srgbClr val="336600"/>
                </a:solidFill>
              </a:rPr>
              <a:t>Does the programming method used suit the outline control plan for the application? </a:t>
            </a:r>
            <a:endParaRPr lang="en-US"/>
          </a:p>
        </p:txBody>
      </p:sp>
      <p:pic>
        <p:nvPicPr>
          <p:cNvPr id="2" name="BAE314 Mechanical Power Generation (Machine Control) Audio(29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1956" y="5181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36CBD-F96A-4CBA-BAA8-08848C3DCB84}" type="slidenum">
              <a:rPr lang="en-US"/>
              <a:pPr/>
              <a:t>3</a:t>
            </a:fld>
            <a:endParaRPr 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229600" cy="2514600"/>
          </a:xfrm>
        </p:spPr>
        <p:txBody>
          <a:bodyPr/>
          <a:lstStyle/>
          <a:p>
            <a:r>
              <a:rPr lang="en-US" sz="3600" b="1">
                <a:solidFill>
                  <a:srgbClr val="336600"/>
                </a:solidFill>
              </a:rPr>
              <a:t>PART ONE</a:t>
            </a:r>
            <a:br>
              <a:rPr lang="en-US" sz="3600" b="1">
                <a:solidFill>
                  <a:srgbClr val="336600"/>
                </a:solidFill>
              </a:rPr>
            </a:br>
            <a:r>
              <a:rPr lang="en-US" sz="3600" b="1" u="sng">
                <a:solidFill>
                  <a:srgbClr val="FF9900"/>
                </a:solidFill>
              </a:rPr>
              <a:t>PLC</a:t>
            </a:r>
            <a:r>
              <a:rPr lang="en-US" sz="3600" b="1" i="1">
                <a:solidFill>
                  <a:srgbClr val="006666"/>
                </a:solidFill>
              </a:rPr>
              <a:t/>
            </a:r>
            <a:br>
              <a:rPr lang="en-US" sz="3600" b="1" i="1">
                <a:solidFill>
                  <a:srgbClr val="006666"/>
                </a:solidFill>
              </a:rPr>
            </a:br>
            <a:r>
              <a:rPr lang="en-US" sz="3600" b="1" i="1">
                <a:solidFill>
                  <a:srgbClr val="006666"/>
                </a:solidFill>
              </a:rPr>
              <a:t>CHAPTER 1</a:t>
            </a:r>
            <a:r>
              <a:rPr lang="en-US" sz="3600" b="1">
                <a:solidFill>
                  <a:schemeClr val="tx1"/>
                </a:solidFill>
              </a:rPr>
              <a:t> </a:t>
            </a:r>
            <a:br>
              <a:rPr lang="en-US" sz="3600" b="1">
                <a:solidFill>
                  <a:schemeClr val="tx1"/>
                </a:solidFill>
              </a:rPr>
            </a:br>
            <a:r>
              <a:rPr lang="en-US" sz="3600" b="1">
                <a:solidFill>
                  <a:srgbClr val="003366"/>
                </a:solidFill>
              </a:rPr>
              <a:t>PLC Basics</a:t>
            </a:r>
            <a:r>
              <a:rPr lang="en-US" sz="4000" b="1">
                <a:solidFill>
                  <a:srgbClr val="003366"/>
                </a:solidFill>
              </a:rPr>
              <a:t/>
            </a:r>
            <a:br>
              <a:rPr lang="en-US" sz="4000" b="1">
                <a:solidFill>
                  <a:srgbClr val="003366"/>
                </a:solidFill>
              </a:rPr>
            </a:br>
            <a:endParaRPr lang="en-US" sz="4000" b="1">
              <a:solidFill>
                <a:srgbClr val="003366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505200"/>
            <a:ext cx="8229600" cy="2743200"/>
          </a:xfrm>
        </p:spPr>
        <p:txBody>
          <a:bodyPr/>
          <a:lstStyle/>
          <a:p>
            <a:pPr>
              <a:buClr>
                <a:srgbClr val="006600"/>
              </a:buClr>
              <a:buFont typeface="Wingdings" pitchFamily="2" charset="2"/>
              <a:buNone/>
            </a:pPr>
            <a:r>
              <a:rPr lang="en-US" sz="2800" b="1">
                <a:solidFill>
                  <a:srgbClr val="336600"/>
                </a:solidFill>
                <a:latin typeface="Times New Roman" pitchFamily="18" charset="0"/>
                <a:sym typeface="Wingdings" pitchFamily="2" charset="2"/>
              </a:rPr>
              <a:t></a:t>
            </a:r>
            <a:r>
              <a:rPr lang="en-US" sz="2800" b="1">
                <a:solidFill>
                  <a:srgbClr val="003366"/>
                </a:solidFill>
                <a:latin typeface="Times New Roman" pitchFamily="18" charset="0"/>
              </a:rPr>
              <a:t> PLC Structure</a:t>
            </a:r>
          </a:p>
          <a:p>
            <a:pPr>
              <a:buClr>
                <a:srgbClr val="006600"/>
              </a:buClr>
              <a:buFont typeface="Wingdings" pitchFamily="2" charset="2"/>
              <a:buNone/>
            </a:pPr>
            <a:r>
              <a:rPr lang="en-US" sz="2800" b="1">
                <a:solidFill>
                  <a:schemeClr val="bg2"/>
                </a:solidFill>
                <a:latin typeface="Times New Roman" pitchFamily="18" charset="0"/>
                <a:sym typeface="Wingdings" pitchFamily="2" charset="2"/>
              </a:rPr>
              <a:t></a:t>
            </a:r>
            <a:r>
              <a:rPr lang="en-US" sz="2800" b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>
                <a:solidFill>
                  <a:srgbClr val="003366"/>
                </a:solidFill>
                <a:latin typeface="Times New Roman" pitchFamily="18" charset="0"/>
              </a:rPr>
              <a:t>PLC in Comparison with Other Control Systems</a:t>
            </a:r>
          </a:p>
          <a:p>
            <a:pPr>
              <a:buClr>
                <a:srgbClr val="006600"/>
              </a:buClr>
              <a:buFont typeface="Wingdings" pitchFamily="2" charset="2"/>
              <a:buNone/>
            </a:pPr>
            <a:r>
              <a:rPr lang="en-US" sz="2800" b="1">
                <a:solidFill>
                  <a:srgbClr val="009999"/>
                </a:solidFill>
                <a:latin typeface="Times New Roman" pitchFamily="18" charset="0"/>
                <a:sym typeface="Wingdings" pitchFamily="2" charset="2"/>
              </a:rPr>
              <a:t></a:t>
            </a:r>
            <a:r>
              <a:rPr lang="en-US" sz="2800" b="1">
                <a:solidFill>
                  <a:srgbClr val="009999"/>
                </a:solidFill>
              </a:rPr>
              <a:t> </a:t>
            </a:r>
            <a:r>
              <a:rPr lang="en-US" sz="2800" b="1">
                <a:solidFill>
                  <a:srgbClr val="003366"/>
                </a:solidFill>
              </a:rPr>
              <a:t>PLC’s CPU</a:t>
            </a:r>
          </a:p>
          <a:p>
            <a:pPr>
              <a:buClr>
                <a:srgbClr val="006600"/>
              </a:buClr>
              <a:buFont typeface="Wingdings" pitchFamily="2" charset="2"/>
              <a:buChar char=":"/>
            </a:pPr>
            <a:r>
              <a:rPr lang="en-US" sz="2800" b="1">
                <a:solidFill>
                  <a:srgbClr val="003399"/>
                </a:solidFill>
                <a:latin typeface="Times New Roman" pitchFamily="18" charset="0"/>
                <a:sym typeface="Wingdings" pitchFamily="2" charset="2"/>
              </a:rPr>
              <a:t> PLC’s Memory</a:t>
            </a:r>
          </a:p>
          <a:p>
            <a:pPr>
              <a:buClr>
                <a:srgbClr val="006600"/>
              </a:buClr>
              <a:buFont typeface="Wingdings" pitchFamily="2" charset="2"/>
              <a:buNone/>
            </a:pPr>
            <a:endParaRPr lang="en-US" sz="2800" b="1">
              <a:solidFill>
                <a:srgbClr val="003366"/>
              </a:solidFill>
              <a:latin typeface="Times New Roman" pitchFamily="18" charset="0"/>
            </a:endParaRPr>
          </a:p>
        </p:txBody>
      </p:sp>
      <p:pic>
        <p:nvPicPr>
          <p:cNvPr id="2" name="BAE314 Mechanical Power Generation (Machine Control) Audio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9400" y="5257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801F1-9CC2-4306-8594-35E3FCF8062A}" type="slidenum">
              <a:rPr lang="en-US"/>
              <a:pPr/>
              <a:t>30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229600" cy="2514600"/>
          </a:xfrm>
        </p:spPr>
        <p:txBody>
          <a:bodyPr/>
          <a:lstStyle/>
          <a:p>
            <a:r>
              <a:rPr lang="en-US" sz="3600" b="1">
                <a:solidFill>
                  <a:srgbClr val="336600"/>
                </a:solidFill>
              </a:rPr>
              <a:t>PART TWO</a:t>
            </a:r>
            <a:br>
              <a:rPr lang="en-US" sz="3600" b="1">
                <a:solidFill>
                  <a:srgbClr val="336600"/>
                </a:solidFill>
              </a:rPr>
            </a:br>
            <a:r>
              <a:rPr lang="en-US" sz="3600" b="1" u="sng">
                <a:solidFill>
                  <a:srgbClr val="FF9900"/>
                </a:solidFill>
              </a:rPr>
              <a:t>SEQUENCE CONTROL</a:t>
            </a:r>
            <a:r>
              <a:rPr lang="en-US" sz="3600" b="1" i="1">
                <a:solidFill>
                  <a:srgbClr val="006666"/>
                </a:solidFill>
              </a:rPr>
              <a:t/>
            </a:r>
            <a:br>
              <a:rPr lang="en-US" sz="3600" b="1" i="1">
                <a:solidFill>
                  <a:srgbClr val="006666"/>
                </a:solidFill>
              </a:rPr>
            </a:br>
            <a:r>
              <a:rPr lang="en-US" sz="3600" b="1" i="1">
                <a:solidFill>
                  <a:srgbClr val="006666"/>
                </a:solidFill>
              </a:rPr>
              <a:t>CHAPTER 1</a:t>
            </a:r>
            <a:r>
              <a:rPr lang="en-US" sz="3600" b="1">
                <a:solidFill>
                  <a:schemeClr val="tx1"/>
                </a:solidFill>
              </a:rPr>
              <a:t> </a:t>
            </a:r>
            <a:br>
              <a:rPr lang="en-US" sz="3600" b="1">
                <a:solidFill>
                  <a:schemeClr val="tx1"/>
                </a:solidFill>
              </a:rPr>
            </a:br>
            <a:r>
              <a:rPr lang="en-US" sz="3600" b="1">
                <a:solidFill>
                  <a:srgbClr val="003366"/>
                </a:solidFill>
              </a:rPr>
              <a:t>Control System Basic</a:t>
            </a:r>
            <a:r>
              <a:rPr lang="en-US" sz="4000" b="1">
                <a:solidFill>
                  <a:srgbClr val="003366"/>
                </a:solidFill>
              </a:rPr>
              <a:t/>
            </a:r>
            <a:br>
              <a:rPr lang="en-US" sz="4000" b="1">
                <a:solidFill>
                  <a:srgbClr val="003366"/>
                </a:solidFill>
              </a:rPr>
            </a:br>
            <a:endParaRPr lang="en-US" sz="4000" b="1">
              <a:solidFill>
                <a:srgbClr val="003366"/>
              </a:solidFill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505200"/>
            <a:ext cx="8229600" cy="2743200"/>
          </a:xfrm>
        </p:spPr>
        <p:txBody>
          <a:bodyPr/>
          <a:lstStyle/>
          <a:p>
            <a:pPr>
              <a:buClr>
                <a:srgbClr val="006600"/>
              </a:buClr>
              <a:buFont typeface="Wingdings" pitchFamily="2" charset="2"/>
              <a:buNone/>
            </a:pPr>
            <a:r>
              <a:rPr lang="en-US" sz="2800" b="1">
                <a:solidFill>
                  <a:srgbClr val="336600"/>
                </a:solidFill>
                <a:latin typeface="Times New Roman" pitchFamily="18" charset="0"/>
                <a:sym typeface="Wingdings" pitchFamily="2" charset="2"/>
              </a:rPr>
              <a:t></a:t>
            </a:r>
            <a:r>
              <a:rPr lang="en-US" sz="2800" b="1">
                <a:solidFill>
                  <a:srgbClr val="003366"/>
                </a:solidFill>
                <a:latin typeface="Times New Roman" pitchFamily="18" charset="0"/>
              </a:rPr>
              <a:t> Sequence Control</a:t>
            </a:r>
          </a:p>
          <a:p>
            <a:pPr>
              <a:buClr>
                <a:srgbClr val="006600"/>
              </a:buClr>
              <a:buFont typeface="Wingdings" pitchFamily="2" charset="2"/>
              <a:buNone/>
            </a:pPr>
            <a:r>
              <a:rPr lang="en-US" sz="2800" b="1">
                <a:solidFill>
                  <a:srgbClr val="009999"/>
                </a:solidFill>
                <a:latin typeface="Times New Roman" pitchFamily="18" charset="0"/>
                <a:sym typeface="Wingdings" pitchFamily="2" charset="2"/>
              </a:rPr>
              <a:t></a:t>
            </a:r>
            <a:r>
              <a:rPr lang="en-US" sz="2800" b="1">
                <a:solidFill>
                  <a:srgbClr val="009999"/>
                </a:solidFill>
              </a:rPr>
              <a:t> </a:t>
            </a:r>
            <a:r>
              <a:rPr lang="en-US" sz="2800" b="1">
                <a:solidFill>
                  <a:srgbClr val="003366"/>
                </a:solidFill>
              </a:rPr>
              <a:t>Automatic Control</a:t>
            </a:r>
          </a:p>
          <a:p>
            <a:pPr>
              <a:buClr>
                <a:srgbClr val="006600"/>
              </a:buClr>
              <a:buFont typeface="Wingdings" pitchFamily="2" charset="2"/>
              <a:buNone/>
            </a:pPr>
            <a:r>
              <a:rPr lang="en-US" sz="2800" b="1">
                <a:solidFill>
                  <a:srgbClr val="FF9900"/>
                </a:solidFill>
                <a:latin typeface="Times New Roman" pitchFamily="18" charset="0"/>
                <a:sym typeface="Wingdings" pitchFamily="2" charset="2"/>
              </a:rPr>
              <a:t></a:t>
            </a:r>
            <a:r>
              <a:rPr lang="en-US" sz="2800" b="1">
                <a:solidFill>
                  <a:srgbClr val="003399"/>
                </a:solidFill>
                <a:latin typeface="Times New Roman" pitchFamily="18" charset="0"/>
                <a:sym typeface="Wingdings" pitchFamily="2" charset="2"/>
              </a:rPr>
              <a:t> Terms of Sequence Control</a:t>
            </a:r>
            <a:r>
              <a:rPr lang="en-US" sz="2800" b="1">
                <a:solidFill>
                  <a:srgbClr val="003366"/>
                </a:solidFill>
                <a:latin typeface="Times New Roman" pitchFamily="18" charset="0"/>
              </a:rPr>
              <a:t> </a:t>
            </a:r>
          </a:p>
          <a:p>
            <a:pPr>
              <a:buClr>
                <a:srgbClr val="006600"/>
              </a:buClr>
              <a:buFont typeface="Wingdings" pitchFamily="2" charset="2"/>
              <a:buNone/>
            </a:pPr>
            <a:r>
              <a:rPr lang="en-US" sz="2800" b="1">
                <a:solidFill>
                  <a:schemeClr val="bg2"/>
                </a:solidFill>
                <a:latin typeface="Times New Roman" pitchFamily="18" charset="0"/>
                <a:sym typeface="Wingdings" pitchFamily="2" charset="2"/>
              </a:rPr>
              <a:t></a:t>
            </a:r>
            <a:r>
              <a:rPr lang="en-US" sz="2800" b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>
                <a:solidFill>
                  <a:srgbClr val="003366"/>
                </a:solidFill>
                <a:latin typeface="Times New Roman" pitchFamily="18" charset="0"/>
              </a:rPr>
              <a:t>Basic Knowledge on Contacts </a:t>
            </a:r>
            <a:br>
              <a:rPr lang="en-US" sz="2800" b="1">
                <a:solidFill>
                  <a:srgbClr val="003366"/>
                </a:solidFill>
                <a:latin typeface="Times New Roman" pitchFamily="18" charset="0"/>
              </a:rPr>
            </a:br>
            <a:endParaRPr lang="en-US" sz="2800" b="1">
              <a:solidFill>
                <a:srgbClr val="003366"/>
              </a:solidFill>
              <a:latin typeface="Times New Roman" pitchFamily="18" charset="0"/>
            </a:endParaRPr>
          </a:p>
        </p:txBody>
      </p:sp>
      <p:pic>
        <p:nvPicPr>
          <p:cNvPr id="2" name="BAE314 Mechanical Power Generation (Machine Control) Audio(30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81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E9840-318A-4E82-8DEC-83F997D3A11F}" type="slidenum">
              <a:rPr lang="en-US"/>
              <a:pPr/>
              <a:t>31</a:t>
            </a:fld>
            <a:endParaRPr lang="en-US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sz="3600" b="1">
                <a:solidFill>
                  <a:srgbClr val="336600"/>
                </a:solidFill>
                <a:latin typeface="Times New Roman" pitchFamily="18" charset="0"/>
                <a:sym typeface="Wingdings" pitchFamily="2" charset="2"/>
              </a:rPr>
              <a:t></a:t>
            </a:r>
            <a:r>
              <a:rPr lang="en-US" sz="3600" b="1">
                <a:solidFill>
                  <a:srgbClr val="003366"/>
                </a:solidFill>
                <a:latin typeface="Times New Roman" pitchFamily="18" charset="0"/>
              </a:rPr>
              <a:t> Sequence Control</a:t>
            </a:r>
            <a:br>
              <a:rPr lang="en-US" sz="3600" b="1">
                <a:solidFill>
                  <a:srgbClr val="003366"/>
                </a:solidFill>
                <a:latin typeface="Times New Roman" pitchFamily="18" charset="0"/>
              </a:rPr>
            </a:br>
            <a:endParaRPr lang="en-US" sz="3600" b="1">
              <a:solidFill>
                <a:srgbClr val="003366"/>
              </a:solidFill>
              <a:latin typeface="Times New Roman" pitchFamily="18" charset="0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8229600" cy="60960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Wingdings" pitchFamily="2" charset="2"/>
              <a:buChar char="Y"/>
            </a:pPr>
            <a:r>
              <a:rPr lang="en-US" sz="2000">
                <a:solidFill>
                  <a:srgbClr val="006600"/>
                </a:solidFill>
              </a:rPr>
              <a:t>Each state of control is progressed by predetermined order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Char char="Y"/>
            </a:pPr>
            <a:r>
              <a:rPr lang="en-US" sz="2000">
                <a:solidFill>
                  <a:srgbClr val="006600"/>
                </a:solidFill>
              </a:rPr>
              <a:t>Conditional control or programmed control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Char char="Y"/>
            </a:pPr>
            <a:r>
              <a:rPr lang="en-US" sz="2000">
                <a:solidFill>
                  <a:srgbClr val="006600"/>
                </a:solidFill>
              </a:rPr>
              <a:t>Controlling is based on output signals determined by combination of input signals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Char char="Y"/>
            </a:pPr>
            <a:r>
              <a:rPr lang="en-US" sz="2000">
                <a:solidFill>
                  <a:srgbClr val="006600"/>
                </a:solidFill>
              </a:rPr>
              <a:t>For E.g., in elevator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en-US" sz="2000">
                <a:solidFill>
                  <a:srgbClr val="006600"/>
                </a:solidFill>
                <a:sym typeface="CommercialPi BT" pitchFamily="18" charset="2"/>
              </a:rPr>
              <a:t>	 Device provided on each floor giving signal to call a cage 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en-US" sz="2000">
                <a:solidFill>
                  <a:srgbClr val="006600"/>
                </a:solidFill>
                <a:sym typeface="CommercialPi BT" pitchFamily="18" charset="2"/>
              </a:rPr>
              <a:t>	 Cage has signal device which instructs the cage is supported to   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en-US" sz="2000">
                <a:solidFill>
                  <a:srgbClr val="006600"/>
                </a:solidFill>
                <a:sym typeface="CommercialPi BT" pitchFamily="18" charset="2"/>
              </a:rPr>
              <a:t>           stop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en-US" sz="2000">
                <a:solidFill>
                  <a:srgbClr val="006600"/>
                </a:solidFill>
                <a:sym typeface="CommercialPi BT" pitchFamily="18" charset="2"/>
              </a:rPr>
              <a:t>	 2 kinds of signals, upward/downward movement of elevator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Char char="Y"/>
            </a:pPr>
            <a:r>
              <a:rPr lang="en-US" sz="2000">
                <a:solidFill>
                  <a:srgbClr val="006600"/>
                </a:solidFill>
                <a:sym typeface="CommercialPi BT" pitchFamily="18" charset="2"/>
              </a:rPr>
              <a:t>Preferred on the basis of these signals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Char char="Y"/>
            </a:pPr>
            <a:r>
              <a:rPr lang="en-US" sz="2000">
                <a:solidFill>
                  <a:srgbClr val="006600"/>
                </a:solidFill>
                <a:sym typeface="CommercialPi BT" pitchFamily="18" charset="2"/>
              </a:rPr>
              <a:t>Others 	 Water Heater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en-US" sz="2000">
                <a:solidFill>
                  <a:srgbClr val="006600"/>
                </a:solidFill>
                <a:sym typeface="CommercialPi BT" pitchFamily="18" charset="2"/>
              </a:rPr>
              <a:t>			 An Electric Pot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en-US" sz="2000">
                <a:solidFill>
                  <a:srgbClr val="006600"/>
                </a:solidFill>
                <a:sym typeface="CommercialPi BT" pitchFamily="18" charset="2"/>
              </a:rPr>
              <a:t>			 An Electric Cooker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en-US" sz="2000">
                <a:solidFill>
                  <a:srgbClr val="006600"/>
                </a:solidFill>
                <a:sym typeface="CommercialPi BT" pitchFamily="18" charset="2"/>
              </a:rPr>
              <a:t>			 A Refrigerator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en-US" sz="2000">
                <a:solidFill>
                  <a:srgbClr val="006600"/>
                </a:solidFill>
                <a:sym typeface="CommercialPi BT" pitchFamily="18" charset="2"/>
              </a:rPr>
              <a:t>			 Electric Foot Warmer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Char char="Y"/>
            </a:pPr>
            <a:endParaRPr lang="en-US" sz="2000">
              <a:solidFill>
                <a:srgbClr val="006600"/>
              </a:solidFill>
              <a:sym typeface="CommercialPi BT" pitchFamily="18" charset="2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000">
                <a:solidFill>
                  <a:srgbClr val="006600"/>
                </a:solidFill>
              </a:rPr>
              <a:t>	</a:t>
            </a:r>
          </a:p>
        </p:txBody>
      </p:sp>
      <p:pic>
        <p:nvPicPr>
          <p:cNvPr id="2" name="BAE314 Mechanical Power Generation (Machine Control) Audio(3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0" y="533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EDAE-D1F9-4573-8D54-9B6244BA2392}" type="slidenum">
              <a:rPr lang="en-US"/>
              <a:pPr/>
              <a:t>32</a:t>
            </a:fld>
            <a:endParaRPr lang="en-US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sz="3600" b="1">
                <a:solidFill>
                  <a:srgbClr val="009999"/>
                </a:solidFill>
                <a:latin typeface="Times New Roman" pitchFamily="18" charset="0"/>
                <a:sym typeface="Wingdings" pitchFamily="2" charset="2"/>
              </a:rPr>
              <a:t></a:t>
            </a:r>
            <a:r>
              <a:rPr lang="en-US" sz="3600" b="1">
                <a:solidFill>
                  <a:srgbClr val="009999"/>
                </a:solidFill>
              </a:rPr>
              <a:t> </a:t>
            </a:r>
            <a:r>
              <a:rPr lang="en-US" sz="3600" b="1">
                <a:solidFill>
                  <a:srgbClr val="003366"/>
                </a:solidFill>
              </a:rPr>
              <a:t>Automatic Control</a:t>
            </a:r>
            <a:br>
              <a:rPr lang="en-US" sz="3600" b="1">
                <a:solidFill>
                  <a:srgbClr val="003366"/>
                </a:solidFill>
              </a:rPr>
            </a:br>
            <a:endParaRPr lang="en-US" sz="3600" b="1">
              <a:solidFill>
                <a:srgbClr val="003366"/>
              </a:solidFill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715000"/>
          </a:xfrm>
        </p:spPr>
        <p:txBody>
          <a:bodyPr/>
          <a:lstStyle/>
          <a:p>
            <a:pPr marL="609600" indent="-609600">
              <a:buFont typeface="Wingdings" pitchFamily="2" charset="2"/>
              <a:buChar char="Y"/>
            </a:pPr>
            <a:r>
              <a:rPr lang="en-US" sz="2000">
                <a:solidFill>
                  <a:srgbClr val="006600"/>
                </a:solidFill>
                <a:sym typeface="CommercialPi BT" pitchFamily="18" charset="2"/>
              </a:rPr>
              <a:t>Control which is automatically carried on by control device</a:t>
            </a:r>
          </a:p>
          <a:p>
            <a:pPr marL="609600" indent="-609600">
              <a:buFont typeface="Wingdings" pitchFamily="2" charset="2"/>
              <a:buChar char="Y"/>
            </a:pPr>
            <a:r>
              <a:rPr lang="en-US" sz="2000">
                <a:solidFill>
                  <a:srgbClr val="006600"/>
                </a:solidFill>
                <a:sym typeface="CommercialPi BT" pitchFamily="18" charset="2"/>
              </a:rPr>
              <a:t>Methods 	 Feedback Control</a:t>
            </a:r>
          </a:p>
          <a:p>
            <a:pPr marL="609600" indent="-609600">
              <a:buFont typeface="Wingdings" pitchFamily="2" charset="2"/>
              <a:buNone/>
            </a:pPr>
            <a:r>
              <a:rPr lang="en-US" sz="2000">
                <a:solidFill>
                  <a:srgbClr val="006600"/>
                </a:solidFill>
                <a:sym typeface="CommercialPi BT" pitchFamily="18" charset="2"/>
              </a:rPr>
              <a:t>			 Conditional Control</a:t>
            </a:r>
          </a:p>
          <a:p>
            <a:pPr marL="609600" indent="-609600">
              <a:buFont typeface="Wingdings" pitchFamily="2" charset="2"/>
              <a:buNone/>
            </a:pPr>
            <a:r>
              <a:rPr lang="en-US" sz="2000">
                <a:solidFill>
                  <a:srgbClr val="006600"/>
                </a:solidFill>
                <a:sym typeface="CommercialPi BT" pitchFamily="18" charset="2"/>
              </a:rPr>
              <a:t>			 Program Control</a:t>
            </a:r>
          </a:p>
          <a:p>
            <a:pPr marL="609600" indent="-609600">
              <a:buFont typeface="Wingdings" pitchFamily="2" charset="2"/>
              <a:buNone/>
            </a:pPr>
            <a:r>
              <a:rPr lang="en-US" sz="2000">
                <a:solidFill>
                  <a:srgbClr val="006600"/>
                </a:solidFill>
                <a:sym typeface="CommercialPi BT" pitchFamily="18" charset="2"/>
              </a:rPr>
              <a:t> 			 Numerical  Control</a:t>
            </a:r>
          </a:p>
          <a:p>
            <a:pPr marL="609600" indent="-609600">
              <a:buFont typeface="Wingdings" pitchFamily="2" charset="2"/>
              <a:buNone/>
            </a:pPr>
            <a:r>
              <a:rPr lang="en-US" sz="2000">
                <a:solidFill>
                  <a:srgbClr val="006600"/>
                </a:solidFill>
                <a:sym typeface="CommercialPi BT" pitchFamily="18" charset="2"/>
              </a:rPr>
              <a:t>			 Calculator Control…</a:t>
            </a:r>
          </a:p>
          <a:p>
            <a:pPr marL="609600" indent="-609600">
              <a:buFont typeface="Wingdings" pitchFamily="2" charset="2"/>
              <a:buChar char="Y"/>
            </a:pPr>
            <a:r>
              <a:rPr lang="en-US" sz="2000">
                <a:solidFill>
                  <a:srgbClr val="006600"/>
                </a:solidFill>
                <a:sym typeface="CommercialPi BT" pitchFamily="18" charset="2"/>
              </a:rPr>
              <a:t>Large-Scaled Control System by combining of controlling methods</a:t>
            </a:r>
          </a:p>
          <a:p>
            <a:pPr marL="609600" indent="-609600">
              <a:buFont typeface="Wingdings" pitchFamily="2" charset="2"/>
              <a:buChar char="Y"/>
            </a:pPr>
            <a:r>
              <a:rPr lang="en-US" sz="2000">
                <a:solidFill>
                  <a:srgbClr val="006600"/>
                </a:solidFill>
                <a:sym typeface="CommercialPi BT" pitchFamily="18" charset="2"/>
              </a:rPr>
              <a:t>Feedback System is main system of Automatic Control, measure the established on end and convert it to analog quality, satisfying these established conditions ( Reference Input ) </a:t>
            </a:r>
          </a:p>
          <a:p>
            <a:pPr marL="609600" indent="-609600">
              <a:buFont typeface="Wingdings" pitchFamily="2" charset="2"/>
              <a:buChar char="Y"/>
            </a:pPr>
            <a:r>
              <a:rPr lang="en-US" sz="2000">
                <a:solidFill>
                  <a:srgbClr val="006600"/>
                </a:solidFill>
                <a:sym typeface="CommercialPi BT" pitchFamily="18" charset="2"/>
              </a:rPr>
              <a:t>Recently, higher automation by combinations of calculator controls employing many computers </a:t>
            </a:r>
          </a:p>
          <a:p>
            <a:pPr marL="609600" indent="-609600">
              <a:buFont typeface="Wingdings" pitchFamily="2" charset="2"/>
              <a:buNone/>
            </a:pPr>
            <a:endParaRPr lang="en-US" sz="2000">
              <a:solidFill>
                <a:srgbClr val="006600"/>
              </a:solidFill>
              <a:sym typeface="CommercialPi BT" pitchFamily="18" charset="2"/>
            </a:endParaRPr>
          </a:p>
          <a:p>
            <a:pPr marL="609600" indent="-609600">
              <a:buFont typeface="Wingdings" pitchFamily="2" charset="2"/>
              <a:buChar char="Y"/>
            </a:pPr>
            <a:endParaRPr lang="en-US" sz="2000">
              <a:solidFill>
                <a:srgbClr val="006600"/>
              </a:solidFill>
              <a:sym typeface="CommercialPi BT" pitchFamily="18" charset="2"/>
            </a:endParaRPr>
          </a:p>
          <a:p>
            <a:pPr marL="609600" indent="-609600">
              <a:buFontTx/>
              <a:buNone/>
            </a:pPr>
            <a:r>
              <a:rPr lang="en-US" sz="2000">
                <a:solidFill>
                  <a:srgbClr val="006600"/>
                </a:solidFill>
              </a:rPr>
              <a:t>	</a:t>
            </a:r>
          </a:p>
        </p:txBody>
      </p:sp>
      <p:pic>
        <p:nvPicPr>
          <p:cNvPr id="2" name="BAE314 Mechanical Power Generation (Machine Control) Audio(3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3200" y="5486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7BA6-1E70-4CE3-B739-74679FBCDAA9}" type="slidenum">
              <a:rPr lang="en-US"/>
              <a:pPr/>
              <a:t>33</a:t>
            </a:fld>
            <a:endParaRPr lang="en-US"/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/>
          <a:lstStyle/>
          <a:p>
            <a:r>
              <a:rPr lang="en-US" sz="3600" b="1">
                <a:solidFill>
                  <a:srgbClr val="FF9900"/>
                </a:solidFill>
                <a:latin typeface="Times New Roman" pitchFamily="18" charset="0"/>
                <a:sym typeface="Wingdings" pitchFamily="2" charset="2"/>
              </a:rPr>
              <a:t> </a:t>
            </a:r>
            <a:r>
              <a:rPr lang="en-US" sz="3600" b="1">
                <a:solidFill>
                  <a:srgbClr val="003399"/>
                </a:solidFill>
                <a:latin typeface="Times New Roman" pitchFamily="18" charset="0"/>
                <a:sym typeface="Wingdings" pitchFamily="2" charset="2"/>
              </a:rPr>
              <a:t>Terms of Sequence Control</a:t>
            </a:r>
            <a:r>
              <a:rPr lang="en-US" sz="3600" b="1">
                <a:solidFill>
                  <a:srgbClr val="003366"/>
                </a:solidFill>
                <a:latin typeface="Times New Roman" pitchFamily="18" charset="0"/>
              </a:rPr>
              <a:t> </a:t>
            </a:r>
            <a:br>
              <a:rPr lang="en-US" sz="3600" b="1">
                <a:solidFill>
                  <a:srgbClr val="003366"/>
                </a:solidFill>
                <a:latin typeface="Times New Roman" pitchFamily="18" charset="0"/>
              </a:rPr>
            </a:br>
            <a:endParaRPr lang="en-US" sz="3600" b="1">
              <a:solidFill>
                <a:srgbClr val="003366"/>
              </a:solidFill>
              <a:latin typeface="Times New Roman" pitchFamily="18" charset="0"/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5486400"/>
          </a:xfrm>
        </p:spPr>
        <p:txBody>
          <a:bodyPr/>
          <a:lstStyle/>
          <a:p>
            <a:pPr marL="609600" indent="-609600">
              <a:buFontTx/>
              <a:buAutoNum type="alphaLcParenBoth"/>
            </a:pPr>
            <a:r>
              <a:rPr lang="en-US" sz="2800">
                <a:solidFill>
                  <a:srgbClr val="003399"/>
                </a:solidFill>
                <a:sym typeface="CommercialPi BT" pitchFamily="18" charset="2"/>
              </a:rPr>
              <a:t>Controlled System </a:t>
            </a:r>
          </a:p>
          <a:p>
            <a:pPr marL="609600" indent="-609600">
              <a:buFontTx/>
              <a:buBlip>
                <a:blip r:embed="rId4"/>
              </a:buBlip>
            </a:pPr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Objects to be controlled </a:t>
            </a:r>
          </a:p>
          <a:p>
            <a:pPr marL="609600" indent="-609600">
              <a:buFontTx/>
              <a:buBlip>
                <a:blip r:embed="rId4"/>
              </a:buBlip>
            </a:pPr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Whole or part of machines, processors, etc.</a:t>
            </a:r>
          </a:p>
          <a:p>
            <a:pPr marL="609600" indent="-609600">
              <a:buFontTx/>
              <a:buNone/>
            </a:pPr>
            <a:r>
              <a:rPr lang="en-US" sz="2800">
                <a:solidFill>
                  <a:srgbClr val="003399"/>
                </a:solidFill>
                <a:sym typeface="CommercialPi BT" pitchFamily="18" charset="2"/>
              </a:rPr>
              <a:t>(b) Controlled Variable</a:t>
            </a:r>
          </a:p>
          <a:p>
            <a:pPr marL="609600" indent="-609600">
              <a:buFontTx/>
              <a:buBlip>
                <a:blip r:embed="rId4"/>
              </a:buBlip>
            </a:pPr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Quantity belonging to controlled system whose sole object is to be controlled</a:t>
            </a:r>
          </a:p>
          <a:p>
            <a:pPr marL="609600" indent="-609600">
              <a:buFontTx/>
              <a:buNone/>
            </a:pPr>
            <a:r>
              <a:rPr lang="en-US" sz="2800">
                <a:solidFill>
                  <a:srgbClr val="003399"/>
                </a:solidFill>
                <a:sym typeface="CommercialPi BT" pitchFamily="18" charset="2"/>
              </a:rPr>
              <a:t>(c) Detecting Means</a:t>
            </a:r>
          </a:p>
          <a:p>
            <a:pPr marL="609600" indent="-609600">
              <a:buFontTx/>
              <a:buBlip>
                <a:blip r:embed="rId4"/>
              </a:buBlip>
            </a:pPr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Part of controlling device which detects the controlled quantity</a:t>
            </a:r>
          </a:p>
          <a:p>
            <a:pPr marL="609600" indent="-609600">
              <a:buFontTx/>
              <a:buBlip>
                <a:blip r:embed="rId4"/>
              </a:buBlip>
            </a:pPr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Compare with standards &amp; give binary signals</a:t>
            </a:r>
          </a:p>
          <a:p>
            <a:pPr marL="609600" indent="-609600">
              <a:buFontTx/>
              <a:buBlip>
                <a:blip r:embed="rId4"/>
              </a:buBlip>
            </a:pPr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Examples </a:t>
            </a:r>
            <a:r>
              <a:rPr lang="en-US" sz="2400">
                <a:solidFill>
                  <a:srgbClr val="003399"/>
                </a:solidFill>
                <a:sym typeface="Wingdings" pitchFamily="2" charset="2"/>
              </a:rPr>
              <a:t> thermal switches for controlling temperatures</a:t>
            </a:r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 </a:t>
            </a:r>
          </a:p>
          <a:p>
            <a:pPr marL="609600" indent="-609600">
              <a:buFontTx/>
              <a:buBlip>
                <a:blip r:embed="rId4"/>
              </a:buBlip>
            </a:pPr>
            <a:r>
              <a:rPr lang="en-US" sz="2400">
                <a:solidFill>
                  <a:srgbClr val="003399"/>
                </a:solidFill>
                <a:sym typeface="Wingdings" pitchFamily="2" charset="2"/>
              </a:rPr>
              <a:t> float switches for controlling quantity of water </a:t>
            </a:r>
          </a:p>
          <a:p>
            <a:pPr marL="609600" indent="-609600">
              <a:buFontTx/>
              <a:buBlip>
                <a:blip r:embed="rId4"/>
              </a:buBlip>
            </a:pPr>
            <a:r>
              <a:rPr lang="en-US" sz="2400">
                <a:solidFill>
                  <a:srgbClr val="003399"/>
                </a:solidFill>
                <a:sym typeface="Wingdings" pitchFamily="2" charset="2"/>
              </a:rPr>
              <a:t> pressure switches for compressors</a:t>
            </a:r>
            <a:endParaRPr lang="en-US" sz="2800">
              <a:solidFill>
                <a:srgbClr val="003399"/>
              </a:solidFill>
            </a:endParaRPr>
          </a:p>
        </p:txBody>
      </p:sp>
      <p:pic>
        <p:nvPicPr>
          <p:cNvPr id="2" name="BAE314 Mechanical Power Generation (Machine Control) Audio(3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586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A833C-2136-4163-88DB-E9D96394060F}" type="slidenum">
              <a:rPr lang="en-US"/>
              <a:pPr/>
              <a:t>34</a:t>
            </a:fld>
            <a:endParaRPr lang="en-US"/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/>
          <a:lstStyle/>
          <a:p>
            <a:r>
              <a:rPr lang="en-US" sz="3600" b="1">
                <a:solidFill>
                  <a:srgbClr val="FF9900"/>
                </a:solidFill>
                <a:latin typeface="Times New Roman" pitchFamily="18" charset="0"/>
                <a:sym typeface="Wingdings" pitchFamily="2" charset="2"/>
              </a:rPr>
              <a:t> </a:t>
            </a:r>
            <a:r>
              <a:rPr lang="en-US" sz="3600" b="1">
                <a:solidFill>
                  <a:srgbClr val="003399"/>
                </a:solidFill>
                <a:latin typeface="Times New Roman" pitchFamily="18" charset="0"/>
                <a:sym typeface="Wingdings" pitchFamily="2" charset="2"/>
              </a:rPr>
              <a:t>Terms of Sequence Control</a:t>
            </a:r>
            <a:r>
              <a:rPr lang="en-US" sz="3600" b="1">
                <a:solidFill>
                  <a:srgbClr val="003366"/>
                </a:solidFill>
                <a:latin typeface="Times New Roman" pitchFamily="18" charset="0"/>
              </a:rPr>
              <a:t> </a:t>
            </a:r>
            <a:br>
              <a:rPr lang="en-US" sz="3600" b="1">
                <a:solidFill>
                  <a:srgbClr val="003366"/>
                </a:solidFill>
                <a:latin typeface="Times New Roman" pitchFamily="18" charset="0"/>
              </a:rPr>
            </a:br>
            <a:endParaRPr lang="en-US" sz="3600" b="1">
              <a:solidFill>
                <a:srgbClr val="003366"/>
              </a:solidFill>
              <a:latin typeface="Times New Roman" pitchFamily="18" charset="0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54864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z="2800">
                <a:solidFill>
                  <a:srgbClr val="003399"/>
                </a:solidFill>
                <a:sym typeface="CommercialPi BT" pitchFamily="18" charset="2"/>
              </a:rPr>
              <a:t>(d) Input Signal </a:t>
            </a:r>
          </a:p>
          <a:p>
            <a:pPr marL="609600" indent="-609600">
              <a:buFontTx/>
              <a:buBlip>
                <a:blip r:embed="rId4"/>
              </a:buBlip>
            </a:pPr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Signals fed to control system &amp; its elements </a:t>
            </a:r>
          </a:p>
          <a:p>
            <a:pPr marL="609600" indent="-609600">
              <a:buFontTx/>
              <a:buNone/>
            </a:pPr>
            <a:r>
              <a:rPr lang="en-US" sz="2800">
                <a:solidFill>
                  <a:srgbClr val="003399"/>
                </a:solidFill>
                <a:sym typeface="CommercialPi BT" pitchFamily="18" charset="2"/>
              </a:rPr>
              <a:t>(e) Input Signal Treatment </a:t>
            </a:r>
          </a:p>
          <a:p>
            <a:pPr marL="609600" indent="-609600">
              <a:buFontTx/>
              <a:buBlip>
                <a:blip r:embed="rId4"/>
              </a:buBlip>
            </a:pPr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Memorized signals or take out the controlled from detected signals</a:t>
            </a:r>
          </a:p>
          <a:p>
            <a:pPr marL="609600" indent="-609600">
              <a:buFontTx/>
              <a:buNone/>
            </a:pPr>
            <a:r>
              <a:rPr lang="en-US" sz="2800">
                <a:solidFill>
                  <a:srgbClr val="003399"/>
                </a:solidFill>
                <a:sym typeface="CommercialPi BT" pitchFamily="18" charset="2"/>
              </a:rPr>
              <a:t>(f) Final Control Element</a:t>
            </a:r>
          </a:p>
          <a:p>
            <a:pPr marL="609600" indent="-609600">
              <a:buFontTx/>
              <a:buBlip>
                <a:blip r:embed="rId4"/>
              </a:buBlip>
            </a:pPr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Converts signals from regulator into operating quantity</a:t>
            </a:r>
          </a:p>
          <a:p>
            <a:pPr marL="609600" indent="-609600">
              <a:buFontTx/>
              <a:buBlip>
                <a:blip r:embed="rId4"/>
              </a:buBlip>
            </a:pPr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Directly acts on the controlled objects</a:t>
            </a:r>
          </a:p>
          <a:p>
            <a:pPr marL="609600" indent="-609600">
              <a:buFontTx/>
              <a:buBlip>
                <a:blip r:embed="rId4"/>
              </a:buBlip>
            </a:pPr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To amplify controlled signals &amp; take safety measure</a:t>
            </a:r>
          </a:p>
        </p:txBody>
      </p:sp>
      <p:pic>
        <p:nvPicPr>
          <p:cNvPr id="2" name="BAE314 Mechanical Power Generation (Machine Control) Audio(3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5410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468DB-3A53-48DA-90B0-D05735D5D3F6}" type="slidenum">
              <a:rPr lang="en-US"/>
              <a:pPr/>
              <a:t>35</a:t>
            </a:fld>
            <a:endParaRPr lang="en-US"/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/>
          <a:lstStyle/>
          <a:p>
            <a:r>
              <a:rPr lang="en-US" sz="3600" b="1">
                <a:solidFill>
                  <a:srgbClr val="FF9900"/>
                </a:solidFill>
                <a:latin typeface="Times New Roman" pitchFamily="18" charset="0"/>
                <a:sym typeface="Wingdings" pitchFamily="2" charset="2"/>
              </a:rPr>
              <a:t> </a:t>
            </a:r>
            <a:r>
              <a:rPr lang="en-US" sz="3600" b="1">
                <a:solidFill>
                  <a:srgbClr val="003399"/>
                </a:solidFill>
                <a:latin typeface="Times New Roman" pitchFamily="18" charset="0"/>
                <a:sym typeface="Wingdings" pitchFamily="2" charset="2"/>
              </a:rPr>
              <a:t>Terms of Sequence Control</a:t>
            </a:r>
            <a:r>
              <a:rPr lang="en-US" sz="3600" b="1">
                <a:solidFill>
                  <a:srgbClr val="003366"/>
                </a:solidFill>
                <a:latin typeface="Times New Roman" pitchFamily="18" charset="0"/>
              </a:rPr>
              <a:t> </a:t>
            </a:r>
            <a:br>
              <a:rPr lang="en-US" sz="3600" b="1">
                <a:solidFill>
                  <a:srgbClr val="003366"/>
                </a:solidFill>
                <a:latin typeface="Times New Roman" pitchFamily="18" charset="0"/>
              </a:rPr>
            </a:br>
            <a:endParaRPr lang="en-US" sz="3600" b="1">
              <a:solidFill>
                <a:srgbClr val="003366"/>
              </a:solidFill>
              <a:latin typeface="Times New Roman" pitchFamily="18" charset="0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44958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z="2800">
                <a:solidFill>
                  <a:srgbClr val="003399"/>
                </a:solidFill>
                <a:sym typeface="CommercialPi BT" pitchFamily="18" charset="2"/>
              </a:rPr>
              <a:t>(g) Indicator &amp; Alarm </a:t>
            </a:r>
          </a:p>
          <a:p>
            <a:pPr marL="609600" indent="-609600">
              <a:buFontTx/>
              <a:buBlip>
                <a:blip r:embed="rId4"/>
              </a:buBlip>
            </a:pPr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Indicates controlling conditions &amp; gives the alarm in abnormal state or emergency in the system </a:t>
            </a:r>
          </a:p>
          <a:p>
            <a:pPr marL="609600" indent="-609600">
              <a:buFontTx/>
              <a:buNone/>
            </a:pPr>
            <a:r>
              <a:rPr lang="en-US" sz="2800">
                <a:solidFill>
                  <a:srgbClr val="003399"/>
                </a:solidFill>
                <a:sym typeface="CommercialPi BT" pitchFamily="18" charset="2"/>
              </a:rPr>
              <a:t>(h) Fundamental Variable</a:t>
            </a:r>
          </a:p>
          <a:p>
            <a:pPr marL="609600" indent="-609600">
              <a:buFontTx/>
              <a:buBlip>
                <a:blip r:embed="rId4"/>
              </a:buBlip>
            </a:pPr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Serves to give binary signals</a:t>
            </a:r>
          </a:p>
          <a:p>
            <a:pPr marL="609600" indent="-609600">
              <a:buFontTx/>
              <a:buBlip>
                <a:blip r:embed="rId4"/>
              </a:buBlip>
            </a:pPr>
            <a:r>
              <a:rPr lang="en-US" sz="2400">
                <a:solidFill>
                  <a:srgbClr val="003399"/>
                </a:solidFill>
                <a:sym typeface="CommercialPi BT" pitchFamily="18" charset="2"/>
              </a:rPr>
              <a:t>Functions as monitor to check the upper &amp; lower limits</a:t>
            </a:r>
          </a:p>
        </p:txBody>
      </p:sp>
      <p:pic>
        <p:nvPicPr>
          <p:cNvPr id="2" name="BAE314 Mechanical Power Generation (Machine Control) Audio(3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9200" y="5257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42BB7-78DB-4B03-A5CB-96B8B5C08E32}" type="slidenum">
              <a:rPr lang="en-US"/>
              <a:pPr/>
              <a:t>36</a:t>
            </a:fld>
            <a:endParaRPr lang="en-US"/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sz="3200" b="1">
                <a:solidFill>
                  <a:schemeClr val="bg2"/>
                </a:solidFill>
                <a:latin typeface="Times New Roman" pitchFamily="18" charset="0"/>
                <a:sym typeface="Wingdings" pitchFamily="2" charset="2"/>
              </a:rPr>
              <a:t></a:t>
            </a:r>
            <a:r>
              <a:rPr lang="en-US" sz="3200" b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>
                <a:solidFill>
                  <a:srgbClr val="003366"/>
                </a:solidFill>
                <a:latin typeface="Times New Roman" pitchFamily="18" charset="0"/>
              </a:rPr>
              <a:t>Basic Knowledge on Contacts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336600"/>
                </a:solidFill>
              </a:rPr>
              <a:t>“a” contact</a:t>
            </a:r>
          </a:p>
          <a:p>
            <a:r>
              <a:rPr lang="en-US">
                <a:solidFill>
                  <a:srgbClr val="336600"/>
                </a:solidFill>
                <a:sym typeface="Wingdings" pitchFamily="2" charset="2"/>
              </a:rPr>
              <a:t> Make Contact or ON/Closed Contact</a:t>
            </a:r>
          </a:p>
          <a:p>
            <a:r>
              <a:rPr lang="en-US">
                <a:solidFill>
                  <a:srgbClr val="336600"/>
                </a:solidFill>
                <a:sym typeface="Wingdings" pitchFamily="2" charset="2"/>
              </a:rPr>
              <a:t> Closed when movable armature is  </a:t>
            </a:r>
          </a:p>
          <a:p>
            <a:pPr>
              <a:buFontTx/>
              <a:buNone/>
            </a:pPr>
            <a:r>
              <a:rPr lang="en-US">
                <a:solidFill>
                  <a:srgbClr val="336600"/>
                </a:solidFill>
                <a:sym typeface="Wingdings" pitchFamily="2" charset="2"/>
              </a:rPr>
              <a:t>       activated or by manual</a:t>
            </a:r>
          </a:p>
          <a:p>
            <a:r>
              <a:rPr lang="en-US">
                <a:solidFill>
                  <a:srgbClr val="336600"/>
                </a:solidFill>
                <a:sym typeface="Wingdings" pitchFamily="2" charset="2"/>
              </a:rPr>
              <a:t> Open by force on spring as soon as     </a:t>
            </a:r>
          </a:p>
          <a:p>
            <a:pPr>
              <a:buFontTx/>
              <a:buNone/>
            </a:pPr>
            <a:r>
              <a:rPr lang="en-US">
                <a:solidFill>
                  <a:srgbClr val="336600"/>
                </a:solidFill>
                <a:sym typeface="Wingdings" pitchFamily="2" charset="2"/>
              </a:rPr>
              <a:t>       finger is released on press button</a:t>
            </a:r>
          </a:p>
          <a:p>
            <a:pPr>
              <a:buFontTx/>
              <a:buNone/>
            </a:pPr>
            <a:endParaRPr lang="en-US">
              <a:solidFill>
                <a:srgbClr val="336600"/>
              </a:solidFill>
              <a:sym typeface="Wingdings" pitchFamily="2" charset="2"/>
            </a:endParaRPr>
          </a:p>
          <a:p>
            <a:endParaRPr lang="en-US">
              <a:solidFill>
                <a:srgbClr val="336600"/>
              </a:solidFill>
            </a:endParaRPr>
          </a:p>
          <a:p>
            <a:endParaRPr lang="en-US">
              <a:solidFill>
                <a:srgbClr val="336600"/>
              </a:solidFill>
            </a:endParaRPr>
          </a:p>
        </p:txBody>
      </p:sp>
      <p:pic>
        <p:nvPicPr>
          <p:cNvPr id="2" name="BAE314 Mechanical Power Generation (Machine Control) Audio(36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57800" y="5562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2AB3-AF3D-404B-9D22-ADF07B398E50}" type="slidenum">
              <a:rPr lang="en-US"/>
              <a:pPr/>
              <a:t>37</a:t>
            </a:fld>
            <a:endParaRPr lang="en-US"/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sz="3200" b="1">
                <a:solidFill>
                  <a:schemeClr val="bg2"/>
                </a:solidFill>
                <a:latin typeface="Times New Roman" pitchFamily="18" charset="0"/>
                <a:sym typeface="Wingdings" pitchFamily="2" charset="2"/>
              </a:rPr>
              <a:t></a:t>
            </a:r>
            <a:r>
              <a:rPr lang="en-US" sz="3200" b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>
                <a:solidFill>
                  <a:srgbClr val="003366"/>
                </a:solidFill>
                <a:latin typeface="Times New Roman" pitchFamily="18" charset="0"/>
              </a:rPr>
              <a:t>Basic Knowledge on Contacts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336600"/>
                </a:solidFill>
              </a:rPr>
              <a:t>“b” contact</a:t>
            </a:r>
          </a:p>
          <a:p>
            <a:r>
              <a:rPr lang="en-US">
                <a:solidFill>
                  <a:srgbClr val="336600"/>
                </a:solidFill>
                <a:sym typeface="Wingdings" pitchFamily="2" charset="2"/>
              </a:rPr>
              <a:t> Break Contact or OFF/Open Contact</a:t>
            </a:r>
          </a:p>
          <a:p>
            <a:r>
              <a:rPr lang="en-US">
                <a:solidFill>
                  <a:srgbClr val="336600"/>
                </a:solidFill>
                <a:sym typeface="Wingdings" pitchFamily="2" charset="2"/>
              </a:rPr>
              <a:t> Opened when movable armature is  </a:t>
            </a:r>
          </a:p>
          <a:p>
            <a:pPr>
              <a:buFontTx/>
              <a:buNone/>
            </a:pPr>
            <a:r>
              <a:rPr lang="en-US">
                <a:solidFill>
                  <a:srgbClr val="336600"/>
                </a:solidFill>
                <a:sym typeface="Wingdings" pitchFamily="2" charset="2"/>
              </a:rPr>
              <a:t>       activated or by manual</a:t>
            </a:r>
          </a:p>
          <a:p>
            <a:r>
              <a:rPr lang="en-US">
                <a:solidFill>
                  <a:srgbClr val="336600"/>
                </a:solidFill>
                <a:sym typeface="Wingdings" pitchFamily="2" charset="2"/>
              </a:rPr>
              <a:t> Opposite of “a” contact</a:t>
            </a:r>
          </a:p>
          <a:p>
            <a:pPr>
              <a:buFontTx/>
              <a:buNone/>
            </a:pPr>
            <a:endParaRPr lang="en-US">
              <a:solidFill>
                <a:srgbClr val="336600"/>
              </a:solidFill>
              <a:sym typeface="Wingdings" pitchFamily="2" charset="2"/>
            </a:endParaRPr>
          </a:p>
          <a:p>
            <a:endParaRPr lang="en-US">
              <a:solidFill>
                <a:srgbClr val="336600"/>
              </a:solidFill>
            </a:endParaRPr>
          </a:p>
          <a:p>
            <a:endParaRPr lang="en-US">
              <a:solidFill>
                <a:srgbClr val="336600"/>
              </a:solidFill>
            </a:endParaRPr>
          </a:p>
        </p:txBody>
      </p:sp>
      <p:pic>
        <p:nvPicPr>
          <p:cNvPr id="2" name="BAE314 Mechanical Power Generation (Machine Control) Audio(3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0" y="5257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208F-E962-46B3-AF9F-09570D1FFF0B}" type="slidenum">
              <a:rPr lang="en-US"/>
              <a:pPr/>
              <a:t>38</a:t>
            </a:fld>
            <a:endParaRPr lang="en-US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sz="3200" b="1">
                <a:solidFill>
                  <a:schemeClr val="bg2"/>
                </a:solidFill>
                <a:latin typeface="Times New Roman" pitchFamily="18" charset="0"/>
                <a:sym typeface="Wingdings" pitchFamily="2" charset="2"/>
              </a:rPr>
              <a:t></a:t>
            </a:r>
            <a:r>
              <a:rPr lang="en-US" sz="3200" b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>
                <a:solidFill>
                  <a:srgbClr val="003366"/>
                </a:solidFill>
                <a:latin typeface="Times New Roman" pitchFamily="18" charset="0"/>
              </a:rPr>
              <a:t>Basic Knowledge on Contacts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8229600" cy="4525963"/>
          </a:xfrm>
        </p:spPr>
        <p:txBody>
          <a:bodyPr/>
          <a:lstStyle/>
          <a:p>
            <a:r>
              <a:rPr lang="en-US">
                <a:solidFill>
                  <a:srgbClr val="336600"/>
                </a:solidFill>
              </a:rPr>
              <a:t>“c” contact</a:t>
            </a:r>
          </a:p>
          <a:p>
            <a:r>
              <a:rPr lang="en-US">
                <a:solidFill>
                  <a:srgbClr val="336600"/>
                </a:solidFill>
                <a:sym typeface="Wingdings" pitchFamily="2" charset="2"/>
              </a:rPr>
              <a:t> Switching Contact</a:t>
            </a:r>
          </a:p>
          <a:p>
            <a:r>
              <a:rPr lang="en-US">
                <a:solidFill>
                  <a:srgbClr val="336600"/>
                </a:solidFill>
                <a:sym typeface="Wingdings" pitchFamily="2" charset="2"/>
              </a:rPr>
              <a:t> Combination of </a:t>
            </a:r>
            <a:r>
              <a:rPr lang="en-US">
                <a:solidFill>
                  <a:srgbClr val="336600"/>
                </a:solidFill>
              </a:rPr>
              <a:t>“a” contact &amp; </a:t>
            </a:r>
            <a:r>
              <a:rPr lang="en-US">
                <a:solidFill>
                  <a:srgbClr val="336600"/>
                </a:solidFill>
                <a:sym typeface="Wingdings" pitchFamily="2" charset="2"/>
              </a:rPr>
              <a:t>“b” contact</a:t>
            </a:r>
          </a:p>
          <a:p>
            <a:r>
              <a:rPr lang="en-US">
                <a:solidFill>
                  <a:srgbClr val="336600"/>
                </a:solidFill>
                <a:sym typeface="Wingdings" pitchFamily="2" charset="2"/>
              </a:rPr>
              <a:t> Lightings in stairs &amp; corridors, turn on &amp; </a:t>
            </a:r>
          </a:p>
          <a:p>
            <a:pPr>
              <a:buFontTx/>
              <a:buNone/>
            </a:pPr>
            <a:r>
              <a:rPr lang="en-US">
                <a:solidFill>
                  <a:srgbClr val="336600"/>
                </a:solidFill>
                <a:sym typeface="Wingdings" pitchFamily="2" charset="2"/>
              </a:rPr>
              <a:t>	    off at 2 places, 2 way switch having </a:t>
            </a:r>
          </a:p>
          <a:p>
            <a:pPr>
              <a:buFontTx/>
              <a:buNone/>
            </a:pPr>
            <a:r>
              <a:rPr lang="en-US">
                <a:solidFill>
                  <a:srgbClr val="336600"/>
                </a:solidFill>
                <a:sym typeface="Wingdings" pitchFamily="2" charset="2"/>
              </a:rPr>
              <a:t>	    function of </a:t>
            </a:r>
            <a:r>
              <a:rPr lang="en-US">
                <a:solidFill>
                  <a:srgbClr val="336600"/>
                </a:solidFill>
              </a:rPr>
              <a:t>“c” contact is used</a:t>
            </a:r>
            <a:endParaRPr lang="en-US">
              <a:solidFill>
                <a:srgbClr val="336600"/>
              </a:solidFill>
              <a:sym typeface="Wingdings" pitchFamily="2" charset="2"/>
            </a:endParaRPr>
          </a:p>
          <a:p>
            <a:endParaRPr lang="en-US">
              <a:solidFill>
                <a:srgbClr val="336600"/>
              </a:solidFill>
              <a:sym typeface="Wingdings" pitchFamily="2" charset="2"/>
            </a:endParaRPr>
          </a:p>
          <a:p>
            <a:endParaRPr lang="en-US">
              <a:solidFill>
                <a:srgbClr val="336600"/>
              </a:solidFill>
              <a:sym typeface="Wingdings" pitchFamily="2" charset="2"/>
            </a:endParaRPr>
          </a:p>
          <a:p>
            <a:pPr>
              <a:buFontTx/>
              <a:buNone/>
            </a:pPr>
            <a:endParaRPr lang="en-US">
              <a:solidFill>
                <a:srgbClr val="336600"/>
              </a:solidFill>
              <a:sym typeface="Wingdings" pitchFamily="2" charset="2"/>
            </a:endParaRPr>
          </a:p>
          <a:p>
            <a:pPr>
              <a:buFontTx/>
              <a:buNone/>
            </a:pPr>
            <a:endParaRPr lang="en-US">
              <a:solidFill>
                <a:srgbClr val="336600"/>
              </a:solidFill>
              <a:sym typeface="Wingdings" pitchFamily="2" charset="2"/>
            </a:endParaRPr>
          </a:p>
          <a:p>
            <a:endParaRPr lang="en-US">
              <a:solidFill>
                <a:srgbClr val="336600"/>
              </a:solidFill>
            </a:endParaRPr>
          </a:p>
          <a:p>
            <a:endParaRPr lang="en-US">
              <a:solidFill>
                <a:srgbClr val="336600"/>
              </a:solidFill>
            </a:endParaRPr>
          </a:p>
        </p:txBody>
      </p:sp>
      <p:pic>
        <p:nvPicPr>
          <p:cNvPr id="2" name="BAE314 Mechanical Power Generation (Machine Control) Audio(38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1600" y="5181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4B38-2EBB-4011-8A87-70CB0744903C}" type="slidenum">
              <a:rPr lang="en-US"/>
              <a:pPr/>
              <a:t>39</a:t>
            </a:fld>
            <a:endParaRPr lang="en-US"/>
          </a:p>
        </p:txBody>
      </p:sp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2800" b="1"/>
              <a:t>CHAPTER 2</a:t>
            </a:r>
            <a:br>
              <a:rPr lang="en-US" sz="2800" b="1"/>
            </a:br>
            <a:r>
              <a:rPr lang="en-US" sz="2800" b="1"/>
              <a:t>SEQUENCE CONTROL</a:t>
            </a: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457200" y="121920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2800">
                <a:solidFill>
                  <a:schemeClr val="tx2"/>
                </a:solidFill>
              </a:rPr>
              <a:t>Representation of Sequence Control</a:t>
            </a: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609600" y="2133600"/>
            <a:ext cx="8153400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20000"/>
              </a:spcBef>
              <a:buFontTx/>
              <a:buAutoNum type="alphaLcParenBoth"/>
            </a:pPr>
            <a:r>
              <a:rPr lang="en-US" sz="2000"/>
              <a:t>Connection Diagram </a:t>
            </a:r>
          </a:p>
          <a:p>
            <a:pPr algn="just">
              <a:spcBef>
                <a:spcPct val="20000"/>
              </a:spcBef>
            </a:pPr>
            <a:r>
              <a:rPr lang="en-US" sz="2000"/>
              <a:t>	(i) Block Diagram 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r>
              <a:rPr lang="en-US" sz="2000"/>
              <a:t>shows the construction of control system 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r>
              <a:rPr lang="en-US" sz="2000"/>
              <a:t>by means of blocks 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r>
              <a:rPr lang="en-US" sz="2000"/>
              <a:t>blocks are joined each other by lines denoting the flow of signals </a:t>
            </a:r>
          </a:p>
          <a:p>
            <a:pPr algn="just">
              <a:spcBef>
                <a:spcPct val="20000"/>
              </a:spcBef>
            </a:pPr>
            <a:r>
              <a:rPr lang="en-US" sz="2000"/>
              <a:t>	(ii) Single-line Diagram 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r>
              <a:rPr lang="en-US" sz="2000"/>
              <a:t>used for representing connection of electrical power supply 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r>
              <a:rPr lang="en-US" sz="2000"/>
              <a:t>line is used to denote a circuit which is actually to be connected by double lines 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r>
              <a:rPr lang="en-US" sz="2000"/>
              <a:t>each apparatus is shown in simple way 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r>
              <a:rPr lang="en-US" sz="2000"/>
              <a:t>helps the circuit become more understandable in terms of its overall construction </a:t>
            </a:r>
          </a:p>
        </p:txBody>
      </p:sp>
      <p:pic>
        <p:nvPicPr>
          <p:cNvPr id="2" name="BAE314 Mechanical Power Generation (Machine Control) Audio(39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6121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BB343-D9CB-4032-9237-E7464B50A745}" type="slidenum">
              <a:rPr lang="en-US"/>
              <a:pPr/>
              <a:t>4</a:t>
            </a:fld>
            <a:endParaRPr lang="en-US"/>
          </a:p>
        </p:txBody>
      </p:sp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381000" y="1905000"/>
            <a:ext cx="8382000" cy="30480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3366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3366"/>
              </a:solidFill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2362200" y="5257800"/>
            <a:ext cx="4724400" cy="14478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3366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r>
              <a:rPr lang="en-US" b="1">
                <a:solidFill>
                  <a:srgbClr val="003366"/>
                </a:solidFill>
                <a:latin typeface="Times New Roman" pitchFamily="18" charset="0"/>
              </a:rPr>
              <a:t>PROCESS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81000"/>
            <a:ext cx="7848600" cy="2286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800" b="1">
                <a:solidFill>
                  <a:srgbClr val="336600"/>
                </a:solidFill>
                <a:latin typeface="Times New Roman" pitchFamily="18" charset="0"/>
                <a:sym typeface="Wingdings" pitchFamily="2" charset="2"/>
              </a:rPr>
              <a:t></a:t>
            </a:r>
            <a:r>
              <a:rPr lang="en-US" sz="2800" b="1">
                <a:solidFill>
                  <a:srgbClr val="003366"/>
                </a:solidFill>
                <a:latin typeface="Times New Roman" pitchFamily="18" charset="0"/>
              </a:rPr>
              <a:t> </a:t>
            </a:r>
            <a:r>
              <a:rPr lang="en-US" sz="2800">
                <a:solidFill>
                  <a:srgbClr val="003366"/>
                </a:solidFill>
                <a:latin typeface="Times New Roman" pitchFamily="18" charset="0"/>
              </a:rPr>
              <a:t>PLC Structure</a:t>
            </a:r>
            <a:br>
              <a:rPr lang="en-US" sz="2800">
                <a:solidFill>
                  <a:srgbClr val="003366"/>
                </a:solidFill>
                <a:latin typeface="Times New Roman" pitchFamily="18" charset="0"/>
              </a:rPr>
            </a:br>
            <a:endParaRPr lang="en-US" sz="2800">
              <a:solidFill>
                <a:srgbClr val="003366"/>
              </a:solidFill>
              <a:latin typeface="Times New Roman" pitchFamily="18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2971800" y="609600"/>
            <a:ext cx="3048000" cy="6096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b="1">
                <a:solidFill>
                  <a:srgbClr val="003366"/>
                </a:solidFill>
                <a:latin typeface="Times New Roman" pitchFamily="18" charset="0"/>
              </a:rPr>
              <a:t>Programming Terminal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4038600" y="2438400"/>
            <a:ext cx="914400" cy="7620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3366"/>
                </a:solidFill>
                <a:latin typeface="Times New Roman" pitchFamily="18" charset="0"/>
              </a:rPr>
              <a:t>CPU</a:t>
            </a: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6324600" y="2590800"/>
            <a:ext cx="1828800" cy="4572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b="1">
                <a:solidFill>
                  <a:srgbClr val="003366"/>
                </a:solidFill>
                <a:latin typeface="Times New Roman" pitchFamily="18" charset="0"/>
              </a:rPr>
              <a:t>Memory</a:t>
            </a: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1143000" y="2286000"/>
            <a:ext cx="1371600" cy="12192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b="1">
                <a:solidFill>
                  <a:srgbClr val="003366"/>
                </a:solidFill>
                <a:latin typeface="Times New Roman" pitchFamily="18" charset="0"/>
              </a:rPr>
              <a:t>Power</a:t>
            </a:r>
          </a:p>
          <a:p>
            <a:pPr algn="ctr"/>
            <a:r>
              <a:rPr lang="en-US" sz="1600" b="1">
                <a:solidFill>
                  <a:srgbClr val="003366"/>
                </a:solidFill>
                <a:latin typeface="Times New Roman" pitchFamily="18" charset="0"/>
              </a:rPr>
              <a:t>Supply</a:t>
            </a: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2971800" y="3810000"/>
            <a:ext cx="1295400" cy="8382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b="1">
                <a:solidFill>
                  <a:srgbClr val="003366"/>
                </a:solidFill>
                <a:latin typeface="Times New Roman" pitchFamily="18" charset="0"/>
              </a:rPr>
              <a:t>Input</a:t>
            </a:r>
          </a:p>
          <a:p>
            <a:pPr algn="ctr"/>
            <a:r>
              <a:rPr lang="en-US" sz="1600" b="1">
                <a:solidFill>
                  <a:srgbClr val="003366"/>
                </a:solidFill>
                <a:latin typeface="Times New Roman" pitchFamily="18" charset="0"/>
              </a:rPr>
              <a:t>Module</a:t>
            </a: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5105400" y="3810000"/>
            <a:ext cx="1295400" cy="8382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b="1">
                <a:solidFill>
                  <a:srgbClr val="003366"/>
                </a:solidFill>
                <a:latin typeface="Times New Roman" pitchFamily="18" charset="0"/>
              </a:rPr>
              <a:t>Output</a:t>
            </a:r>
          </a:p>
          <a:p>
            <a:pPr algn="ctr"/>
            <a:r>
              <a:rPr lang="en-US" sz="1600" b="1">
                <a:solidFill>
                  <a:srgbClr val="003366"/>
                </a:solidFill>
                <a:latin typeface="Times New Roman" pitchFamily="18" charset="0"/>
              </a:rPr>
              <a:t>Module</a:t>
            </a: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2819400" y="5638800"/>
            <a:ext cx="1524000" cy="4572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b="1">
                <a:solidFill>
                  <a:srgbClr val="003366"/>
                </a:solidFill>
                <a:latin typeface="Times New Roman" pitchFamily="18" charset="0"/>
              </a:rPr>
              <a:t>Input</a:t>
            </a:r>
          </a:p>
          <a:p>
            <a:pPr algn="ctr"/>
            <a:r>
              <a:rPr lang="en-US" sz="1600" b="1">
                <a:solidFill>
                  <a:srgbClr val="003366"/>
                </a:solidFill>
                <a:latin typeface="Times New Roman" pitchFamily="18" charset="0"/>
              </a:rPr>
              <a:t>Devices</a:t>
            </a: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5029200" y="5638800"/>
            <a:ext cx="1447800" cy="4572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b="1">
                <a:solidFill>
                  <a:srgbClr val="003366"/>
                </a:solidFill>
                <a:latin typeface="Times New Roman" pitchFamily="18" charset="0"/>
              </a:rPr>
              <a:t>Output</a:t>
            </a:r>
          </a:p>
          <a:p>
            <a:pPr algn="ctr"/>
            <a:r>
              <a:rPr lang="en-US" sz="1600" b="1">
                <a:solidFill>
                  <a:srgbClr val="003366"/>
                </a:solidFill>
                <a:latin typeface="Times New Roman" pitchFamily="18" charset="0"/>
              </a:rPr>
              <a:t>Devices</a:t>
            </a:r>
          </a:p>
        </p:txBody>
      </p:sp>
      <p:sp>
        <p:nvSpPr>
          <p:cNvPr id="26646" name="Text Box 22"/>
          <p:cNvSpPr txBox="1">
            <a:spLocks noChangeArrowheads="1"/>
          </p:cNvSpPr>
          <p:nvPr/>
        </p:nvSpPr>
        <p:spPr bwMode="auto">
          <a:xfrm>
            <a:off x="609600" y="3886200"/>
            <a:ext cx="1143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3366"/>
                </a:solidFill>
                <a:latin typeface="Times New Roman" pitchFamily="18" charset="0"/>
              </a:rPr>
              <a:t>PLC</a:t>
            </a:r>
          </a:p>
        </p:txBody>
      </p:sp>
      <p:sp>
        <p:nvSpPr>
          <p:cNvPr id="26647" name="Line 23"/>
          <p:cNvSpPr>
            <a:spLocks noChangeShapeType="1"/>
          </p:cNvSpPr>
          <p:nvPr/>
        </p:nvSpPr>
        <p:spPr bwMode="auto">
          <a:xfrm>
            <a:off x="4495800" y="1219200"/>
            <a:ext cx="0" cy="121920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6648" name="Line 24"/>
          <p:cNvSpPr>
            <a:spLocks noChangeShapeType="1"/>
          </p:cNvSpPr>
          <p:nvPr/>
        </p:nvSpPr>
        <p:spPr bwMode="auto">
          <a:xfrm>
            <a:off x="2514600" y="2819400"/>
            <a:ext cx="1524000" cy="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6649" name="Line 25"/>
          <p:cNvSpPr>
            <a:spLocks noChangeShapeType="1"/>
          </p:cNvSpPr>
          <p:nvPr/>
        </p:nvSpPr>
        <p:spPr bwMode="auto">
          <a:xfrm>
            <a:off x="4953000" y="2819400"/>
            <a:ext cx="1371600" cy="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6650" name="Line 26"/>
          <p:cNvSpPr>
            <a:spLocks noChangeShapeType="1"/>
          </p:cNvSpPr>
          <p:nvPr/>
        </p:nvSpPr>
        <p:spPr bwMode="auto">
          <a:xfrm>
            <a:off x="4495800" y="3200400"/>
            <a:ext cx="0" cy="38100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6651" name="Line 27"/>
          <p:cNvSpPr>
            <a:spLocks noChangeShapeType="1"/>
          </p:cNvSpPr>
          <p:nvPr/>
        </p:nvSpPr>
        <p:spPr bwMode="auto">
          <a:xfrm>
            <a:off x="3581400" y="3581400"/>
            <a:ext cx="2133600" cy="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6652" name="Line 28"/>
          <p:cNvSpPr>
            <a:spLocks noChangeShapeType="1"/>
          </p:cNvSpPr>
          <p:nvPr/>
        </p:nvSpPr>
        <p:spPr bwMode="auto">
          <a:xfrm>
            <a:off x="3581400" y="3581400"/>
            <a:ext cx="0" cy="22860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6653" name="Line 29"/>
          <p:cNvSpPr>
            <a:spLocks noChangeShapeType="1"/>
          </p:cNvSpPr>
          <p:nvPr/>
        </p:nvSpPr>
        <p:spPr bwMode="auto">
          <a:xfrm>
            <a:off x="5715000" y="3581400"/>
            <a:ext cx="0" cy="22860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6654" name="Line 30"/>
          <p:cNvSpPr>
            <a:spLocks noChangeShapeType="1"/>
          </p:cNvSpPr>
          <p:nvPr/>
        </p:nvSpPr>
        <p:spPr bwMode="auto">
          <a:xfrm>
            <a:off x="3581400" y="4648200"/>
            <a:ext cx="0" cy="99060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6655" name="Line 31"/>
          <p:cNvSpPr>
            <a:spLocks noChangeShapeType="1"/>
          </p:cNvSpPr>
          <p:nvPr/>
        </p:nvSpPr>
        <p:spPr bwMode="auto">
          <a:xfrm>
            <a:off x="5715000" y="4648200"/>
            <a:ext cx="0" cy="99060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pic>
        <p:nvPicPr>
          <p:cNvPr id="2" name="BAE314 Mechanical Power Generation (Machine Control) Audio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304" y="424788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82EB9-B359-4634-90D4-E0F0708AE95B}" type="slidenum">
              <a:rPr lang="en-US"/>
              <a:pPr/>
              <a:t>40</a:t>
            </a:fld>
            <a:endParaRPr lang="en-US"/>
          </a:p>
        </p:txBody>
      </p:sp>
      <p:sp>
        <p:nvSpPr>
          <p:cNvPr id="880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242888"/>
            <a:ext cx="8229600" cy="5943600"/>
          </a:xfrm>
        </p:spPr>
        <p:txBody>
          <a:bodyPr/>
          <a:lstStyle/>
          <a:p>
            <a:pPr marL="660400" indent="-371475">
              <a:buFontTx/>
              <a:buNone/>
              <a:tabLst>
                <a:tab pos="1371600" algn="l"/>
              </a:tabLst>
            </a:pPr>
            <a:r>
              <a:rPr lang="en-US" sz="2000"/>
              <a:t>	(iii) Distribution Diagram </a:t>
            </a:r>
          </a:p>
          <a:p>
            <a:pPr marL="660400" indent="-371475">
              <a:tabLst>
                <a:tab pos="1371600" algn="l"/>
              </a:tabLst>
            </a:pPr>
            <a:r>
              <a:rPr lang="en-US" sz="2000"/>
              <a:t>represent the construction of system </a:t>
            </a:r>
          </a:p>
          <a:p>
            <a:pPr marL="660400" indent="-371475">
              <a:tabLst>
                <a:tab pos="1371600" algn="l"/>
              </a:tabLst>
            </a:pPr>
            <a:r>
              <a:rPr lang="en-US" sz="2000"/>
              <a:t>from a power station to sub-station, distribution lines and then to users </a:t>
            </a:r>
          </a:p>
          <a:p>
            <a:pPr marL="660400" indent="-371475">
              <a:buFontTx/>
              <a:buNone/>
              <a:tabLst>
                <a:tab pos="1371600" algn="l"/>
              </a:tabLst>
            </a:pPr>
            <a:r>
              <a:rPr lang="en-US" sz="2000"/>
              <a:t>	(b) Diagram of Functional Performance </a:t>
            </a:r>
          </a:p>
          <a:p>
            <a:pPr marL="660400" indent="-371475">
              <a:buFontTx/>
              <a:buAutoNum type="romanLcParenBoth"/>
              <a:tabLst>
                <a:tab pos="1371600" algn="l"/>
              </a:tabLst>
            </a:pPr>
            <a:r>
              <a:rPr lang="en-US" sz="2000"/>
              <a:t>Real Connection D </a:t>
            </a:r>
          </a:p>
          <a:p>
            <a:pPr marL="660400" indent="-371475">
              <a:tabLst>
                <a:tab pos="1371600" algn="l"/>
              </a:tabLst>
            </a:pPr>
            <a:r>
              <a:rPr lang="en-US" sz="2000"/>
              <a:t>reproduce the actual objects </a:t>
            </a:r>
          </a:p>
          <a:p>
            <a:pPr marL="660400" indent="-371475">
              <a:tabLst>
                <a:tab pos="1371600" algn="l"/>
              </a:tabLst>
            </a:pPr>
            <a:r>
              <a:rPr lang="en-US" sz="2000"/>
              <a:t>represent the components and their connections in the circuit as near the reality as possible </a:t>
            </a:r>
          </a:p>
          <a:p>
            <a:pPr marL="660400" indent="-371475">
              <a:tabLst>
                <a:tab pos="1371600" algn="l"/>
              </a:tabLst>
            </a:pPr>
            <a:r>
              <a:rPr lang="en-US" sz="2000"/>
              <a:t>fairly complex circuit </a:t>
            </a:r>
          </a:p>
          <a:p>
            <a:pPr marL="660400" indent="-371475">
              <a:buFontTx/>
              <a:buAutoNum type="romanLcParenBoth" startAt="2"/>
              <a:tabLst>
                <a:tab pos="1371600" algn="l"/>
              </a:tabLst>
            </a:pPr>
            <a:r>
              <a:rPr lang="en-US" sz="2000"/>
              <a:t>expanded Connection Diagram </a:t>
            </a:r>
          </a:p>
          <a:p>
            <a:pPr marL="660400" indent="-371475">
              <a:tabLst>
                <a:tab pos="1371600" algn="l"/>
              </a:tabLst>
            </a:pPr>
            <a:r>
              <a:rPr lang="en-US" sz="2000"/>
              <a:t>shows operation of sequence control </a:t>
            </a:r>
          </a:p>
          <a:p>
            <a:pPr marL="660400" indent="-371475">
              <a:tabLst>
                <a:tab pos="1371600" algn="l"/>
              </a:tabLst>
            </a:pPr>
            <a:r>
              <a:rPr lang="en-US" sz="2000"/>
              <a:t>drawn according to the order of operation of apparatus and contacts </a:t>
            </a:r>
          </a:p>
          <a:p>
            <a:pPr marL="660400" indent="-371475">
              <a:tabLst>
                <a:tab pos="1371600" algn="l"/>
              </a:tabLst>
            </a:pPr>
            <a:r>
              <a:rPr lang="en-US" sz="2000"/>
              <a:t>easy to understand </a:t>
            </a:r>
          </a:p>
          <a:p>
            <a:pPr marL="660400" indent="-371475">
              <a:tabLst>
                <a:tab pos="1371600" algn="l"/>
              </a:tabLst>
            </a:pPr>
            <a:r>
              <a:rPr lang="en-US" sz="2000"/>
              <a:t>2 ways, vertical and horizontal diagrams </a:t>
            </a:r>
          </a:p>
          <a:p>
            <a:pPr marL="660400" indent="-371475">
              <a:buFontTx/>
              <a:buAutoNum type="romanLcParenBoth" startAt="3"/>
              <a:tabLst>
                <a:tab pos="1371600" algn="l"/>
              </a:tabLst>
            </a:pPr>
            <a:r>
              <a:rPr lang="en-US" sz="2000"/>
              <a:t>Flow Chart </a:t>
            </a:r>
          </a:p>
          <a:p>
            <a:pPr marL="660400" indent="-371475">
              <a:tabLst>
                <a:tab pos="1371600" algn="l"/>
              </a:tabLst>
            </a:pPr>
            <a:r>
              <a:rPr lang="en-US" sz="2000"/>
              <a:t>shows the state of operation of circuit in the form of flow </a:t>
            </a:r>
          </a:p>
        </p:txBody>
      </p:sp>
      <p:pic>
        <p:nvPicPr>
          <p:cNvPr id="2" name="BAE314 Mechanical Power Generation (Machine Control) Audio(40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5257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26E72-B1BE-4E50-B008-A374F36DF6E1}" type="slidenum">
              <a:rPr lang="en-US"/>
              <a:pPr/>
              <a:t>41</a:t>
            </a:fld>
            <a:endParaRPr lang="en-US"/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8229600" cy="5334000"/>
          </a:xfrm>
        </p:spPr>
        <p:txBody>
          <a:bodyPr/>
          <a:lstStyle/>
          <a:p>
            <a:pPr>
              <a:lnSpc>
                <a:spcPct val="120000"/>
              </a:lnSpc>
              <a:buFontTx/>
              <a:buNone/>
            </a:pPr>
            <a:r>
              <a:rPr lang="en-US" sz="2400"/>
              <a:t>	(iv) Time Chart </a:t>
            </a:r>
          </a:p>
          <a:p>
            <a:pPr>
              <a:lnSpc>
                <a:spcPct val="120000"/>
              </a:lnSpc>
            </a:pPr>
            <a:r>
              <a:rPr lang="en-US" sz="2400"/>
              <a:t>fairly difficult to explain the order of operation of sequence control by sentences </a:t>
            </a:r>
          </a:p>
          <a:p>
            <a:pPr>
              <a:lnSpc>
                <a:spcPct val="120000"/>
              </a:lnSpc>
            </a:pPr>
            <a:r>
              <a:rPr lang="en-US" sz="2400"/>
              <a:t>in order to overcome this difficulty, time chart has been developed. 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sz="2400"/>
              <a:t>	(v) Diagram of Logic Circuit and Truth Table </a:t>
            </a:r>
          </a:p>
          <a:p>
            <a:pPr>
              <a:lnSpc>
                <a:spcPct val="120000"/>
              </a:lnSpc>
            </a:pPr>
            <a:r>
              <a:rPr lang="en-US" sz="2400"/>
              <a:t>logic circuit denotes the relationship between input and output signals. </a:t>
            </a:r>
          </a:p>
          <a:p>
            <a:pPr>
              <a:lnSpc>
                <a:spcPct val="120000"/>
              </a:lnSpc>
            </a:pPr>
            <a:r>
              <a:rPr lang="en-US" sz="2400"/>
              <a:t>Truth table has same meaning as the time chart for contact relays  </a:t>
            </a:r>
          </a:p>
        </p:txBody>
      </p:sp>
      <p:pic>
        <p:nvPicPr>
          <p:cNvPr id="2" name="BAE314 Mechanical Power Generation (Machine Control) Audio(4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7E0C-756E-4613-A1B2-CF7236A297BB}" type="slidenum">
              <a:rPr lang="en-US"/>
              <a:pPr/>
              <a:t>42</a:t>
            </a:fld>
            <a:endParaRPr lang="en-US"/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381000"/>
            <a:ext cx="8229600" cy="6324600"/>
          </a:xfrm>
        </p:spPr>
        <p:txBody>
          <a:bodyPr/>
          <a:lstStyle/>
          <a:p>
            <a:pPr marL="609600" indent="-609600">
              <a:lnSpc>
                <a:spcPct val="120000"/>
              </a:lnSpc>
              <a:buFontTx/>
              <a:buNone/>
              <a:tabLst>
                <a:tab pos="1371600" algn="l"/>
              </a:tabLst>
            </a:pPr>
            <a:r>
              <a:rPr lang="en-US" sz="2400"/>
              <a:t>Laws of Logic Equations </a:t>
            </a:r>
          </a:p>
          <a:p>
            <a:pPr marL="609600" indent="-609600">
              <a:lnSpc>
                <a:spcPct val="120000"/>
              </a:lnSpc>
              <a:buFontTx/>
              <a:buAutoNum type="alphaLcParenBoth"/>
              <a:tabLst>
                <a:tab pos="1371600" algn="l"/>
              </a:tabLst>
            </a:pPr>
            <a:r>
              <a:rPr lang="en-US" sz="2400"/>
              <a:t>Law of Power </a:t>
            </a:r>
          </a:p>
          <a:p>
            <a:pPr marL="609600" indent="-609600">
              <a:lnSpc>
                <a:spcPct val="120000"/>
              </a:lnSpc>
              <a:buFontTx/>
              <a:buNone/>
              <a:tabLst>
                <a:tab pos="1371600" algn="l"/>
              </a:tabLst>
            </a:pPr>
            <a:r>
              <a:rPr lang="en-US" sz="2400"/>
              <a:t>	(i) 	X . X = X </a:t>
            </a:r>
          </a:p>
          <a:p>
            <a:pPr marL="609600" indent="-609600">
              <a:lnSpc>
                <a:spcPct val="120000"/>
              </a:lnSpc>
              <a:buFontTx/>
              <a:buNone/>
              <a:tabLst>
                <a:tab pos="1371600" algn="l"/>
              </a:tabLst>
            </a:pPr>
            <a:r>
              <a:rPr lang="en-US" sz="2400"/>
              <a:t>	(ii) 	X + X = X </a:t>
            </a:r>
          </a:p>
          <a:p>
            <a:pPr marL="609600" indent="-609600">
              <a:lnSpc>
                <a:spcPct val="120000"/>
              </a:lnSpc>
              <a:buFontTx/>
              <a:buNone/>
              <a:tabLst>
                <a:tab pos="1371600" algn="l"/>
              </a:tabLst>
            </a:pPr>
            <a:r>
              <a:rPr lang="en-US" sz="2400"/>
              <a:t>(b) Complementary Law </a:t>
            </a:r>
          </a:p>
          <a:p>
            <a:pPr marL="609600" indent="-609600">
              <a:lnSpc>
                <a:spcPct val="120000"/>
              </a:lnSpc>
              <a:buFontTx/>
              <a:buNone/>
              <a:tabLst>
                <a:tab pos="1371600" algn="l"/>
              </a:tabLst>
            </a:pPr>
            <a:r>
              <a:rPr lang="en-US" sz="2400"/>
              <a:t>	(i)	X . X = 0 </a:t>
            </a:r>
          </a:p>
          <a:p>
            <a:pPr marL="609600" indent="-609600">
              <a:lnSpc>
                <a:spcPct val="120000"/>
              </a:lnSpc>
              <a:buFontTx/>
              <a:buNone/>
              <a:tabLst>
                <a:tab pos="1371600" algn="l"/>
              </a:tabLst>
            </a:pPr>
            <a:r>
              <a:rPr lang="en-US" sz="2400"/>
              <a:t>	(ii) 	X + X = 1 </a:t>
            </a:r>
          </a:p>
          <a:p>
            <a:pPr marL="609600" indent="-609600">
              <a:lnSpc>
                <a:spcPct val="120000"/>
              </a:lnSpc>
              <a:buFontTx/>
              <a:buAutoNum type="alphaLcParenBoth" startAt="3"/>
              <a:tabLst>
                <a:tab pos="1371600" algn="l"/>
              </a:tabLst>
            </a:pPr>
            <a:r>
              <a:rPr lang="en-US" sz="2400"/>
              <a:t>Law on 0 and 1 </a:t>
            </a:r>
          </a:p>
          <a:p>
            <a:pPr marL="609600" indent="-609600">
              <a:lnSpc>
                <a:spcPct val="120000"/>
              </a:lnSpc>
              <a:buFontTx/>
              <a:buNone/>
              <a:tabLst>
                <a:tab pos="1371600" algn="l"/>
              </a:tabLst>
            </a:pPr>
            <a:r>
              <a:rPr lang="en-US" sz="2400"/>
              <a:t>	(i) X + 0 = X </a:t>
            </a:r>
          </a:p>
          <a:p>
            <a:pPr marL="609600" indent="-609600">
              <a:lnSpc>
                <a:spcPct val="120000"/>
              </a:lnSpc>
              <a:buFontTx/>
              <a:buNone/>
              <a:tabLst>
                <a:tab pos="1371600" algn="l"/>
              </a:tabLst>
            </a:pPr>
            <a:r>
              <a:rPr lang="en-US" sz="2400"/>
              <a:t>	(ii) X . 1 = X </a:t>
            </a:r>
          </a:p>
          <a:p>
            <a:pPr marL="609600" indent="-609600">
              <a:lnSpc>
                <a:spcPct val="120000"/>
              </a:lnSpc>
              <a:buFontTx/>
              <a:buNone/>
              <a:tabLst>
                <a:tab pos="1371600" algn="l"/>
              </a:tabLst>
            </a:pPr>
            <a:r>
              <a:rPr lang="en-US" sz="2400"/>
              <a:t>	(iii) X + 1 = 1 </a:t>
            </a:r>
          </a:p>
          <a:p>
            <a:pPr marL="609600" indent="-609600">
              <a:lnSpc>
                <a:spcPct val="120000"/>
              </a:lnSpc>
              <a:buFontTx/>
              <a:buNone/>
              <a:tabLst>
                <a:tab pos="1371600" algn="l"/>
              </a:tabLst>
            </a:pPr>
            <a:r>
              <a:rPr lang="en-US" sz="2400"/>
              <a:t>	(iv) X . 0 = 0 </a:t>
            </a:r>
          </a:p>
        </p:txBody>
      </p:sp>
      <p:sp>
        <p:nvSpPr>
          <p:cNvPr id="90115" name="Line 3"/>
          <p:cNvSpPr>
            <a:spLocks noChangeShapeType="1"/>
          </p:cNvSpPr>
          <p:nvPr/>
        </p:nvSpPr>
        <p:spPr bwMode="auto">
          <a:xfrm>
            <a:off x="2438400" y="3048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>
            <a:off x="2538413" y="355282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pic>
        <p:nvPicPr>
          <p:cNvPr id="2" name="BAE314 Mechanical Power Generation (Machine Control) Audio(4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9400" y="411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7ED4F-777F-4874-9E23-952FCDDA3B37}" type="slidenum">
              <a:rPr lang="en-US"/>
              <a:pPr/>
              <a:t>43</a:t>
            </a:fld>
            <a:endParaRPr lang="en-US"/>
          </a:p>
        </p:txBody>
      </p:sp>
      <p:sp>
        <p:nvSpPr>
          <p:cNvPr id="911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457200"/>
            <a:ext cx="8229600" cy="4525963"/>
          </a:xfrm>
        </p:spPr>
        <p:txBody>
          <a:bodyPr/>
          <a:lstStyle/>
          <a:p>
            <a:pPr algn="just">
              <a:lnSpc>
                <a:spcPct val="80000"/>
              </a:lnSpc>
              <a:buFontTx/>
              <a:buNone/>
            </a:pPr>
            <a:r>
              <a:rPr lang="en-US" sz="2400"/>
              <a:t>(d) Commutative Law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400"/>
              <a:t>	(i) X + Y = Y + X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400"/>
              <a:t>	(ii) X . Y = Y . X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400"/>
              <a:t>(e) Associative Law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400"/>
              <a:t>	(i) X + X . Y = X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400"/>
              <a:t>	(ii) X . (X + Y) = X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400"/>
              <a:t>(f) Distributive Law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400"/>
              <a:t>	(i) X . (Y + X) = X . Y + X . Z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400"/>
              <a:t>	(ii) X + Y . Z = (X + Y) . (X + Z)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400"/>
              <a:t>	(iii) (X + Y) . Y = X . Y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400"/>
              <a:t>(g) Law of Self-Duality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400"/>
              <a:t>	(X + Y) . (Y + Z) . (Z + X) = X . Y + Y . Z + Z . X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400"/>
              <a:t>(h) de Morgan’s Law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400"/>
              <a:t>	(X . Y) = X + Y </a:t>
            </a:r>
          </a:p>
        </p:txBody>
      </p:sp>
      <p:pic>
        <p:nvPicPr>
          <p:cNvPr id="2" name="BAE314 Mechanical Power Generation (Machine Control) Audio(4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7400" y="5562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8E5E-98CE-4432-B3FD-066C307DA4AA}" type="slidenum">
              <a:rPr lang="en-US"/>
              <a:pPr/>
              <a:t>44</a:t>
            </a:fld>
            <a:endParaRPr lang="en-US"/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/>
              <a:t>CHAPTER 3</a:t>
            </a:r>
            <a:br>
              <a:rPr lang="en-US" sz="3200" b="1"/>
            </a:br>
            <a:r>
              <a:rPr lang="en-US" sz="3200" b="1"/>
              <a:t>INDUSTRIAL MACHINE CONTROLS 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Control of Operating and Stopping a Three-phase Induction Motor </a:t>
            </a:r>
          </a:p>
          <a:p>
            <a:r>
              <a:rPr lang="en-US"/>
              <a:t>Control of Forward and Reverse Movement of Three-phase Induction Motor </a:t>
            </a:r>
          </a:p>
          <a:p>
            <a:r>
              <a:rPr lang="en-US"/>
              <a:t>Control of Driving Three-phase Induction Motor at Intervals </a:t>
            </a:r>
          </a:p>
          <a:p>
            <a:r>
              <a:rPr lang="en-US"/>
              <a:t>Control of Star and Delta Starting of Three-phase Induction motor </a:t>
            </a:r>
          </a:p>
        </p:txBody>
      </p:sp>
      <p:pic>
        <p:nvPicPr>
          <p:cNvPr id="2" name="BAE314 Mechanical Power Generation (Machine Control) Audio(4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86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EB966-69FE-4A27-B416-EA719E5E65F0}" type="slidenum">
              <a:rPr lang="en-US"/>
              <a:pPr/>
              <a:t>45</a:t>
            </a:fld>
            <a:endParaRPr lang="en-US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Control of Forward and Reverse Movement of Single-phase Induction Motor </a:t>
            </a:r>
          </a:p>
          <a:p>
            <a:pPr>
              <a:lnSpc>
                <a:spcPct val="90000"/>
              </a:lnSpc>
            </a:pPr>
            <a:r>
              <a:rPr lang="en-US"/>
              <a:t>Control of Automatic Return Operation of Three-phase Induction Motor </a:t>
            </a:r>
          </a:p>
          <a:p>
            <a:pPr>
              <a:lnSpc>
                <a:spcPct val="90000"/>
              </a:lnSpc>
            </a:pPr>
            <a:r>
              <a:rPr lang="en-US"/>
              <a:t>Control of Automatic Repetitive Operation of Three-phase Induction Motor</a:t>
            </a:r>
          </a:p>
          <a:p>
            <a:pPr>
              <a:lnSpc>
                <a:spcPct val="90000"/>
              </a:lnSpc>
            </a:pPr>
            <a:r>
              <a:rPr lang="en-US"/>
              <a:t>Automatic Repetitive Order Operation Control System </a:t>
            </a:r>
          </a:p>
        </p:txBody>
      </p:sp>
      <p:pic>
        <p:nvPicPr>
          <p:cNvPr id="2" name="BAE314 Mechanical Power Generation (Machine Control) Audio(4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4400" y="533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1596-5329-403F-B597-F506E98DC8F1}" type="slidenum">
              <a:rPr lang="en-US"/>
              <a:pPr/>
              <a:t>46</a:t>
            </a:fld>
            <a:endParaRPr lang="en-U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3" name="Picture 5" descr="DSC001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463EA-DD33-4FEB-9514-437C2B91CDBE}" type="slidenum">
              <a:rPr lang="en-US"/>
              <a:pPr/>
              <a:t>47</a:t>
            </a:fld>
            <a:endParaRPr lang="en-US"/>
          </a:p>
        </p:txBody>
      </p:sp>
      <p:pic>
        <p:nvPicPr>
          <p:cNvPr id="83972" name="Picture 4" descr="DSC000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912CE-38DA-4A37-8F3A-FEC5C14FA6B4}" type="slidenum">
              <a:rPr lang="en-US"/>
              <a:pPr/>
              <a:t>48</a:t>
            </a:fld>
            <a:endParaRPr lang="en-US"/>
          </a:p>
        </p:txBody>
      </p:sp>
      <p:pic>
        <p:nvPicPr>
          <p:cNvPr id="84996" name="Picture 4" descr="DSC000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4FA56-C161-464F-8059-7A40928B27A8}" type="slidenum">
              <a:rPr lang="en-US"/>
              <a:pPr/>
              <a:t>49</a:t>
            </a:fld>
            <a:endParaRPr lang="en-US"/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60" name="Picture 4" descr="DSC001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B8864-7905-48A2-8B78-B4CE964FCC42}" type="slidenum">
              <a:rPr lang="en-US"/>
              <a:pPr/>
              <a:t>5</a:t>
            </a:fld>
            <a:endParaRPr lang="en-US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82000" cy="381000"/>
          </a:xfrm>
        </p:spPr>
        <p:txBody>
          <a:bodyPr/>
          <a:lstStyle/>
          <a:p>
            <a:r>
              <a:rPr lang="en-US" sz="2400" b="1">
                <a:solidFill>
                  <a:srgbClr val="003366"/>
                </a:solidFill>
                <a:latin typeface="Times New Roman" pitchFamily="18" charset="0"/>
                <a:sym typeface="Wingdings" pitchFamily="2" charset="2"/>
              </a:rPr>
              <a:t> </a:t>
            </a:r>
            <a:r>
              <a:rPr lang="en-US" sz="2800" b="1">
                <a:solidFill>
                  <a:srgbClr val="003366"/>
                </a:solidFill>
                <a:latin typeface="Times New Roman" pitchFamily="18" charset="0"/>
              </a:rPr>
              <a:t>PLC Structure</a:t>
            </a:r>
            <a:br>
              <a:rPr lang="en-US" sz="2800" b="1">
                <a:solidFill>
                  <a:srgbClr val="003366"/>
                </a:solidFill>
                <a:latin typeface="Times New Roman" pitchFamily="18" charset="0"/>
              </a:rPr>
            </a:br>
            <a:endParaRPr lang="en-US" sz="2800" b="1">
              <a:solidFill>
                <a:srgbClr val="003366"/>
              </a:solidFill>
              <a:latin typeface="Times New Roman" pitchFamily="18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267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Blip>
                <a:blip r:embed="rId4"/>
              </a:buBlip>
            </a:pPr>
            <a:r>
              <a:rPr lang="en-US" sz="2400" b="1">
                <a:solidFill>
                  <a:srgbClr val="003366"/>
                </a:solidFill>
                <a:latin typeface="Times New Roman" pitchFamily="18" charset="0"/>
              </a:rPr>
              <a:t>Divided into 4 parts, I/O Modules, CPU, Memory and Programming Terminal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 b="1">
              <a:solidFill>
                <a:srgbClr val="003366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Tx/>
              <a:buBlip>
                <a:blip r:embed="rId4"/>
              </a:buBlip>
            </a:pPr>
            <a:r>
              <a:rPr lang="en-US" sz="2400" b="1">
                <a:solidFill>
                  <a:srgbClr val="003366"/>
                </a:solidFill>
                <a:latin typeface="Times New Roman" pitchFamily="18" charset="0"/>
              </a:rPr>
              <a:t>Operates by examining the input signals from a process and carrying out logic instructions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 b="1">
              <a:solidFill>
                <a:srgbClr val="003366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Tx/>
              <a:buBlip>
                <a:blip r:embed="rId4"/>
              </a:buBlip>
            </a:pPr>
            <a:r>
              <a:rPr lang="en-US" sz="2400" b="1">
                <a:solidFill>
                  <a:srgbClr val="003366"/>
                </a:solidFill>
                <a:latin typeface="Times New Roman" pitchFamily="18" charset="0"/>
              </a:rPr>
              <a:t>Producing output signals to drive process equipment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 b="1">
              <a:solidFill>
                <a:srgbClr val="003366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Tx/>
              <a:buBlip>
                <a:blip r:embed="rId4"/>
              </a:buBlip>
            </a:pPr>
            <a:r>
              <a:rPr lang="en-US" sz="2400" b="1">
                <a:solidFill>
                  <a:srgbClr val="003366"/>
                </a:solidFill>
                <a:latin typeface="Times New Roman" pitchFamily="18" charset="0"/>
              </a:rPr>
              <a:t>Standard interfaces built-in to PLC  =&gt; directly connected to process actuators &amp; transducers without the need for intermediate circuitry or relays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 b="1">
              <a:solidFill>
                <a:srgbClr val="003366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CommercialPi BT" pitchFamily="18" charset="2"/>
              <a:buChar char="ø"/>
            </a:pPr>
            <a:endParaRPr lang="en-US" sz="2400" b="1" i="1">
              <a:solidFill>
                <a:srgbClr val="003366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CommercialPi BT" pitchFamily="18" charset="2"/>
              <a:buChar char="ø"/>
            </a:pPr>
            <a:endParaRPr lang="en-US" sz="2400" b="1" i="1">
              <a:solidFill>
                <a:srgbClr val="003366"/>
              </a:solidFill>
              <a:latin typeface="Times New Roman" pitchFamily="18" charset="0"/>
            </a:endParaRPr>
          </a:p>
        </p:txBody>
      </p:sp>
      <p:pic>
        <p:nvPicPr>
          <p:cNvPr id="2" name="BAE314 Mechanical Power Generation (Machine Control) Audio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1400" y="5257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D915A-B1FF-4C1B-87AF-C89DEE55AD9B}" type="slidenum">
              <a:rPr lang="en-US"/>
              <a:pPr/>
              <a:t>50</a:t>
            </a:fld>
            <a:endParaRPr lang="en-US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781" name="Picture 5" descr="DSC001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-2400300"/>
            <a:ext cx="15544800" cy="1165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0630E-FB8B-48A8-8167-F6CFC4F3F4FB}" type="slidenum">
              <a:rPr lang="en-US"/>
              <a:pPr/>
              <a:t>51</a:t>
            </a:fld>
            <a:endParaRPr lang="en-US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9" name="Picture 5" descr="DSC001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A0799-1075-4D12-B450-CB80B41B01E3}" type="slidenum">
              <a:rPr lang="en-US"/>
              <a:pPr/>
              <a:t>52</a:t>
            </a:fld>
            <a:endParaRPr lang="en-US"/>
          </a:p>
        </p:txBody>
      </p:sp>
      <p:pic>
        <p:nvPicPr>
          <p:cNvPr id="79877" name="Picture 5" descr="DSC00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543800" cy="560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2057400" y="5867400"/>
            <a:ext cx="518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rgbClr val="336600"/>
                </a:solidFill>
              </a:rPr>
              <a:t>THANK U VERY MUCH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C6338-C33D-49EB-B77A-8FE0D4B4921C}" type="slidenum">
              <a:rPr lang="en-US"/>
              <a:pPr/>
              <a:t>6</a:t>
            </a:fld>
            <a:endParaRPr 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sz="2400" b="1">
                <a:solidFill>
                  <a:srgbClr val="003366"/>
                </a:solidFill>
                <a:latin typeface="Times New Roman" pitchFamily="18" charset="0"/>
                <a:sym typeface="Wingdings" pitchFamily="2" charset="2"/>
              </a:rPr>
              <a:t> </a:t>
            </a:r>
            <a:r>
              <a:rPr lang="en-US" sz="2800" b="1">
                <a:solidFill>
                  <a:srgbClr val="003366"/>
                </a:solidFill>
                <a:latin typeface="Times New Roman" pitchFamily="18" charset="0"/>
              </a:rPr>
              <a:t>PLC Structure</a:t>
            </a:r>
            <a:br>
              <a:rPr lang="en-US" sz="2800" b="1">
                <a:solidFill>
                  <a:srgbClr val="003366"/>
                </a:solidFill>
                <a:latin typeface="Times New Roman" pitchFamily="18" charset="0"/>
              </a:rPr>
            </a:br>
            <a:endParaRPr lang="en-US" sz="2800" b="1">
              <a:solidFill>
                <a:srgbClr val="003366"/>
              </a:solidFill>
              <a:latin typeface="Times New Roman" pitchFamily="18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229600" cy="60960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Blip>
                <a:blip r:embed="rId4"/>
              </a:buBlip>
            </a:pPr>
            <a:r>
              <a:rPr lang="en-US" sz="2800" b="1">
                <a:solidFill>
                  <a:srgbClr val="003366"/>
                </a:solidFill>
                <a:latin typeface="Times New Roman" pitchFamily="18" charset="0"/>
              </a:rPr>
              <a:t>Require short installation &amp; commissioning times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800" b="1">
              <a:solidFill>
                <a:srgbClr val="003366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Blip>
                <a:blip r:embed="rId4"/>
              </a:buBlip>
            </a:pPr>
            <a:r>
              <a:rPr lang="en-US" sz="2800" b="1">
                <a:solidFill>
                  <a:srgbClr val="003366"/>
                </a:solidFill>
                <a:latin typeface="Times New Roman" pitchFamily="18" charset="0"/>
              </a:rPr>
              <a:t>Specific features for industrial control:</a:t>
            </a:r>
          </a:p>
          <a:p>
            <a:pPr>
              <a:lnSpc>
                <a:spcPct val="80000"/>
              </a:lnSpc>
              <a:buFont typeface="CommercialPi BT" pitchFamily="18" charset="2"/>
              <a:buChar char="ø"/>
            </a:pPr>
            <a:r>
              <a:rPr lang="en-US" sz="2800" b="1" i="1">
                <a:solidFill>
                  <a:srgbClr val="003366"/>
                </a:solidFill>
                <a:latin typeface="Times New Roman" pitchFamily="18" charset="0"/>
              </a:rPr>
              <a:t>Noise immune equipment</a:t>
            </a:r>
          </a:p>
          <a:p>
            <a:pPr>
              <a:lnSpc>
                <a:spcPct val="80000"/>
              </a:lnSpc>
              <a:buFont typeface="CommercialPi BT" pitchFamily="18" charset="2"/>
              <a:buChar char="ø"/>
            </a:pPr>
            <a:r>
              <a:rPr lang="en-US" sz="2800" b="1" i="1">
                <a:solidFill>
                  <a:srgbClr val="003366"/>
                </a:solidFill>
                <a:latin typeface="Times New Roman" pitchFamily="18" charset="0"/>
              </a:rPr>
              <a:t>Modular plug-in construction</a:t>
            </a:r>
          </a:p>
          <a:p>
            <a:pPr>
              <a:lnSpc>
                <a:spcPct val="80000"/>
              </a:lnSpc>
              <a:buFont typeface="CommercialPi BT" pitchFamily="18" charset="2"/>
              <a:buChar char="ø"/>
            </a:pPr>
            <a:r>
              <a:rPr lang="en-US" sz="2800" b="1" i="1">
                <a:solidFill>
                  <a:srgbClr val="003366"/>
                </a:solidFill>
                <a:latin typeface="Times New Roman" pitchFamily="18" charset="0"/>
              </a:rPr>
              <a:t>Standard I/O connections &amp; signal levels</a:t>
            </a:r>
          </a:p>
          <a:p>
            <a:pPr>
              <a:lnSpc>
                <a:spcPct val="80000"/>
              </a:lnSpc>
              <a:buFont typeface="CommercialPi BT" pitchFamily="18" charset="2"/>
              <a:buChar char="ø"/>
            </a:pPr>
            <a:r>
              <a:rPr lang="en-US" sz="2800" b="1" i="1">
                <a:solidFill>
                  <a:srgbClr val="003366"/>
                </a:solidFill>
                <a:latin typeface="Times New Roman" pitchFamily="18" charset="0"/>
              </a:rPr>
              <a:t>Easily understood programming language</a:t>
            </a:r>
          </a:p>
          <a:p>
            <a:pPr>
              <a:lnSpc>
                <a:spcPct val="80000"/>
              </a:lnSpc>
              <a:buFont typeface="CommercialPi BT" pitchFamily="18" charset="2"/>
              <a:buChar char="ø"/>
            </a:pPr>
            <a:r>
              <a:rPr lang="en-US" sz="2800" b="1" i="1">
                <a:solidFill>
                  <a:srgbClr val="003366"/>
                </a:solidFill>
                <a:latin typeface="Times New Roman" pitchFamily="18" charset="0"/>
              </a:rPr>
              <a:t>Ease of programming &amp; reprogramming in-plant</a:t>
            </a:r>
          </a:p>
          <a:p>
            <a:pPr>
              <a:lnSpc>
                <a:spcPct val="80000"/>
              </a:lnSpc>
              <a:buFont typeface="CommercialPi BT" pitchFamily="18" charset="2"/>
              <a:buChar char="ø"/>
            </a:pPr>
            <a:r>
              <a:rPr lang="en-US" sz="2800" b="1" i="1">
                <a:solidFill>
                  <a:srgbClr val="003366"/>
                </a:solidFill>
                <a:latin typeface="Times New Roman" pitchFamily="18" charset="0"/>
              </a:rPr>
              <a:t>Capable of communicating &amp; reprogramming in-plant</a:t>
            </a:r>
          </a:p>
          <a:p>
            <a:pPr>
              <a:lnSpc>
                <a:spcPct val="80000"/>
              </a:lnSpc>
              <a:buFont typeface="CommercialPi BT" pitchFamily="18" charset="2"/>
              <a:buChar char="ø"/>
            </a:pPr>
            <a:r>
              <a:rPr lang="en-US" sz="2800" b="1" i="1">
                <a:solidFill>
                  <a:srgbClr val="003366"/>
                </a:solidFill>
                <a:latin typeface="Times New Roman" pitchFamily="18" charset="0"/>
              </a:rPr>
              <a:t>Capable of communicating with other PLCs, computers &amp; intelligent devices</a:t>
            </a:r>
          </a:p>
          <a:p>
            <a:pPr>
              <a:lnSpc>
                <a:spcPct val="80000"/>
              </a:lnSpc>
              <a:buFont typeface="CommercialPi BT" pitchFamily="18" charset="2"/>
              <a:buChar char="ø"/>
            </a:pPr>
            <a:r>
              <a:rPr lang="en-US" sz="2800" b="1" i="1">
                <a:solidFill>
                  <a:srgbClr val="003366"/>
                </a:solidFill>
                <a:latin typeface="Times New Roman" pitchFamily="18" charset="0"/>
              </a:rPr>
              <a:t>Competitive in both cost &amp; space occupied with relay &amp; solid-state logic systems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800"/>
          </a:p>
        </p:txBody>
      </p:sp>
      <p:pic>
        <p:nvPicPr>
          <p:cNvPr id="2" name="BAE314 Mechanical Power Generation (Machine Control) Audio (6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5943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5E01F-75A2-4447-A4B9-84ADD6423EB7}" type="slidenum">
              <a:rPr lang="en-US"/>
              <a:pPr/>
              <a:t>7</a:t>
            </a:fld>
            <a:endParaRPr lang="en-US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sz="2800" b="1">
                <a:solidFill>
                  <a:schemeClr val="bg2"/>
                </a:solidFill>
                <a:latin typeface="Times New Roman" pitchFamily="18" charset="0"/>
                <a:sym typeface="Wingdings" pitchFamily="2" charset="2"/>
              </a:rPr>
              <a:t></a:t>
            </a:r>
            <a:r>
              <a:rPr lang="en-US" sz="2800" b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>
                <a:solidFill>
                  <a:srgbClr val="003366"/>
                </a:solidFill>
                <a:latin typeface="Times New Roman" pitchFamily="18" charset="0"/>
              </a:rPr>
              <a:t>PLC in Comparison with Other Control Systems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5715000"/>
          </a:xfrm>
        </p:spPr>
        <p:txBody>
          <a:bodyPr/>
          <a:lstStyle/>
          <a:p>
            <a:pPr marL="609600" indent="-609600">
              <a:buFontTx/>
              <a:buAutoNum type="alphaLcParenBoth"/>
            </a:pPr>
            <a:r>
              <a:rPr lang="en-US" sz="2800" b="1">
                <a:solidFill>
                  <a:srgbClr val="003366"/>
                </a:solidFill>
              </a:rPr>
              <a:t>Relay Control System</a:t>
            </a:r>
          </a:p>
          <a:p>
            <a:pPr marL="609600" indent="-609600">
              <a:buFontTx/>
              <a:buBlip>
                <a:blip r:embed="rId4"/>
              </a:buBlip>
            </a:pPr>
            <a:r>
              <a:rPr lang="en-US" sz="2000">
                <a:solidFill>
                  <a:srgbClr val="003366"/>
                </a:solidFill>
              </a:rPr>
              <a:t>Input &amp; Output contacts in series and/or parallel</a:t>
            </a:r>
          </a:p>
          <a:p>
            <a:pPr marL="609600" indent="-609600">
              <a:buFontTx/>
              <a:buNone/>
            </a:pPr>
            <a:r>
              <a:rPr lang="en-US" sz="2000">
                <a:solidFill>
                  <a:srgbClr val="003366"/>
                </a:solidFill>
              </a:rPr>
              <a:t>	 </a:t>
            </a:r>
            <a:r>
              <a:rPr lang="en-US" sz="2000">
                <a:solidFill>
                  <a:srgbClr val="003366"/>
                </a:solidFill>
                <a:sym typeface="CommercialPi BT" pitchFamily="18" charset="2"/>
              </a:rPr>
              <a:t> desired logic functions</a:t>
            </a:r>
          </a:p>
          <a:p>
            <a:pPr marL="609600" indent="-609600">
              <a:buFontTx/>
              <a:buBlip>
                <a:blip r:embed="rId4"/>
              </a:buBlip>
            </a:pPr>
            <a:r>
              <a:rPr lang="en-US" sz="2000">
                <a:solidFill>
                  <a:srgbClr val="003366"/>
                </a:solidFill>
                <a:sym typeface="CommercialPi BT" pitchFamily="18" charset="2"/>
              </a:rPr>
              <a:t>Combinations of logic elements </a:t>
            </a:r>
          </a:p>
          <a:p>
            <a:pPr marL="609600" indent="-609600">
              <a:buFontTx/>
              <a:buNone/>
            </a:pPr>
            <a:r>
              <a:rPr lang="en-US" sz="2000">
                <a:solidFill>
                  <a:srgbClr val="003366"/>
                </a:solidFill>
                <a:sym typeface="CommercialPi BT" pitchFamily="18" charset="2"/>
              </a:rPr>
              <a:t>	 create complex control plans</a:t>
            </a:r>
          </a:p>
          <a:p>
            <a:pPr marL="609600" indent="-609600">
              <a:buFontTx/>
              <a:buBlip>
                <a:blip r:embed="rId4"/>
              </a:buBlip>
            </a:pPr>
            <a:r>
              <a:rPr lang="en-US" sz="2000">
                <a:solidFill>
                  <a:srgbClr val="003366"/>
                </a:solidFill>
                <a:sym typeface="CommercialPi BT" pitchFamily="18" charset="2"/>
              </a:rPr>
              <a:t>Typical relay system </a:t>
            </a:r>
          </a:p>
          <a:p>
            <a:pPr marL="609600" indent="-609600">
              <a:buFontTx/>
              <a:buNone/>
            </a:pPr>
            <a:r>
              <a:rPr lang="en-US" sz="2000">
                <a:solidFill>
                  <a:srgbClr val="003366"/>
                </a:solidFill>
                <a:sym typeface="CommercialPi BT" pitchFamily="18" charset="2"/>
              </a:rPr>
              <a:t>	 several hundred or thousand switching contacts</a:t>
            </a:r>
          </a:p>
          <a:p>
            <a:pPr marL="609600" indent="-609600">
              <a:buFontTx/>
              <a:buBlip>
                <a:blip r:embed="rId4"/>
              </a:buBlip>
            </a:pPr>
            <a:r>
              <a:rPr lang="en-US" sz="2000">
                <a:solidFill>
                  <a:srgbClr val="003366"/>
                </a:solidFill>
                <a:sym typeface="CommercialPi BT" pitchFamily="18" charset="2"/>
              </a:rPr>
              <a:t>Extremely difficult to change control function of panel </a:t>
            </a:r>
          </a:p>
          <a:p>
            <a:pPr marL="609600" indent="-609600">
              <a:buFontTx/>
              <a:buNone/>
            </a:pPr>
            <a:r>
              <a:rPr lang="en-US" sz="2000">
                <a:solidFill>
                  <a:srgbClr val="003366"/>
                </a:solidFill>
                <a:sym typeface="CommercialPi BT" pitchFamily="18" charset="2"/>
              </a:rPr>
              <a:t>	</a:t>
            </a:r>
            <a:r>
              <a:rPr lang="en-US" sz="2000">
                <a:solidFill>
                  <a:srgbClr val="003366"/>
                </a:solidFill>
              </a:rPr>
              <a:t> complete re-wiring of system</a:t>
            </a:r>
          </a:p>
          <a:p>
            <a:pPr marL="609600" indent="-609600">
              <a:buFontTx/>
              <a:buBlip>
                <a:blip r:embed="rId4"/>
              </a:buBlip>
            </a:pPr>
            <a:r>
              <a:rPr lang="en-US" sz="2000">
                <a:solidFill>
                  <a:srgbClr val="003366"/>
                </a:solidFill>
              </a:rPr>
              <a:t>Other disadvantages </a:t>
            </a:r>
          </a:p>
          <a:p>
            <a:pPr marL="609600" indent="-609600">
              <a:buFontTx/>
              <a:buNone/>
            </a:pPr>
            <a:r>
              <a:rPr lang="en-US" sz="2000">
                <a:solidFill>
                  <a:srgbClr val="003366"/>
                </a:solidFill>
                <a:sym typeface="CommercialPi BT" pitchFamily="18" charset="2"/>
              </a:rPr>
              <a:t>	 cost, speed &amp; reliability</a:t>
            </a:r>
          </a:p>
          <a:p>
            <a:pPr marL="609600" indent="-609600">
              <a:buFontTx/>
              <a:buBlip>
                <a:blip r:embed="rId4"/>
              </a:buBlip>
            </a:pPr>
            <a:r>
              <a:rPr lang="en-US" sz="2000">
                <a:solidFill>
                  <a:srgbClr val="003366"/>
                </a:solidFill>
                <a:sym typeface="CommercialPi BT" pitchFamily="18" charset="2"/>
              </a:rPr>
              <a:t>Replacement of relay control systems by modern alternatives based on electronics &amp; microprocessors</a:t>
            </a:r>
          </a:p>
          <a:p>
            <a:pPr marL="609600" indent="-609600">
              <a:buFontTx/>
              <a:buBlip>
                <a:blip r:embed="rId4"/>
              </a:buBlip>
            </a:pPr>
            <a:r>
              <a:rPr lang="en-US" sz="2000">
                <a:solidFill>
                  <a:srgbClr val="003366"/>
                </a:solidFill>
                <a:sym typeface="CommercialPi BT" pitchFamily="18" charset="2"/>
              </a:rPr>
              <a:t>Convert small control signals to higher I/ V driving signals</a:t>
            </a:r>
          </a:p>
          <a:p>
            <a:pPr marL="609600" indent="-609600">
              <a:buFontTx/>
              <a:buNone/>
            </a:pPr>
            <a:r>
              <a:rPr lang="en-US" sz="2000">
                <a:solidFill>
                  <a:srgbClr val="003366"/>
                </a:solidFill>
                <a:sym typeface="CommercialPi BT" pitchFamily="18" charset="2"/>
              </a:rPr>
              <a:t>	 used extensively as output devices</a:t>
            </a:r>
          </a:p>
          <a:p>
            <a:pPr marL="609600" indent="-609600">
              <a:buFontTx/>
              <a:buBlip>
                <a:blip r:embed="rId4"/>
              </a:buBlip>
            </a:pPr>
            <a:endParaRPr lang="en-US" sz="2000">
              <a:solidFill>
                <a:srgbClr val="003366"/>
              </a:solidFill>
              <a:sym typeface="CommercialPi BT" pitchFamily="18" charset="2"/>
            </a:endParaRPr>
          </a:p>
          <a:p>
            <a:pPr marL="609600" indent="-609600">
              <a:buFontTx/>
              <a:buNone/>
            </a:pPr>
            <a:endParaRPr lang="en-US" sz="2000">
              <a:solidFill>
                <a:srgbClr val="003366"/>
              </a:solidFill>
              <a:sym typeface="CommercialPi BT" pitchFamily="18" charset="2"/>
            </a:endParaRPr>
          </a:p>
        </p:txBody>
      </p:sp>
      <p:pic>
        <p:nvPicPr>
          <p:cNvPr id="2" name="BAE314 Mechanical Power Generation (Machine Control) Audio (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8587C-7BB1-402A-BDDE-EB91BE8D0FBB}" type="slidenum">
              <a:rPr lang="en-US"/>
              <a:pPr/>
              <a:t>8</a:t>
            </a:fld>
            <a:endParaRPr lang="en-US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200" b="1">
                <a:solidFill>
                  <a:schemeClr val="bg2"/>
                </a:solidFill>
                <a:latin typeface="Times New Roman" pitchFamily="18" charset="0"/>
                <a:sym typeface="Wingdings" pitchFamily="2" charset="2"/>
              </a:rPr>
              <a:t></a:t>
            </a:r>
            <a:r>
              <a:rPr lang="en-US" sz="3200" b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>
                <a:solidFill>
                  <a:srgbClr val="003366"/>
                </a:solidFill>
                <a:latin typeface="Times New Roman" pitchFamily="18" charset="0"/>
              </a:rPr>
              <a:t>PLC in Comparison with Other Control Systems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657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b="1">
                <a:solidFill>
                  <a:srgbClr val="003366"/>
                </a:solidFill>
                <a:sym typeface="CommercialPi BT" pitchFamily="18" charset="2"/>
              </a:rPr>
              <a:t>(b) Digital Logic Control System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003366"/>
                </a:solidFill>
                <a:sym typeface="CommercialPi BT" pitchFamily="18" charset="2"/>
              </a:rPr>
              <a:t>Digital ICs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>
                <a:solidFill>
                  <a:srgbClr val="003366"/>
                </a:solidFill>
                <a:sym typeface="CommercialPi BT" pitchFamily="18" charset="2"/>
              </a:rPr>
              <a:t>	 processing information through various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>
                <a:solidFill>
                  <a:srgbClr val="003366"/>
                </a:solidFill>
                <a:sym typeface="CommercialPi BT" pitchFamily="18" charset="2"/>
              </a:rPr>
              <a:t>	     logic gates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003366"/>
                </a:solidFill>
                <a:sym typeface="CommercialPi BT" pitchFamily="18" charset="2"/>
              </a:rPr>
              <a:t>Operate at much higher speeds &amp; less power than relay circuit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003366"/>
                </a:solidFill>
                <a:sym typeface="CommercialPi BT" pitchFamily="18" charset="2"/>
              </a:rPr>
              <a:t>Advantage of small size but it cannot switch higher power signal</a:t>
            </a:r>
            <a:r>
              <a:rPr lang="en-US" sz="2800">
                <a:solidFill>
                  <a:srgbClr val="003366"/>
                </a:solidFill>
              </a:rPr>
              <a:t> </a:t>
            </a:r>
            <a:r>
              <a:rPr lang="en-US" sz="280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/>
          </a:p>
        </p:txBody>
      </p:sp>
      <p:pic>
        <p:nvPicPr>
          <p:cNvPr id="2" name="BAE314 Mechanical Power Generation (Machine Control) Audio (8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2200" y="5410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81B0B-8422-43B7-90FE-665C85B2FC11}" type="slidenum">
              <a:rPr lang="en-US"/>
              <a:pPr/>
              <a:t>9</a:t>
            </a:fld>
            <a:endParaRPr lang="en-US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z="2800" b="1">
                <a:solidFill>
                  <a:schemeClr val="bg2"/>
                </a:solidFill>
                <a:latin typeface="Times New Roman" pitchFamily="18" charset="0"/>
                <a:sym typeface="Wingdings" pitchFamily="2" charset="2"/>
              </a:rPr>
              <a:t></a:t>
            </a:r>
            <a:r>
              <a:rPr lang="en-US" sz="2800" b="1">
                <a:solidFill>
                  <a:srgbClr val="003366"/>
                </a:solidFill>
                <a:latin typeface="Times New Roman" pitchFamily="18" charset="0"/>
              </a:rPr>
              <a:t> PLC in Comparison with Other Control Systems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b="1">
                <a:solidFill>
                  <a:srgbClr val="003366"/>
                </a:solidFill>
              </a:rPr>
              <a:t>(c)</a:t>
            </a:r>
            <a:r>
              <a:rPr lang="en-US" sz="4000"/>
              <a:t> </a:t>
            </a:r>
            <a:r>
              <a:rPr lang="en-US" sz="2800" b="1">
                <a:solidFill>
                  <a:srgbClr val="003366"/>
                </a:solidFill>
              </a:rPr>
              <a:t>Electronic Continuous Control System</a:t>
            </a:r>
          </a:p>
          <a:p>
            <a:pPr>
              <a:buFontTx/>
              <a:buNone/>
            </a:pPr>
            <a:endParaRPr lang="en-US" sz="2800" b="1">
              <a:solidFill>
                <a:srgbClr val="003366"/>
              </a:solidFill>
            </a:endParaRPr>
          </a:p>
          <a:p>
            <a:pPr>
              <a:buFontTx/>
              <a:buBlip>
                <a:blip r:embed="rId4"/>
              </a:buBlip>
            </a:pPr>
            <a:r>
              <a:rPr lang="en-US" sz="2800" b="1">
                <a:solidFill>
                  <a:srgbClr val="003366"/>
                </a:solidFill>
              </a:rPr>
              <a:t>Op-amp available for computing (mathematical ) operations</a:t>
            </a:r>
          </a:p>
          <a:p>
            <a:pPr>
              <a:buFontTx/>
              <a:buNone/>
            </a:pPr>
            <a:r>
              <a:rPr lang="en-US" sz="2800" b="1">
                <a:solidFill>
                  <a:srgbClr val="003366"/>
                </a:solidFill>
                <a:sym typeface="CommercialPi BT" pitchFamily="18" charset="2"/>
              </a:rPr>
              <a:t>	</a:t>
            </a:r>
            <a:r>
              <a:rPr lang="en-US" sz="2400" b="1">
                <a:solidFill>
                  <a:srgbClr val="003366"/>
                </a:solidFill>
                <a:sym typeface="CommercialPi BT" pitchFamily="18" charset="2"/>
              </a:rPr>
              <a:t> quickly adopted in the field of continuous control </a:t>
            </a:r>
          </a:p>
          <a:p>
            <a:pPr>
              <a:buFontTx/>
              <a:buNone/>
            </a:pPr>
            <a:r>
              <a:rPr lang="en-US" sz="2400" b="1">
                <a:solidFill>
                  <a:srgbClr val="003366"/>
                </a:solidFill>
                <a:sym typeface="CommercialPi BT" pitchFamily="18" charset="2"/>
              </a:rPr>
              <a:t>	 provided to much simplified solution to complex  </a:t>
            </a:r>
          </a:p>
          <a:p>
            <a:pPr>
              <a:buFontTx/>
              <a:buNone/>
            </a:pPr>
            <a:r>
              <a:rPr lang="en-US" sz="2400" b="1">
                <a:solidFill>
                  <a:srgbClr val="003366"/>
                </a:solidFill>
                <a:sym typeface="CommercialPi BT" pitchFamily="18" charset="2"/>
              </a:rPr>
              <a:t>         control functions than discrete systems</a:t>
            </a:r>
          </a:p>
          <a:p>
            <a:pPr>
              <a:buFontTx/>
              <a:buBlip>
                <a:blip r:embed="rId4"/>
              </a:buBlip>
            </a:pPr>
            <a:r>
              <a:rPr lang="en-US" sz="2800" b="1">
                <a:solidFill>
                  <a:srgbClr val="003366"/>
                </a:solidFill>
                <a:sym typeface="CommercialPi BT" pitchFamily="18" charset="2"/>
              </a:rPr>
              <a:t>But, design &amp; commissioning </a:t>
            </a:r>
          </a:p>
          <a:p>
            <a:pPr>
              <a:buFontTx/>
              <a:buNone/>
            </a:pPr>
            <a:r>
              <a:rPr lang="en-US" sz="2400" b="1">
                <a:solidFill>
                  <a:srgbClr val="003366"/>
                </a:solidFill>
                <a:sym typeface="CommercialPi BT" pitchFamily="18" charset="2"/>
              </a:rPr>
              <a:t>	 difficult task</a:t>
            </a:r>
          </a:p>
          <a:p>
            <a:pPr>
              <a:buFontTx/>
              <a:buNone/>
            </a:pPr>
            <a:endParaRPr lang="en-US" sz="2800" b="1">
              <a:solidFill>
                <a:srgbClr val="003366"/>
              </a:solidFill>
              <a:sym typeface="CommercialPi BT" pitchFamily="18" charset="2"/>
            </a:endParaRPr>
          </a:p>
        </p:txBody>
      </p:sp>
      <p:pic>
        <p:nvPicPr>
          <p:cNvPr id="2" name="BAE314 Mechanical Power Generation (Machine Control) Audio (9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000" y="5562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1094</TotalTime>
  <Words>1475</Words>
  <Application>Microsoft Office PowerPoint</Application>
  <PresentationFormat>On-screen Show (4:3)</PresentationFormat>
  <Paragraphs>514</Paragraphs>
  <Slides>52</Slides>
  <Notes>1</Notes>
  <HiddenSlides>0</HiddenSlides>
  <MMClips>45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Default Design</vt:lpstr>
      <vt:lpstr>MINISTRY OF SCIENCE AND TECHNOLOGY  A.G.T.I (Second Year)   EP 2012 ELECTRICAL MACHINES AND CONTROL</vt:lpstr>
      <vt:lpstr>PowerPoint Presentation</vt:lpstr>
      <vt:lpstr>PART ONE PLC CHAPTER 1  PLC Basics </vt:lpstr>
      <vt:lpstr> PLC Structure </vt:lpstr>
      <vt:lpstr> PLC Structure </vt:lpstr>
      <vt:lpstr> PLC Structure </vt:lpstr>
      <vt:lpstr> PLC in Comparison with Other Control Systems</vt:lpstr>
      <vt:lpstr> PLC in Comparison with Other Control Systems</vt:lpstr>
      <vt:lpstr> PLC in Comparison with Other Control Systems</vt:lpstr>
      <vt:lpstr> PLC in Comparison with Other Control Systems</vt:lpstr>
      <vt:lpstr> PLC’s CPU</vt:lpstr>
      <vt:lpstr>  PLC’s Memory  </vt:lpstr>
      <vt:lpstr>  PLC’s Memory  </vt:lpstr>
      <vt:lpstr>CHAPTER 2  PLC PROGRAMMING</vt:lpstr>
      <vt:lpstr> Programming Devices</vt:lpstr>
      <vt:lpstr> Programming Languages</vt:lpstr>
      <vt:lpstr> Typical Instruction Set</vt:lpstr>
      <vt:lpstr> Typical Combinations of Languages</vt:lpstr>
      <vt:lpstr> 3 Basic Symbols </vt:lpstr>
      <vt:lpstr> Elementary Logic Circuit</vt:lpstr>
      <vt:lpstr> Elementary Logic Circuit</vt:lpstr>
      <vt:lpstr> PLC’s Functions</vt:lpstr>
      <vt:lpstr> PLC’s Functions</vt:lpstr>
      <vt:lpstr> PLC’s Functions</vt:lpstr>
      <vt:lpstr>CHAPTER 3  PLC APPLICATION</vt:lpstr>
      <vt:lpstr>PowerPoint Presentation</vt:lpstr>
      <vt:lpstr>CHAPTER 4  PLC PRACTICE</vt:lpstr>
      <vt:lpstr>PowerPoint Presentation</vt:lpstr>
      <vt:lpstr>PowerPoint Presentation</vt:lpstr>
      <vt:lpstr>PART TWO SEQUENCE CONTROL CHAPTER 1  Control System Basic </vt:lpstr>
      <vt:lpstr> Sequence Control </vt:lpstr>
      <vt:lpstr> Automatic Control </vt:lpstr>
      <vt:lpstr> Terms of Sequence Control  </vt:lpstr>
      <vt:lpstr> Terms of Sequence Control  </vt:lpstr>
      <vt:lpstr> Terms of Sequence Control  </vt:lpstr>
      <vt:lpstr> Basic Knowledge on Contacts</vt:lpstr>
      <vt:lpstr> Basic Knowledge on Contacts</vt:lpstr>
      <vt:lpstr> Basic Knowledge on Contacts</vt:lpstr>
      <vt:lpstr>CHAPTER 2 SEQUENCE CONTROL</vt:lpstr>
      <vt:lpstr>PowerPoint Presentation</vt:lpstr>
      <vt:lpstr>PowerPoint Presentation</vt:lpstr>
      <vt:lpstr>PowerPoint Presentation</vt:lpstr>
      <vt:lpstr>PowerPoint Presentation</vt:lpstr>
      <vt:lpstr>CHAPTER 3 INDUSTRIAL MACHINE CONTROLS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UNIQUE Commercial Co., 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MINISTRY OF SCIENCE AND TECHNOLOGY  A.G.T.I (Second Year)  EP 2012 ELECTRICAL MACHINES AND CONTROL</dc:title>
  <dc:creator>UNIQUE COMPUTER CENTER</dc:creator>
  <cp:lastModifiedBy>ukyawnaing</cp:lastModifiedBy>
  <cp:revision>50</cp:revision>
  <dcterms:created xsi:type="dcterms:W3CDTF">2008-08-19T15:45:32Z</dcterms:created>
  <dcterms:modified xsi:type="dcterms:W3CDTF">2014-03-05T09:39:57Z</dcterms:modified>
</cp:coreProperties>
</file>