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3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8DDC4-EE75-4CB2-AD31-FAC716399B49}" type="datetimeFigureOut">
              <a:rPr lang="en-US" smtClean="0"/>
              <a:pPr/>
              <a:t>7/9/2009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DCA99-1848-4D21-BD2B-BF5F082477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images.google.com/imgres?imgurl=http://art.froth.com/lard.jpg&amp;imgrefurl=http://www.arrse.co.uk/Forums/viewtopic/t%3D96400.html&amp;usg=__0Z37MTeBbiqYUhdlWpVTgzRNT7o=&amp;h=480&amp;w=640&amp;sz=59&amp;hl=en&amp;start=4&amp;um=1&amp;tbnid=0yvC-mACU-MjMM:&amp;tbnh=103&amp;tbnw=137&amp;prev=/images%3Fq%3DLard%26hl%3Den%26rlz%3D1T4GGLJ_enUS293US294%26um%3D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lostworld.pair.com/blog/images/pics/mar19-pork.jpg&amp;imgrefurl=http://myamericanmeltingpot.blogspot.com/2008/10/food-for-thought-pork-rinds-cheerios.html&amp;usg=__jupLuInbVvXnGTmobXrgyBBeOMk=&amp;h=300&amp;w=231&amp;sz=31&amp;hl=en&amp;start=3&amp;um=1&amp;tbnid=o_aCxYFYTJ7t9M:&amp;tbnh=116&amp;tbnw=89&amp;prev=/images%3Fq%3DPork%2BRinds%26hl%3Den%26rlz%3D1T4GGLJ_enUS293US294%26um%3D1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/imgres?imgurl=http://www.switcheroo.com/Photos/sausagecasings.jpg&amp;imgrefurl=http://www.switcheroo.com/Wrappers.html&amp;usg=__CqeLBY8O2dnJqhrPfVJwJ_xk1QQ=&amp;h=242&amp;w=358&amp;sz=7&amp;hl=en&amp;start=10&amp;um=1&amp;tbnid=-4NG4uDmVf0JeM:&amp;tbnh=82&amp;tbnw=121&amp;prev=/images%3Fq%3DSausage%2BCasings%26hl%3Den%26rlz%3D1T4GGLJ_enUS293US294%26sa%3DG%26um%3D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images.google.com/imgres?imgurl=http://www.industryplayer.com/images/licrespic/Vegetables.jpg&amp;imgrefurl=http://www.industryplayer.com/licenceinfo.php%3Flicid%3D000340&amp;usg=__ZcGyuupy8BSsI1eMzjZWlMAF2-Y=&amp;h=598&amp;w=400&amp;sz=29&amp;hl=en&amp;start=1&amp;um=1&amp;tbnid=r8n-Rij29reOzM:&amp;tbnh=135&amp;tbnw=90&amp;prev=/images%3Fq%3D%2522Vegetables%2522%26hl%3Den%26rlz%3D1T4GGLJ_enUS293US294%26um%3D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cdn.wn.com/o25/ph//2009/01/20/e3a7137e86c36851823f5248f8ce2804-grande.jpg&amp;imgrefurl=http://article.wn.com/view/2009/01/20/Still_time_to_recycle_cooking_oils_grease/&amp;usg=__WQkvRwc1jZWFno2sWxO79Q--GBU=&amp;h=351&amp;w=468&amp;sz=51&amp;hl=en&amp;start=48&amp;um=1&amp;tbnid=cddimhxYdp54iM:&amp;tbnh=96&amp;tbnw=128&amp;prev=/images%3Fq%3D%2522Cooking%2BOils%2522%26ndsp%3D20%26hl%3Den%26rlz%3D1T4GGLJ_enUS293US294%26sa%3DN%26start%3D40%26um%3D1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www.mofpi.nic.in/images/grains_main.jpg&amp;imgrefurl=http://www.mofpi.nic.in/industryspecificinformation/grains/grains.htm&amp;h=227&amp;w=300&amp;sz=32&amp;tbnid=71JE4kMsG4LyHM:&amp;tbnh=88&amp;tbnw=116&amp;prev=/images%3Fq%3D%2522Grains%2522&amp;usg=__zC7gFwgZmTxgbbk5GWh9aL94blw=&amp;ei=d6xWStb4EYW0swOotpj0AQ&amp;sa=X&amp;oi=image_result&amp;resnum=8&amp;ct=imag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korea.net/cheditor40_asp/cheditor/attach/200852617344686593.jpg&amp;imgrefurl=http://www.korea.net/news/news/NewsView.asp?serial_no=20080526006&amp;part=109&amp;SearchDay=&amp;usg=__KLbtVnfHcgO15kUhkiv3OF_i4H0=&amp;h=342&amp;w=500&amp;sz=209&amp;hl=en&amp;start=101&amp;um=1&amp;tbnid=t7P3kJ37YJm8QM:&amp;tbnh=89&amp;tbnw=130&amp;prev=/images?q=%22Potato+plants%22&amp;ndsp=20&amp;hl=en&amp;rlz=1T4GGLJ_enUS293US294&amp;sa=N&amp;start=100&amp;um=1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images.google.com/imgres?imgurl=http://www.duke.edu/web/soc142/team3/Group%20Rice/Rice%20plant.jpg&amp;imgrefurl=http://www.duke.edu/web/soc142/team3/Group%20Rice/History.htm&amp;usg=__L7QKnw505wFsaG01jrDIoAh0S6k=&amp;h=614&amp;w=819&amp;sz=65&amp;hl=en&amp;start=74&amp;um=1&amp;tbnid=6awJqYynLZFAMM:&amp;tbnh=108&amp;tbnw=144&amp;prev=/images?q=%22Rice%22&amp;ndsp=20&amp;hl=en&amp;rlz=1T4GGLJ_enUS293US294&amp;sa=N&amp;start=60&amp;um=1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0" Type="http://schemas.openxmlformats.org/officeDocument/2006/relationships/hyperlink" Target="http://images.google.com/imgres?imgurl=http://roots.psu.edu/files/nutrientdisorders/control/DSCN0719.JPG&amp;imgrefurl=http://roots.psu.edu/en/book/export/html/177&amp;usg=__lHsGbYS8Nuo7aBe0hz25ZQlC16Q=&amp;h=450&amp;w=600&amp;sz=99&amp;hl=en&amp;start=10&amp;um=1&amp;tbnid=VsdLn4HP-spnXM:&amp;tbnh=101&amp;tbnw=135&amp;prev=/images?q=%22Bean+Plants%22%22&amp;hl=en&amp;rlz=1T4GGLJ_enUS293US294&amp;sa=N&amp;um=1" TargetMode="External"/><Relationship Id="rId4" Type="http://schemas.openxmlformats.org/officeDocument/2006/relationships/hyperlink" Target="http://images.google.com/imgres?imgurl=http://www.purplesage.org.uk/images/photos/fotolia_oats.jpg&amp;imgrefurl=http://www.purplesage.org.uk/profiles/oats.htm&amp;usg=__W2JzfUJ06biN67OA8IwC9hV0Fqs=&amp;h=1124&amp;w=1690&amp;sz=848&amp;hl=en&amp;start=9&amp;um=1&amp;tbnid=hKU_Eaam63_3bM:&amp;tbnh=100&amp;tbnw=150&amp;prev=/images?q=%22Oats%22&amp;hl=en&amp;rlz=1T4GGLJ_enUS293US294&amp;um=1" TargetMode="External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files.shroomery.org/files/09-10/620822659-DSCF8745mod.jpg&amp;imgrefurl=http://www.shroomery.org/forums/showflat.php/Number/9911407&amp;usg=__rSMm8cO5vKmofSDZERN7MWopQ7g=&amp;h=1338&amp;w=800&amp;sz=421&amp;hl=en&amp;start=19&amp;um=1&amp;tbnid=4L6bSLgUgNJCMM:&amp;tbnh=150&amp;tbnw=90&amp;prev=/images%3Fq%3D%2522Plant%2Bfertilizers%2522%26hl%3Den%26rlz%3D1T4GGLJ_enUS293US294%26um%3D1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images.google.com/imgres?imgurl=http://www.lisburncity.gov.uk/filestore/images/Raw-Meat-1.jpg&amp;imgrefurl=http://www.lisburncity.gov.uk/your-city-council/council-departments/environmental-services/environmental-health/food-control/a-z-food-safety/&amp;usg=__axEl9wp1H7lu-VbCBvvkizGy-jw=&amp;h=425&amp;w=600&amp;sz=80&amp;hl=en&amp;start=2&amp;um=1&amp;tbnid=EArbjuLRLLoE7M:&amp;tbnh=96&amp;tbnw=135&amp;prev=/images%3Fq%3D%2522Meat%2522%26hl%3Den%26rlz%3D1T4GGLJ_enUS293US294%26um%3D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m/imgres?imgurl=http://z.about.com/d/15minutefashion/1/0/I/0/-/-/milk.jpg&amp;imgrefurl=http://15minutefashion.about.com/b/2009/06/07/milk.htm&amp;usg=__x_2R_d6zyfhWwmn1Yqdx8_BJFVk=&amp;h=445&amp;w=325&amp;sz=8&amp;hl=en&amp;start=1&amp;um=1&amp;tbnid=_1f2SuyUWOW8bM:&amp;tbnh=127&amp;tbnw=93&amp;prev=/images%3Fq%3D%2522Milk%2522%26hl%3Den%26rlz%3D1T4GGLJ_enUS293US294%26sa%3DN%26um%3D1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images.google.com/imgres?imgurl=http://falloutofline.files.wordpress.com/2008/12/eggs1.jpg&amp;imgrefurl=http://falloutofline.wordpress.com/2008/12/26/041-eggs/&amp;usg=__7BaRzErL7eZo2jb5JvqhBOEdjd4=&amp;h=480&amp;w=640&amp;sz=36&amp;hl=en&amp;start=1&amp;um=1&amp;tbnid=BwGPqoseqP2qSM:&amp;tbnh=103&amp;tbnw=137&amp;prev=/images%3Fq%3D%2522Eggs%2522%26hl%3Den%26rlz%3D1T4GGLJ_enUS293US294%26um%3D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Food 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Agricultural Products &amp; You</a:t>
            </a:r>
            <a:endParaRPr lang="en-US" dirty="0"/>
          </a:p>
        </p:txBody>
      </p:sp>
      <p:pic>
        <p:nvPicPr>
          <p:cNvPr id="1026" name="Picture 2" descr="C:\Documents and Settings\bball\Local Settings\Temporary Internet Files\Content.IE5\8901U7UQ\MCj044177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32929">
            <a:off x="6613598" y="4327599"/>
            <a:ext cx="2362200" cy="2362200"/>
          </a:xfrm>
          <a:prstGeom prst="rect">
            <a:avLst/>
          </a:prstGeom>
          <a:noFill/>
        </p:spPr>
      </p:pic>
      <p:pic>
        <p:nvPicPr>
          <p:cNvPr id="1027" name="Picture 3" descr="C:\Documents and Settings\bball\Local Settings\Temporary Internet Files\Content.IE5\GEAIOZ8B\MCj0441777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61197">
            <a:off x="7135482" y="353681"/>
            <a:ext cx="1676400" cy="1676400"/>
          </a:xfrm>
          <a:prstGeom prst="rect">
            <a:avLst/>
          </a:prstGeom>
          <a:noFill/>
        </p:spPr>
      </p:pic>
      <p:pic>
        <p:nvPicPr>
          <p:cNvPr id="1028" name="Picture 4" descr="C:\Documents and Settings\bball\Local Settings\Temporary Internet Files\Content.IE5\URN95KRX\MCj0441782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76063">
            <a:off x="279975" y="4318575"/>
            <a:ext cx="2438400" cy="2438400"/>
          </a:xfrm>
          <a:prstGeom prst="rect">
            <a:avLst/>
          </a:prstGeom>
          <a:noFill/>
        </p:spPr>
      </p:pic>
      <p:pic>
        <p:nvPicPr>
          <p:cNvPr id="1029" name="Picture 5" descr="C:\Documents and Settings\bball\Local Settings\Temporary Internet Files\Content.IE5\9I1J0B1A\MCj043520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43690">
            <a:off x="304800" y="457200"/>
            <a:ext cx="2289432" cy="1752600"/>
          </a:xfrm>
          <a:prstGeom prst="rect">
            <a:avLst/>
          </a:prstGeom>
          <a:noFill/>
        </p:spPr>
      </p:pic>
      <p:pic>
        <p:nvPicPr>
          <p:cNvPr id="1030" name="Picture 6" descr="C:\Documents and Settings\bball\Local Settings\Temporary Internet Files\Content.IE5\M2SHXMQ4\MCj0441751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4648200"/>
            <a:ext cx="2209800" cy="2209800"/>
          </a:xfrm>
          <a:prstGeom prst="rect">
            <a:avLst/>
          </a:prstGeom>
          <a:noFill/>
        </p:spPr>
      </p:pic>
      <p:pic>
        <p:nvPicPr>
          <p:cNvPr id="1031" name="Picture 7" descr="C:\Documents and Settings\bball\Local Settings\Temporary Internet Files\Content.IE5\VUZIQJ10\MCj0441708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6200" y="228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Meat &amp; Eggs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3058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Animal sources commonly </a:t>
            </a:r>
            <a:r>
              <a:rPr lang="en-US" sz="3600" dirty="0" smtClean="0"/>
              <a:t>used as a human food source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0800"/>
            <a:ext cx="4040188" cy="3951288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Pork</a:t>
            </a:r>
          </a:p>
          <a:p>
            <a:pPr lvl="1"/>
            <a:r>
              <a:rPr lang="en-US" sz="3600" dirty="0" smtClean="0"/>
              <a:t>Lamb</a:t>
            </a:r>
          </a:p>
          <a:p>
            <a:pPr lvl="1"/>
            <a:r>
              <a:rPr lang="en-US" sz="3600" dirty="0" smtClean="0"/>
              <a:t>Beef</a:t>
            </a:r>
          </a:p>
          <a:p>
            <a:pPr lvl="1"/>
            <a:r>
              <a:rPr lang="en-US" sz="3600" dirty="0" smtClean="0"/>
              <a:t>Chicken</a:t>
            </a:r>
          </a:p>
          <a:p>
            <a:pPr lvl="1"/>
            <a:r>
              <a:rPr lang="en-US" sz="3600" dirty="0" smtClean="0"/>
              <a:t>Turkey	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590800"/>
            <a:ext cx="4041775" cy="3951288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Fish</a:t>
            </a:r>
          </a:p>
          <a:p>
            <a:pPr lvl="1"/>
            <a:r>
              <a:rPr lang="en-US" sz="3600" dirty="0" smtClean="0"/>
              <a:t>Chevron</a:t>
            </a:r>
          </a:p>
          <a:p>
            <a:pPr lvl="1"/>
            <a:r>
              <a:rPr lang="en-US" sz="3600" dirty="0" smtClean="0"/>
              <a:t>Bison</a:t>
            </a:r>
          </a:p>
          <a:p>
            <a:pPr lvl="1"/>
            <a:r>
              <a:rPr lang="en-US" sz="3600" dirty="0" smtClean="0"/>
              <a:t>Wild Game</a:t>
            </a:r>
          </a:p>
          <a:p>
            <a:pPr lvl="1"/>
            <a:r>
              <a:rPr lang="en-US" sz="3600" dirty="0" smtClean="0"/>
              <a:t>Eggs</a:t>
            </a:r>
            <a:endParaRPr lang="en-US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By- Products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Lard</a:t>
            </a:r>
          </a:p>
          <a:p>
            <a:r>
              <a:rPr lang="en-US" sz="3600" dirty="0" smtClean="0"/>
              <a:t>Oils</a:t>
            </a:r>
          </a:p>
          <a:p>
            <a:r>
              <a:rPr lang="en-US" sz="3600" dirty="0" smtClean="0"/>
              <a:t>Sausage Casings</a:t>
            </a:r>
          </a:p>
          <a:p>
            <a:r>
              <a:rPr lang="en-US" sz="3600" dirty="0" smtClean="0"/>
              <a:t>Tripe</a:t>
            </a:r>
          </a:p>
          <a:p>
            <a:r>
              <a:rPr lang="en-US" sz="3600" dirty="0" smtClean="0"/>
              <a:t>Liver</a:t>
            </a:r>
          </a:p>
          <a:p>
            <a:r>
              <a:rPr lang="en-US" sz="3600" dirty="0" smtClean="0"/>
              <a:t>Pork Rinds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tbn2.google.com/images?q=tbn:0yvC-mACU-MjMM:http://art.froth.com/lar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76400"/>
            <a:ext cx="2743200" cy="2062408"/>
          </a:xfrm>
          <a:prstGeom prst="rect">
            <a:avLst/>
          </a:prstGeom>
          <a:noFill/>
        </p:spPr>
      </p:pic>
      <p:pic>
        <p:nvPicPr>
          <p:cNvPr id="1028" name="Picture 4" descr="http://tbn2.google.com/images?q=tbn:-4NG4uDmVf0JeM:http://www.switcheroo.com/Photos/sausagecasing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84629" y="4038600"/>
            <a:ext cx="2248827" cy="1524000"/>
          </a:xfrm>
          <a:prstGeom prst="rect">
            <a:avLst/>
          </a:prstGeom>
          <a:noFill/>
        </p:spPr>
      </p:pic>
      <p:pic>
        <p:nvPicPr>
          <p:cNvPr id="1030" name="Picture 6" descr="http://tbn2.google.com/images?q=tbn:o_aCxYFYTJ7t9M:http://lostworld.pair.com/blog/images/pics/mar19-pork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4121649"/>
            <a:ext cx="1981200" cy="258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dietmotion.com/images/food-pyram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19200"/>
            <a:ext cx="5410200" cy="5184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1470025"/>
          </a:xfrm>
        </p:spPr>
        <p:txBody>
          <a:bodyPr/>
          <a:lstStyle/>
          <a:p>
            <a:r>
              <a:rPr lang="en-US" dirty="0" smtClean="0"/>
              <a:t>Plant Products &amp; By Products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http://tbn2.google.com/images?q=tbn:r8n-Rij29reOzM:http://www.industryplayer.com/images/licrespic/Vegetabl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133600"/>
            <a:ext cx="2438400" cy="3657603"/>
          </a:xfrm>
          <a:prstGeom prst="rect">
            <a:avLst/>
          </a:prstGeom>
          <a:noFill/>
        </p:spPr>
      </p:pic>
      <p:pic>
        <p:nvPicPr>
          <p:cNvPr id="10242" name="Picture 2" descr="http://www.mofpi.nic.in/industryspecificinformation/grains/grains.htm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195788">
            <a:off x="699629" y="2882620"/>
            <a:ext cx="2200275" cy="1676400"/>
          </a:xfrm>
          <a:prstGeom prst="rect">
            <a:avLst/>
          </a:prstGeom>
          <a:noFill/>
        </p:spPr>
      </p:pic>
      <p:pic>
        <p:nvPicPr>
          <p:cNvPr id="10244" name="Picture 4" descr="http://tbn2.google.com/images?q=tbn:cddimhxYdp54iM:http://cdn.wn.com/o25/ph//2009/01/20/e3a7137e86c36851823f5248f8ce2804-grande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581667">
            <a:off x="6686409" y="2918169"/>
            <a:ext cx="2205072" cy="1653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Grains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Grains &amp; Starches commonly used as a human food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2362200"/>
            <a:ext cx="4040188" cy="3951288"/>
          </a:xfrm>
        </p:spPr>
        <p:txBody>
          <a:bodyPr/>
          <a:lstStyle/>
          <a:p>
            <a:pPr lvl="1"/>
            <a:r>
              <a:rPr lang="en-US" sz="4000" dirty="0" smtClean="0"/>
              <a:t>Wheat</a:t>
            </a:r>
          </a:p>
          <a:p>
            <a:pPr lvl="1">
              <a:buNone/>
            </a:pPr>
            <a:endParaRPr lang="en-US" sz="4000" dirty="0" smtClean="0"/>
          </a:p>
          <a:p>
            <a:pPr lvl="1"/>
            <a:r>
              <a:rPr lang="en-US" sz="4000" dirty="0" smtClean="0"/>
              <a:t>Corn</a:t>
            </a:r>
          </a:p>
          <a:p>
            <a:pPr lvl="1"/>
            <a:endParaRPr lang="en-US" sz="4000" dirty="0" smtClean="0"/>
          </a:p>
          <a:p>
            <a:pPr lvl="1"/>
            <a:r>
              <a:rPr lang="en-US" sz="4000" dirty="0" smtClean="0"/>
              <a:t>Oats</a:t>
            </a:r>
          </a:p>
          <a:p>
            <a:pPr lvl="1"/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362200"/>
            <a:ext cx="4041775" cy="3951288"/>
          </a:xfrm>
        </p:spPr>
        <p:txBody>
          <a:bodyPr/>
          <a:lstStyle/>
          <a:p>
            <a:pPr lvl="1"/>
            <a:r>
              <a:rPr lang="en-US" sz="4000" dirty="0" smtClean="0"/>
              <a:t>Rice</a:t>
            </a:r>
          </a:p>
          <a:p>
            <a:pPr lvl="1"/>
            <a:endParaRPr lang="en-US" sz="4000" dirty="0" smtClean="0"/>
          </a:p>
          <a:p>
            <a:pPr lvl="1"/>
            <a:r>
              <a:rPr lang="en-US" sz="4000" dirty="0" smtClean="0"/>
              <a:t>Potatoes</a:t>
            </a:r>
          </a:p>
          <a:p>
            <a:pPr lvl="1"/>
            <a:endParaRPr lang="en-US" sz="4000" dirty="0" smtClean="0"/>
          </a:p>
          <a:p>
            <a:pPr lvl="1"/>
            <a:r>
              <a:rPr lang="en-US" sz="4000" dirty="0" smtClean="0"/>
              <a:t>Beans</a:t>
            </a:r>
          </a:p>
          <a:p>
            <a:endParaRPr lang="en-US" dirty="0"/>
          </a:p>
        </p:txBody>
      </p:sp>
      <p:pic>
        <p:nvPicPr>
          <p:cNvPr id="15363" name="Picture 3" descr="C:\Documents and Settings\bball\Local Settings\Temporary Internet Files\Content.IE5\NNO1DWZ7\MPj042775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90801"/>
            <a:ext cx="1010653" cy="1371600"/>
          </a:xfrm>
          <a:prstGeom prst="rect">
            <a:avLst/>
          </a:prstGeom>
          <a:noFill/>
        </p:spPr>
      </p:pic>
      <p:pic>
        <p:nvPicPr>
          <p:cNvPr id="15364" name="Picture 4" descr="C:\Documents and Settings\bball\Local Settings\Temporary Internet Files\Content.IE5\KCTL6HPQ\MPj04306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4114800"/>
            <a:ext cx="1374056" cy="1143000"/>
          </a:xfrm>
          <a:prstGeom prst="rect">
            <a:avLst/>
          </a:prstGeom>
          <a:noFill/>
        </p:spPr>
      </p:pic>
      <p:pic>
        <p:nvPicPr>
          <p:cNvPr id="15366" name="Picture 6" descr="http://tbn3.google.com/images?q=tbn:hKU_Eaam63_3bM:http://www.purplesage.org.uk/images/photos/fotolia_oat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5486400"/>
            <a:ext cx="1676400" cy="1117600"/>
          </a:xfrm>
          <a:prstGeom prst="rect">
            <a:avLst/>
          </a:prstGeom>
          <a:noFill/>
        </p:spPr>
      </p:pic>
      <p:pic>
        <p:nvPicPr>
          <p:cNvPr id="15368" name="Picture 8" descr="http://tbn1.google.com/images?q=tbn:6awJqYynLZFAMM:http://www.duke.edu/web/soc142/team3/Group%2520Rice/Rice%2520plant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2400300"/>
            <a:ext cx="1524000" cy="1143001"/>
          </a:xfrm>
          <a:prstGeom prst="rect">
            <a:avLst/>
          </a:prstGeom>
          <a:noFill/>
        </p:spPr>
      </p:pic>
      <p:pic>
        <p:nvPicPr>
          <p:cNvPr id="15370" name="Picture 10" descr="http://tbn3.google.com/images?q=tbn:t7P3kJ37YJm8QM:http://www.korea.net/cheditor40_asp/cheditor/attach/200852617344686593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91399" y="3886200"/>
            <a:ext cx="1558247" cy="1066800"/>
          </a:xfrm>
          <a:prstGeom prst="rect">
            <a:avLst/>
          </a:prstGeom>
          <a:noFill/>
        </p:spPr>
      </p:pic>
      <p:pic>
        <p:nvPicPr>
          <p:cNvPr id="15372" name="Picture 12" descr="http://tbn3.google.com/images?q=tbn:VsdLn4HP-spnXM:http://roots.psu.edu/files/nutrientdisorders/control/DSCN0719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86600" y="5334000"/>
            <a:ext cx="1629624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Vegetables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3058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Vegetables commonly used as a </a:t>
            </a:r>
            <a:r>
              <a:rPr lang="en-US" sz="3600" dirty="0" smtClean="0"/>
              <a:t>human </a:t>
            </a:r>
            <a:r>
              <a:rPr lang="en-US" sz="3600" dirty="0" smtClean="0"/>
              <a:t>food source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0800"/>
            <a:ext cx="4040188" cy="3951288"/>
          </a:xfrm>
        </p:spPr>
        <p:txBody>
          <a:bodyPr/>
          <a:lstStyle/>
          <a:p>
            <a:pPr lvl="1"/>
            <a:r>
              <a:rPr lang="en-US" sz="3600" dirty="0" smtClean="0"/>
              <a:t>Carrots</a:t>
            </a:r>
            <a:endParaRPr lang="en-US" sz="3600" dirty="0" smtClean="0"/>
          </a:p>
          <a:p>
            <a:pPr lvl="1"/>
            <a:r>
              <a:rPr lang="en-US" sz="3600" dirty="0" smtClean="0"/>
              <a:t>Beets</a:t>
            </a:r>
          </a:p>
          <a:p>
            <a:pPr lvl="1"/>
            <a:r>
              <a:rPr lang="en-US" sz="3600" dirty="0" smtClean="0"/>
              <a:t>Cauliflower</a:t>
            </a:r>
          </a:p>
          <a:p>
            <a:pPr lvl="1"/>
            <a:r>
              <a:rPr lang="en-US" sz="3600" dirty="0" smtClean="0"/>
              <a:t>Cucumbers</a:t>
            </a:r>
          </a:p>
          <a:p>
            <a:pPr lvl="1"/>
            <a:r>
              <a:rPr lang="en-US" sz="3600" dirty="0" smtClean="0"/>
              <a:t>Celery </a:t>
            </a:r>
          </a:p>
          <a:p>
            <a:pPr lvl="1"/>
            <a:r>
              <a:rPr lang="en-US" sz="3600" dirty="0" smtClean="0"/>
              <a:t>Asparagus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590800"/>
            <a:ext cx="4041775" cy="3951288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Lettuce</a:t>
            </a:r>
            <a:endParaRPr lang="en-US" sz="3600" dirty="0" smtClean="0"/>
          </a:p>
          <a:p>
            <a:pPr lvl="1"/>
            <a:r>
              <a:rPr lang="en-US" sz="3600" dirty="0" smtClean="0"/>
              <a:t>Cabbage</a:t>
            </a:r>
          </a:p>
          <a:p>
            <a:pPr lvl="1"/>
            <a:r>
              <a:rPr lang="en-US" sz="3600" dirty="0" smtClean="0"/>
              <a:t>Onion</a:t>
            </a:r>
          </a:p>
          <a:p>
            <a:pPr lvl="1"/>
            <a:r>
              <a:rPr lang="en-US" sz="3600" dirty="0" smtClean="0"/>
              <a:t>Sugar Beets</a:t>
            </a:r>
          </a:p>
          <a:p>
            <a:pPr lvl="1"/>
            <a:r>
              <a:rPr lang="en-US" sz="3600" dirty="0" smtClean="0"/>
              <a:t>Spinach</a:t>
            </a:r>
          </a:p>
          <a:p>
            <a:pPr lvl="1"/>
            <a:r>
              <a:rPr lang="en-US" sz="3600" dirty="0" smtClean="0"/>
              <a:t>Squash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3058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Fruits commonly used as a human food source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0800"/>
            <a:ext cx="4040188" cy="3951288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Tomatoes</a:t>
            </a:r>
          </a:p>
          <a:p>
            <a:pPr lvl="1"/>
            <a:r>
              <a:rPr lang="en-US" sz="3600" dirty="0" smtClean="0"/>
              <a:t>Avocados</a:t>
            </a:r>
            <a:endParaRPr lang="en-US" sz="3600" dirty="0" smtClean="0"/>
          </a:p>
          <a:p>
            <a:pPr lvl="1"/>
            <a:r>
              <a:rPr lang="en-US" sz="3600" dirty="0" smtClean="0"/>
              <a:t>Apples</a:t>
            </a:r>
          </a:p>
          <a:p>
            <a:pPr lvl="1"/>
            <a:r>
              <a:rPr lang="en-US" sz="3600" dirty="0" smtClean="0"/>
              <a:t>Grapes</a:t>
            </a:r>
          </a:p>
          <a:p>
            <a:pPr lvl="1"/>
            <a:r>
              <a:rPr lang="en-US" sz="3600" dirty="0" smtClean="0"/>
              <a:t>Pineapples</a:t>
            </a:r>
          </a:p>
          <a:p>
            <a:pPr lvl="1"/>
            <a:r>
              <a:rPr lang="en-US" sz="3600" dirty="0" smtClean="0"/>
              <a:t>Bananas</a:t>
            </a:r>
            <a:endParaRPr lang="en-US" sz="3600" dirty="0" smtClean="0"/>
          </a:p>
          <a:p>
            <a:pPr lvl="1"/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590800"/>
            <a:ext cx="4041775" cy="3951288"/>
          </a:xfrm>
        </p:spPr>
        <p:txBody>
          <a:bodyPr>
            <a:normAutofit/>
          </a:bodyPr>
          <a:lstStyle/>
          <a:p>
            <a:pPr lvl="1"/>
            <a:r>
              <a:rPr lang="en-US" sz="3600" dirty="0" smtClean="0"/>
              <a:t>Peaches</a:t>
            </a:r>
          </a:p>
          <a:p>
            <a:pPr lvl="1"/>
            <a:r>
              <a:rPr lang="en-US" sz="3600" dirty="0" smtClean="0"/>
              <a:t>Plums</a:t>
            </a:r>
          </a:p>
          <a:p>
            <a:pPr lvl="1"/>
            <a:r>
              <a:rPr lang="en-US" sz="3600" dirty="0" smtClean="0"/>
              <a:t>Melons</a:t>
            </a:r>
          </a:p>
          <a:p>
            <a:pPr lvl="1"/>
            <a:r>
              <a:rPr lang="en-US" sz="3600" dirty="0" smtClean="0"/>
              <a:t>Berries</a:t>
            </a:r>
          </a:p>
          <a:p>
            <a:pPr lvl="1"/>
            <a:r>
              <a:rPr lang="en-US" sz="3600" dirty="0" smtClean="0"/>
              <a:t>Citrus</a:t>
            </a:r>
          </a:p>
          <a:p>
            <a:pPr lvl="1"/>
            <a:r>
              <a:rPr lang="en-US" sz="3600" dirty="0" smtClean="0"/>
              <a:t>Pears</a:t>
            </a:r>
          </a:p>
          <a:p>
            <a:pPr lvl="1"/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By- Products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By </a:t>
            </a:r>
            <a:r>
              <a:rPr lang="en-US" sz="4000" dirty="0" smtClean="0"/>
              <a:t>Product-</a:t>
            </a:r>
            <a:r>
              <a:rPr lang="en-US" sz="4000" dirty="0" smtClean="0"/>
              <a:t>is a </a:t>
            </a:r>
            <a:r>
              <a:rPr lang="en-US" sz="4000" dirty="0" smtClean="0"/>
              <a:t>secondary product derived </a:t>
            </a:r>
            <a:r>
              <a:rPr lang="en-US" sz="4000" dirty="0" smtClean="0"/>
              <a:t>from a manufacturing process</a:t>
            </a:r>
            <a:endParaRPr lang="en-US" sz="4000" dirty="0" smtClean="0"/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Oils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Shortening</a:t>
            </a:r>
          </a:p>
          <a:p>
            <a:pPr lvl="1">
              <a:buFont typeface="Arial" pitchFamily="34" charset="0"/>
              <a:buChar char="•"/>
            </a:pPr>
            <a:r>
              <a:rPr lang="en-US" sz="4000" dirty="0" smtClean="0"/>
              <a:t>Fertilizer- used to grow more plants</a:t>
            </a:r>
            <a:endParaRPr lang="en-US" sz="4000" dirty="0"/>
          </a:p>
        </p:txBody>
      </p:sp>
      <p:pic>
        <p:nvPicPr>
          <p:cNvPr id="6146" name="Picture 2" descr="http://icooook.com/images/image_ingredient/seasoning_oil_vegetab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819400"/>
            <a:ext cx="1371600" cy="1371600"/>
          </a:xfrm>
          <a:prstGeom prst="rect">
            <a:avLst/>
          </a:prstGeom>
          <a:noFill/>
        </p:spPr>
      </p:pic>
      <p:pic>
        <p:nvPicPr>
          <p:cNvPr id="6148" name="Picture 4" descr="http://tbn3.google.com/images?q=tbn:4L6bSLgUgNJCMM:http://files.shroomery.org/files/09-10/620822659-DSCF8745mod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4648200"/>
            <a:ext cx="1143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 Products &amp; By Products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http://tbn3.google.com/images?q=tbn:EArbjuLRLLoE7M:http://www.lisburncity.gov.uk/filestore/images/Raw-Meat-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505200"/>
            <a:ext cx="3000372" cy="2133600"/>
          </a:xfrm>
          <a:prstGeom prst="rect">
            <a:avLst/>
          </a:prstGeom>
          <a:noFill/>
        </p:spPr>
      </p:pic>
      <p:pic>
        <p:nvPicPr>
          <p:cNvPr id="5124" name="Picture 4" descr="http://tbn3.google.com/images?q=tbn:BwGPqoseqP2qSM:http://falloutofline.files.wordpress.com/2008/12/eggs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978691">
            <a:off x="822164" y="3998068"/>
            <a:ext cx="1829218" cy="1375253"/>
          </a:xfrm>
          <a:prstGeom prst="rect">
            <a:avLst/>
          </a:prstGeom>
          <a:noFill/>
        </p:spPr>
      </p:pic>
      <p:pic>
        <p:nvPicPr>
          <p:cNvPr id="5126" name="Picture 6" descr="http://tbn2.google.com/images?q=tbn:_1f2SuyUWOW8bM:http://z.about.com/d/15minutefashion/1/0/I/0/-/-/milk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01340">
            <a:off x="7389524" y="3730147"/>
            <a:ext cx="1295400" cy="17689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Dairy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3058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Almost every dairy product you are familiar with must be processed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2590800"/>
            <a:ext cx="4040188" cy="39512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Milk and cream can both be used without processing, however they do not last long without preservatives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2590800"/>
            <a:ext cx="4041775" cy="3951288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Processed Dairy products</a:t>
            </a:r>
          </a:p>
          <a:p>
            <a:pPr lvl="1"/>
            <a:r>
              <a:rPr lang="en-US" sz="2800" dirty="0" smtClean="0"/>
              <a:t>Cheeses</a:t>
            </a:r>
          </a:p>
          <a:p>
            <a:pPr lvl="1"/>
            <a:r>
              <a:rPr lang="en-US" sz="2800" dirty="0" smtClean="0"/>
              <a:t>Ice Cream</a:t>
            </a:r>
          </a:p>
          <a:p>
            <a:pPr lvl="1"/>
            <a:r>
              <a:rPr lang="en-US" sz="2800" dirty="0" smtClean="0"/>
              <a:t>Cottage Cheese</a:t>
            </a:r>
          </a:p>
          <a:p>
            <a:pPr lvl="1"/>
            <a:r>
              <a:rPr lang="en-US" sz="2800" dirty="0" smtClean="0"/>
              <a:t>Sour Cream</a:t>
            </a:r>
          </a:p>
          <a:p>
            <a:pPr lvl="1"/>
            <a:r>
              <a:rPr lang="en-US" sz="2800" dirty="0" smtClean="0"/>
              <a:t>Whipped Cream</a:t>
            </a:r>
          </a:p>
          <a:p>
            <a:pPr lvl="1"/>
            <a:r>
              <a:rPr lang="en-US" sz="2800" dirty="0" smtClean="0"/>
              <a:t>Natural Coffee Creamers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178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Food Production</vt:lpstr>
      <vt:lpstr>Food Pyramid</vt:lpstr>
      <vt:lpstr>Plant Products &amp; By Products</vt:lpstr>
      <vt:lpstr>Grains</vt:lpstr>
      <vt:lpstr>Vegetables</vt:lpstr>
      <vt:lpstr>Fruits</vt:lpstr>
      <vt:lpstr>Plant By- Products</vt:lpstr>
      <vt:lpstr>Animal Products &amp; By Products</vt:lpstr>
      <vt:lpstr>Dairy </vt:lpstr>
      <vt:lpstr>Meat &amp; Eggs</vt:lpstr>
      <vt:lpstr>Animal By- Products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Production</dc:title>
  <dc:creator>bball</dc:creator>
  <cp:lastModifiedBy>bball</cp:lastModifiedBy>
  <cp:revision>20</cp:revision>
  <dcterms:created xsi:type="dcterms:W3CDTF">2009-07-09T16:42:56Z</dcterms:created>
  <dcterms:modified xsi:type="dcterms:W3CDTF">2009-07-10T04:02:03Z</dcterms:modified>
</cp:coreProperties>
</file>