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03A075E-FFB5-4D89-9956-7B7734B41110}" type="datetimeFigureOut">
              <a:rPr lang="en-US"/>
              <a:pPr>
                <a:defRPr/>
              </a:pPr>
              <a:t>9/2/2009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B1980C1-8DAD-406A-9DC6-C925781EB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D84DA4E-6107-4255-8F87-98D10A478135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C44FCD-5336-4131-8B5A-8965062383BE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E2168B-91B1-4C1C-A8D9-8F68137F499A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DD1597-1AB3-4655-BC2E-AF79E0B639DB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5075C3-5C66-4603-AD7A-31E42E69F15A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E7E9CA-7DE5-461E-B948-6C44FD717177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32A58A5-3575-40F7-AE89-BAFA248ADD43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747BC7-14D5-4D2F-BFD5-B54C89D7DAEC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239818-83F0-4407-8799-FFDE9292B48D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144504-9A05-4F59-B31E-EFC6FEBC4E8C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DE24D4D-92D5-44D9-98F0-E96928797EA0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846937-A134-4307-9798-A4EFC20E0055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54C4B75-0A7E-42F8-9359-0546FE4509F1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pic>
        <p:nvPicPr>
          <p:cNvPr id="18" name="Picture 21" descr="illinois-cte-log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638800"/>
            <a:ext cx="2590800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0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566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566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0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2743200" y="6248400"/>
            <a:ext cx="3657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2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A8BF2-C2EE-4A5B-88EA-E5050A58A6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61FDA-045E-4347-96AB-5BB4F08055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9587F-6D46-4846-9DC2-95CAC75316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BC9D3-908D-4DEE-9569-45906D886F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33F79-5565-43A4-92F5-71820B8FEC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A41AF-4052-4606-A0AB-7B07908C4E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939EF-C33E-43DA-AF64-92ED5B9D0E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0282B-3630-4735-A76B-ED672251A3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D4D8-E942-43D3-B752-8285C16A9F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772B8-9543-413A-BC21-1D4B7DAC8A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EED82-62E5-4A1F-B123-480E51C681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62B0A-653E-4706-9056-CE7C3DA047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78F202B6-3EAA-48C4-A1FA-74BB2D0333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5462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5463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5463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5463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5463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5463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5463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5463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5463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6019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46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pic>
        <p:nvPicPr>
          <p:cNvPr id="1032" name="Picture 17" descr="illinois-cte-logo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52400" y="5638800"/>
            <a:ext cx="2590800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8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553200" y="0"/>
            <a:ext cx="25908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4" r:id="rId12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Exploring Careers in Food Science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Lesson A1-1</a:t>
            </a:r>
          </a:p>
        </p:txBody>
      </p:sp>
    </p:spTree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Careers in Regulation and Compliance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involve enforcing food industry regulations.</a:t>
            </a:r>
          </a:p>
          <a:p>
            <a:pPr eaLnBrk="1" hangingPunct="1"/>
            <a:r>
              <a:rPr lang="en-US" smtClean="0"/>
              <a:t>Job duties include </a:t>
            </a:r>
          </a:p>
          <a:p>
            <a:pPr lvl="1" eaLnBrk="1" hangingPunct="1"/>
            <a:r>
              <a:rPr lang="en-US" smtClean="0"/>
              <a:t>inspecting processing plants </a:t>
            </a:r>
          </a:p>
          <a:p>
            <a:pPr lvl="1" eaLnBrk="1" hangingPunct="1"/>
            <a:r>
              <a:rPr lang="en-US" smtClean="0"/>
              <a:t>conducting lab tests </a:t>
            </a:r>
          </a:p>
          <a:p>
            <a:pPr eaLnBrk="1" hangingPunct="1"/>
            <a:r>
              <a:rPr lang="en-US" smtClean="0"/>
              <a:t>Federal agencies that offer jobs related to regulation and compliance in food science include</a:t>
            </a:r>
          </a:p>
          <a:p>
            <a:pPr lvl="1" eaLnBrk="1" hangingPunct="1"/>
            <a:r>
              <a:rPr lang="en-US" smtClean="0"/>
              <a:t>FDA, USDA, USDOC, and EPA.</a:t>
            </a:r>
          </a:p>
          <a:p>
            <a:pPr eaLnBrk="1" hangingPunct="1"/>
            <a:endParaRPr lang="en-US" smtClean="0"/>
          </a:p>
        </p:txBody>
      </p:sp>
      <p:pic>
        <p:nvPicPr>
          <p:cNvPr id="13316" name="Picture 5" descr="fda_3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5257800"/>
            <a:ext cx="1219200" cy="916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5715000" y="6248400"/>
            <a:ext cx="3136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/>
              <a:t>http://www.truthdig.com/images/reportuploads/fda_350.jpg</a:t>
            </a:r>
          </a:p>
        </p:txBody>
      </p:sp>
    </p:spTree>
  </p:cSld>
  <p:clrMapOvr>
    <a:masterClrMapping/>
  </p:clrMapOvr>
  <p:transition spd="slow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Careers in Food Service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deal with the preparation and serving of food.</a:t>
            </a:r>
          </a:p>
          <a:p>
            <a:pPr eaLnBrk="1" hangingPunct="1"/>
            <a:r>
              <a:rPr lang="en-US" smtClean="0"/>
              <a:t>Places of work </a:t>
            </a:r>
          </a:p>
          <a:p>
            <a:pPr lvl="1" eaLnBrk="1" hangingPunct="1"/>
            <a:r>
              <a:rPr lang="en-US" smtClean="0"/>
              <a:t>restaurants and cafeterias. </a:t>
            </a:r>
          </a:p>
          <a:p>
            <a:pPr eaLnBrk="1" hangingPunct="1"/>
            <a:r>
              <a:rPr lang="en-US" smtClean="0"/>
              <a:t>Occupations include </a:t>
            </a:r>
          </a:p>
          <a:p>
            <a:pPr lvl="1" eaLnBrk="1" hangingPunct="1"/>
            <a:r>
              <a:rPr lang="en-US" smtClean="0"/>
              <a:t>chefs, sous chefs, cooks, bakers, managers, cashiers, and servers.</a:t>
            </a:r>
          </a:p>
          <a:p>
            <a:pPr eaLnBrk="1" hangingPunct="1"/>
            <a:endParaRPr lang="en-US" smtClean="0"/>
          </a:p>
        </p:txBody>
      </p:sp>
      <p:pic>
        <p:nvPicPr>
          <p:cNvPr id="14340" name="Picture 4" descr="MCj042576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2667000"/>
            <a:ext cx="1425575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228600"/>
            <a:ext cx="5183188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600"/>
            <a:ext cx="9064625" cy="591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Learning Objectives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Identify careers related to food science.</a:t>
            </a:r>
          </a:p>
          <a:p>
            <a:pPr eaLnBrk="1" hangingPunct="1"/>
            <a:r>
              <a:rPr lang="en-US" b="1" smtClean="0"/>
              <a:t>Describe the education and skills needed for a career in food science.</a:t>
            </a:r>
          </a:p>
          <a:p>
            <a:pPr eaLnBrk="1" hangingPunct="1"/>
            <a:r>
              <a:rPr lang="en-US" b="1" smtClean="0"/>
              <a:t>Identify the two main occupations involved in food science and the food science industry.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Terms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Food scientist</a:t>
            </a:r>
          </a:p>
          <a:p>
            <a:pPr eaLnBrk="1" hangingPunct="1"/>
            <a:r>
              <a:rPr lang="en-US" dirty="0" smtClean="0"/>
              <a:t> Food technologist</a:t>
            </a:r>
          </a:p>
          <a:p>
            <a:pPr eaLnBrk="1" hangingPunct="1"/>
            <a:r>
              <a:rPr lang="en-US" dirty="0" smtClean="0"/>
              <a:t> Pilot plant</a:t>
            </a:r>
          </a:p>
          <a:p>
            <a:pPr eaLnBrk="1" hangingPunct="1"/>
            <a:r>
              <a:rPr lang="en-US" dirty="0" smtClean="0"/>
              <a:t> Quality assurance</a:t>
            </a:r>
          </a:p>
          <a:p>
            <a:pPr eaLnBrk="1" hangingPunct="1"/>
            <a:r>
              <a:rPr lang="en-US" dirty="0" smtClean="0"/>
              <a:t> Research</a:t>
            </a:r>
          </a:p>
          <a:p>
            <a:pPr eaLnBrk="1" hangingPunct="1"/>
            <a:r>
              <a:rPr lang="en-US" dirty="0" smtClean="0"/>
              <a:t> Test production</a:t>
            </a:r>
          </a:p>
          <a:p>
            <a:pPr eaLnBrk="1" hangingPunct="1"/>
            <a:r>
              <a:rPr lang="en-US" dirty="0" smtClean="0"/>
              <a:t> Trouble-shooting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spd="slow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6324600" cy="1524000"/>
          </a:xfrm>
        </p:spPr>
        <p:txBody>
          <a:bodyPr/>
          <a:lstStyle/>
          <a:p>
            <a:pPr eaLnBrk="1" hangingPunct="1"/>
            <a:r>
              <a:rPr lang="en-US" sz="3800" smtClean="0"/>
              <a:t>What would a baker, food scientist, and a restaurant manager have in common?</a:t>
            </a:r>
          </a:p>
        </p:txBody>
      </p:sp>
      <p:pic>
        <p:nvPicPr>
          <p:cNvPr id="7171" name="Picture 6" descr="Smurfs_Color_Pictures_Baker_Smur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2351088"/>
            <a:ext cx="2667000" cy="2000250"/>
          </a:xfrm>
          <a:noFill/>
        </p:spPr>
      </p:pic>
      <p:pic>
        <p:nvPicPr>
          <p:cNvPr id="7172" name="Picture 10" descr="ScientistScetch08100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267200" y="1981200"/>
            <a:ext cx="1087438" cy="2189163"/>
          </a:xfrm>
          <a:noFill/>
        </p:spPr>
      </p:pic>
      <p:pic>
        <p:nvPicPr>
          <p:cNvPr id="7173" name="Picture 14" descr="stafsenov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6629400" y="2438400"/>
            <a:ext cx="1739900" cy="2320925"/>
          </a:xfrm>
          <a:noFill/>
        </p:spPr>
      </p:pic>
      <p:sp>
        <p:nvSpPr>
          <p:cNvPr id="7174" name="Rectangle 8"/>
          <p:cNvSpPr>
            <a:spLocks noChangeArrowheads="1"/>
          </p:cNvSpPr>
          <p:nvPr/>
        </p:nvSpPr>
        <p:spPr bwMode="auto">
          <a:xfrm>
            <a:off x="381000" y="4495800"/>
            <a:ext cx="25908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http://bluebuddies.com/gallery/Color_Smurfs_Pictures/jpg/Smurfs_Color_Pictures_Baker_Smurf.jpg</a:t>
            </a:r>
          </a:p>
        </p:txBody>
      </p:sp>
      <p:sp>
        <p:nvSpPr>
          <p:cNvPr id="7175" name="Rectangle 12"/>
          <p:cNvSpPr>
            <a:spLocks noChangeArrowheads="1"/>
          </p:cNvSpPr>
          <p:nvPr/>
        </p:nvSpPr>
        <p:spPr bwMode="auto">
          <a:xfrm>
            <a:off x="4114800" y="4343400"/>
            <a:ext cx="2209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http://www.civfanatics.com/gallery/files/2/9/9/7/9/ScientistScetch081005.jpg</a:t>
            </a:r>
          </a:p>
        </p:txBody>
      </p:sp>
      <p:sp>
        <p:nvSpPr>
          <p:cNvPr id="7176" name="Rectangle 16"/>
          <p:cNvSpPr>
            <a:spLocks noChangeArrowheads="1"/>
          </p:cNvSpPr>
          <p:nvPr/>
        </p:nvSpPr>
        <p:spPr bwMode="auto">
          <a:xfrm>
            <a:off x="5972175" y="5029200"/>
            <a:ext cx="3019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http://towers.corinthia.cz/data/restaurants_and_bars/cafe-praha/service-team/stafsenova.jpg</a:t>
            </a:r>
          </a:p>
        </p:txBody>
      </p:sp>
    </p:spTree>
  </p:cSld>
  <p:clrMapOvr>
    <a:masterClrMapping/>
  </p:clrMapOvr>
  <p:transition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609600"/>
            <a:ext cx="8229600" cy="557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Careers in Product Development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1905000"/>
            <a:ext cx="6858000" cy="4724400"/>
          </a:xfrm>
        </p:spPr>
        <p:txBody>
          <a:bodyPr/>
          <a:lstStyle/>
          <a:p>
            <a:pPr eaLnBrk="1" hangingPunct="1"/>
            <a:r>
              <a:rPr lang="en-US" smtClean="0"/>
              <a:t>involve creating new and improved food products.</a:t>
            </a:r>
          </a:p>
          <a:p>
            <a:pPr eaLnBrk="1" hangingPunct="1"/>
            <a:r>
              <a:rPr lang="en-US" smtClean="0"/>
              <a:t>Jobs in this field</a:t>
            </a:r>
          </a:p>
          <a:p>
            <a:pPr lvl="1" eaLnBrk="1" hangingPunct="1"/>
            <a:r>
              <a:rPr lang="en-US" smtClean="0"/>
              <a:t>food technicians </a:t>
            </a:r>
          </a:p>
          <a:p>
            <a:pPr lvl="1" eaLnBrk="1" hangingPunct="1"/>
            <a:r>
              <a:rPr lang="en-US" smtClean="0"/>
              <a:t>Scientists</a:t>
            </a:r>
          </a:p>
          <a:p>
            <a:pPr lvl="1" eaLnBrk="1" hangingPunct="1"/>
            <a:r>
              <a:rPr lang="en-US" smtClean="0"/>
              <a:t>nutritionists. </a:t>
            </a:r>
          </a:p>
          <a:p>
            <a:pPr eaLnBrk="1" hangingPunct="1"/>
            <a:r>
              <a:rPr lang="en-US" smtClean="0"/>
              <a:t>Work setting</a:t>
            </a:r>
          </a:p>
          <a:p>
            <a:pPr lvl="1" eaLnBrk="1" hangingPunct="1"/>
            <a:r>
              <a:rPr lang="en-US" smtClean="0"/>
              <a:t>food laboratories </a:t>
            </a:r>
          </a:p>
          <a:p>
            <a:pPr lvl="1" eaLnBrk="1" hangingPunct="1"/>
            <a:r>
              <a:rPr lang="en-US" smtClean="0"/>
              <a:t>Experimental kitchens.</a:t>
            </a:r>
          </a:p>
          <a:p>
            <a:pPr eaLnBrk="1" hangingPunct="1"/>
            <a:endParaRPr lang="en-US" smtClean="0"/>
          </a:p>
        </p:txBody>
      </p:sp>
      <p:pic>
        <p:nvPicPr>
          <p:cNvPr id="9220" name="Picture 5" descr="MCj0397492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2895600"/>
            <a:ext cx="2633663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Careers in Quality Assurance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deal with the quality of food</a:t>
            </a:r>
          </a:p>
          <a:p>
            <a:pPr eaLnBrk="1" hangingPunct="1"/>
            <a:r>
              <a:rPr lang="en-US" smtClean="0"/>
              <a:t>Work activities </a:t>
            </a:r>
          </a:p>
          <a:p>
            <a:pPr lvl="1" eaLnBrk="1" hangingPunct="1"/>
            <a:r>
              <a:rPr lang="en-US" smtClean="0"/>
              <a:t>producing and preserving nutritious food products</a:t>
            </a:r>
          </a:p>
          <a:p>
            <a:pPr lvl="1" eaLnBrk="1" hangingPunct="1"/>
            <a:r>
              <a:rPr lang="en-US" smtClean="0"/>
              <a:t>packaging, storing, and transporting quality food products.</a:t>
            </a:r>
          </a:p>
          <a:p>
            <a:pPr eaLnBrk="1" hangingPunct="1"/>
            <a:endParaRPr lang="en-US" smtClean="0"/>
          </a:p>
        </p:txBody>
      </p:sp>
      <p:pic>
        <p:nvPicPr>
          <p:cNvPr id="10244" name="Picture 4" descr="MCPE01562_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4711700"/>
            <a:ext cx="2038350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MPj0399354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114925"/>
            <a:ext cx="17430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MCj0397140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5029200"/>
            <a:ext cx="1490663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Careers in Production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involve preserving, sorting, grading, packaging, and shipping food products.</a:t>
            </a:r>
          </a:p>
          <a:p>
            <a:pPr eaLnBrk="1" hangingPunct="1"/>
            <a:r>
              <a:rPr lang="en-US" smtClean="0"/>
              <a:t>Jobs include </a:t>
            </a:r>
          </a:p>
          <a:p>
            <a:pPr lvl="1" eaLnBrk="1" hangingPunct="1"/>
            <a:r>
              <a:rPr lang="en-US" smtClean="0"/>
              <a:t>supervisors </a:t>
            </a:r>
          </a:p>
          <a:p>
            <a:pPr lvl="1" eaLnBrk="1" hangingPunct="1"/>
            <a:r>
              <a:rPr lang="en-US" smtClean="0"/>
              <a:t>plant managers</a:t>
            </a:r>
          </a:p>
          <a:p>
            <a:pPr eaLnBrk="1" hangingPunct="1"/>
            <a:endParaRPr lang="en-US" smtClean="0"/>
          </a:p>
        </p:txBody>
      </p:sp>
      <p:pic>
        <p:nvPicPr>
          <p:cNvPr id="11268" name="Picture 5" descr="Presidents_Pho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3124200"/>
            <a:ext cx="2176463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5029200" y="6400800"/>
            <a:ext cx="3009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/>
              <a:t>http://www.acfla.org/images/chefs/Presidents_Photo.jpg</a:t>
            </a:r>
          </a:p>
        </p:txBody>
      </p:sp>
    </p:spTree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Careers in Sales and Service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deal with selling food products and materials through advertising and sales calls.</a:t>
            </a:r>
          </a:p>
          <a:p>
            <a:pPr eaLnBrk="1" hangingPunct="1"/>
            <a:endParaRPr lang="en-US" smtClean="0"/>
          </a:p>
        </p:txBody>
      </p:sp>
      <p:pic>
        <p:nvPicPr>
          <p:cNvPr id="12292" name="Picture 4" descr="MCj013379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3352800"/>
            <a:ext cx="3452813" cy="333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</p:sld>
</file>

<file path=ppt/theme/theme1.xml><?xml version="1.0" encoding="utf-8"?>
<a:theme xmlns:a="http://schemas.openxmlformats.org/drawingml/2006/main" name="FCS">
  <a:themeElements>
    <a:clrScheme name="Pixel 15">
      <a:dk1>
        <a:srgbClr val="000000"/>
      </a:dk1>
      <a:lt1>
        <a:srgbClr val="FFFFFF"/>
      </a:lt1>
      <a:dk2>
        <a:srgbClr val="000000"/>
      </a:dk2>
      <a:lt2>
        <a:srgbClr val="9900CC"/>
      </a:lt2>
      <a:accent1>
        <a:srgbClr val="FFCCCC"/>
      </a:accent1>
      <a:accent2>
        <a:srgbClr val="990099"/>
      </a:accent2>
      <a:accent3>
        <a:srgbClr val="FFFFFF"/>
      </a:accent3>
      <a:accent4>
        <a:srgbClr val="000000"/>
      </a:accent4>
      <a:accent5>
        <a:srgbClr val="FFE2E2"/>
      </a:accent5>
      <a:accent6>
        <a:srgbClr val="8A008A"/>
      </a:accent6>
      <a:hlink>
        <a:srgbClr val="993366"/>
      </a:hlink>
      <a:folHlink>
        <a:srgbClr val="9F839F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6699FF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4">
        <a:dk1>
          <a:srgbClr val="000000"/>
        </a:dk1>
        <a:lt1>
          <a:srgbClr val="FFFFFF"/>
        </a:lt1>
        <a:dk2>
          <a:srgbClr val="000000"/>
        </a:dk2>
        <a:lt2>
          <a:srgbClr val="9900CC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5">
        <a:dk1>
          <a:srgbClr val="000000"/>
        </a:dk1>
        <a:lt1>
          <a:srgbClr val="FFFFFF"/>
        </a:lt1>
        <a:dk2>
          <a:srgbClr val="000000"/>
        </a:dk2>
        <a:lt2>
          <a:srgbClr val="9900CC"/>
        </a:lt2>
        <a:accent1>
          <a:srgbClr val="FFCCCC"/>
        </a:accent1>
        <a:accent2>
          <a:srgbClr val="990099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8A008A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FCS</Template>
  <TotalTime>68</TotalTime>
  <Words>285</Words>
  <Application>Microsoft Office PowerPoint</Application>
  <PresentationFormat>On-screen Show (4:3)</PresentationFormat>
  <Paragraphs>67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FCS</vt:lpstr>
      <vt:lpstr>Exploring Careers in Food Science</vt:lpstr>
      <vt:lpstr>Learning Objectives</vt:lpstr>
      <vt:lpstr>Terms</vt:lpstr>
      <vt:lpstr>What would a baker, food scientist, and a restaurant manager have in common?</vt:lpstr>
      <vt:lpstr>Slide 5</vt:lpstr>
      <vt:lpstr>Careers in Product Development</vt:lpstr>
      <vt:lpstr>Careers in Quality Assurance</vt:lpstr>
      <vt:lpstr>Careers in Production</vt:lpstr>
      <vt:lpstr>Careers in Sales and Service</vt:lpstr>
      <vt:lpstr>Careers in Regulation and Compliance</vt:lpstr>
      <vt:lpstr>Careers in Food Service</vt:lpstr>
      <vt:lpstr>Slide 12</vt:lpstr>
      <vt:lpstr>Slide 13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Careers in Food Science</dc:title>
  <dc:creator>dpentony</dc:creator>
  <cp:lastModifiedBy>bball</cp:lastModifiedBy>
  <cp:revision>13</cp:revision>
  <dcterms:created xsi:type="dcterms:W3CDTF">2007-07-18T14:09:44Z</dcterms:created>
  <dcterms:modified xsi:type="dcterms:W3CDTF">2009-09-02T17:04:54Z</dcterms:modified>
</cp:coreProperties>
</file>