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4" r:id="rId7"/>
    <p:sldId id="263" r:id="rId8"/>
    <p:sldId id="261"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0" d="100"/>
          <a:sy n="40" d="100"/>
        </p:scale>
        <p:origin x="-1368" y="-4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54F2FA11-8958-4289-8F14-153D92F793A1}" type="datetimeFigureOut">
              <a:rPr lang="en-US" smtClean="0"/>
              <a:pPr/>
              <a:t>8/19/2010</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040DB9DE-F781-4987-80B6-4A184C345A7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F2FA11-8958-4289-8F14-153D92F793A1}" type="datetimeFigureOut">
              <a:rPr lang="en-US" smtClean="0"/>
              <a:pPr/>
              <a:t>8/19/2010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0DB9DE-F781-4987-80B6-4A184C345A7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F2FA11-8958-4289-8F14-153D92F793A1}" type="datetimeFigureOut">
              <a:rPr lang="en-US" smtClean="0"/>
              <a:pPr/>
              <a:t>8/19/2010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0DB9DE-F781-4987-80B6-4A184C345A7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4F2FA11-8958-4289-8F14-153D92F793A1}" type="datetimeFigureOut">
              <a:rPr lang="en-US" smtClean="0"/>
              <a:pPr/>
              <a:t>8/19/2010</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040DB9DE-F781-4987-80B6-4A184C345A7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54F2FA11-8958-4289-8F14-153D92F793A1}" type="datetimeFigureOut">
              <a:rPr lang="en-US" smtClean="0"/>
              <a:pPr/>
              <a:t>8/19/2010</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040DB9DE-F781-4987-80B6-4A184C345A7A}"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54F2FA11-8958-4289-8F14-153D92F793A1}" type="datetimeFigureOut">
              <a:rPr lang="en-US" smtClean="0"/>
              <a:pPr/>
              <a:t>8/19/2010</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040DB9DE-F781-4987-80B6-4A184C345A7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54F2FA11-8958-4289-8F14-153D92F793A1}" type="datetimeFigureOut">
              <a:rPr lang="en-US" smtClean="0"/>
              <a:pPr/>
              <a:t>8/19/2010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040DB9DE-F781-4987-80B6-4A184C345A7A}"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54F2FA11-8958-4289-8F14-153D92F793A1}" type="datetimeFigureOut">
              <a:rPr lang="en-US" smtClean="0"/>
              <a:pPr/>
              <a:t>8/19/2010</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0DB9DE-F781-4987-80B6-4A184C345A7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4F2FA11-8958-4289-8F14-153D92F793A1}" type="datetimeFigureOut">
              <a:rPr lang="en-US" smtClean="0"/>
              <a:pPr/>
              <a:t>8/19/2010</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40DB9DE-F781-4987-80B6-4A184C345A7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54F2FA11-8958-4289-8F14-153D92F793A1}" type="datetimeFigureOut">
              <a:rPr lang="en-US" smtClean="0"/>
              <a:pPr/>
              <a:t>8/19/2010</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40DB9DE-F781-4987-80B6-4A184C345A7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54F2FA11-8958-4289-8F14-153D92F793A1}" type="datetimeFigureOut">
              <a:rPr lang="en-US" smtClean="0"/>
              <a:pPr/>
              <a:t>8/19/2010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040DB9DE-F781-4987-80B6-4A184C345A7A}"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4F2FA11-8958-4289-8F14-153D92F793A1}" type="datetimeFigureOut">
              <a:rPr lang="en-US" smtClean="0"/>
              <a:pPr/>
              <a:t>8/19/2010</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40DB9DE-F781-4987-80B6-4A184C345A7A}"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images.google.com/imgres?imgurl=http://www.foxnews.com/static/managed/img/U.S./conventional%20agro_397x224.jpg&amp;imgrefurl=http://www.foxnews.com/us/2010/08/02/study-claims-conventional-agriculture-limits-greenhouse-gas/&amp;usg=__UbB37r2VwXUpkXlalDGHAUok6qw=&amp;h=223&amp;w=397&amp;sz=42&amp;hl=en&amp;start=2&amp;zoom=1&amp;itbs=1&amp;tbnid=qATC_g_1wyKnLM:&amp;tbnh=70&amp;tbnw=124&amp;prev=/images?q=Conventional+Agriculture&amp;hl=en&amp;safe=active&amp;sa=G&amp;tbs=isch:1"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Global trends in agriculture</a:t>
            </a:r>
            <a:endParaRPr lang="en-US" dirty="0"/>
          </a:p>
        </p:txBody>
      </p:sp>
      <p:sp>
        <p:nvSpPr>
          <p:cNvPr id="3" name="Subtitle 2"/>
          <p:cNvSpPr>
            <a:spLocks noGrp="1"/>
          </p:cNvSpPr>
          <p:nvPr>
            <p:ph type="subTitle" idx="1"/>
          </p:nvPr>
        </p:nvSpPr>
        <p:spPr/>
        <p:txBody>
          <a:bodyPr/>
          <a:lstStyle/>
          <a:p>
            <a:r>
              <a:rPr lang="en-US" dirty="0" smtClean="0"/>
              <a:t>FOOD PRODUCTION</a:t>
            </a:r>
            <a:endParaRPr lang="en-US" dirty="0"/>
          </a:p>
        </p:txBody>
      </p:sp>
      <p:pic>
        <p:nvPicPr>
          <p:cNvPr id="1027" name="Picture 3" descr="C:\Documents and Settings\bball\Local Settings\Temporary Internet Files\Content.IE5\1RUUONNN\MP900448541[1].jpg"/>
          <p:cNvPicPr>
            <a:picLocks noChangeAspect="1" noChangeArrowheads="1"/>
          </p:cNvPicPr>
          <p:nvPr/>
        </p:nvPicPr>
        <p:blipFill>
          <a:blip r:embed="rId2" cstate="print"/>
          <a:srcRect/>
          <a:stretch>
            <a:fillRect/>
          </a:stretch>
        </p:blipFill>
        <p:spPr bwMode="auto">
          <a:xfrm>
            <a:off x="2286000" y="685800"/>
            <a:ext cx="4343400" cy="285496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food system?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food system includes all processes involved in feeding a population</a:t>
            </a:r>
          </a:p>
          <a:p>
            <a:r>
              <a:rPr lang="en-US" dirty="0" smtClean="0"/>
              <a:t>Growing</a:t>
            </a:r>
          </a:p>
          <a:p>
            <a:r>
              <a:rPr lang="en-US" dirty="0" smtClean="0"/>
              <a:t>Harvesting</a:t>
            </a:r>
          </a:p>
          <a:p>
            <a:r>
              <a:rPr lang="en-US" dirty="0" smtClean="0"/>
              <a:t>Processing</a:t>
            </a:r>
          </a:p>
          <a:p>
            <a:r>
              <a:rPr lang="en-US" dirty="0" smtClean="0"/>
              <a:t>Packaging</a:t>
            </a:r>
          </a:p>
          <a:p>
            <a:r>
              <a:rPr lang="en-US" dirty="0" smtClean="0"/>
              <a:t>Transporting</a:t>
            </a:r>
          </a:p>
          <a:p>
            <a:r>
              <a:rPr lang="en-US" dirty="0" smtClean="0"/>
              <a:t>Marketing</a:t>
            </a:r>
          </a:p>
          <a:p>
            <a:r>
              <a:rPr lang="en-US" dirty="0" smtClean="0"/>
              <a:t>Consumption</a:t>
            </a:r>
          </a:p>
          <a:p>
            <a:r>
              <a:rPr lang="en-US" dirty="0" smtClean="0"/>
              <a:t>Disposal of food and food-related items.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food systems</a:t>
            </a:r>
            <a:endParaRPr lang="en-US" dirty="0"/>
          </a:p>
        </p:txBody>
      </p:sp>
      <p:sp>
        <p:nvSpPr>
          <p:cNvPr id="3" name="Content Placeholder 2"/>
          <p:cNvSpPr>
            <a:spLocks noGrp="1"/>
          </p:cNvSpPr>
          <p:nvPr>
            <p:ph idx="1"/>
          </p:nvPr>
        </p:nvSpPr>
        <p:spPr/>
        <p:txBody>
          <a:bodyPr/>
          <a:lstStyle/>
          <a:p>
            <a:r>
              <a:rPr lang="en-US" b="1" dirty="0" smtClean="0"/>
              <a:t>Conventional</a:t>
            </a:r>
            <a:r>
              <a:rPr lang="en-US" dirty="0" smtClean="0"/>
              <a:t>- a production model geared toward maximizing efficiency in order to lower consumer costs while increasing production i.e. industrialized agriculture</a:t>
            </a:r>
          </a:p>
          <a:p>
            <a:r>
              <a:rPr lang="en-US" b="1" dirty="0" smtClean="0"/>
              <a:t>Alternative- </a:t>
            </a:r>
            <a:r>
              <a:rPr lang="en-US" dirty="0" smtClean="0"/>
              <a:t>smaller scale specialized markets, local systems, organic systems and cooperatives. This depend less on consumer cost and more on consumer satisfaction</a:t>
            </a:r>
            <a:endParaRPr 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Conventional systems</a:t>
            </a:r>
            <a:endParaRPr lang="en-US" dirty="0"/>
          </a:p>
        </p:txBody>
      </p:sp>
      <p:sp>
        <p:nvSpPr>
          <p:cNvPr id="3" name="Content Placeholder 2"/>
          <p:cNvSpPr>
            <a:spLocks noGrp="1"/>
          </p:cNvSpPr>
          <p:nvPr>
            <p:ph idx="1"/>
          </p:nvPr>
        </p:nvSpPr>
        <p:spPr/>
        <p:txBody>
          <a:bodyPr>
            <a:normAutofit/>
          </a:bodyPr>
          <a:lstStyle/>
          <a:p>
            <a:r>
              <a:rPr lang="en-US" dirty="0" smtClean="0"/>
              <a:t>Conventional food systems allow for consumers to pay less for their food and generally create jobs, however the quality of the food and the concern for the land and animals it effects are generally not a major concern. Land is often over used, animals are confinement and greenhouse gas production and fertilizer run off are common problems</a:t>
            </a:r>
            <a:endParaRPr lang="en-US" dirty="0"/>
          </a:p>
        </p:txBody>
      </p:sp>
      <p:pic>
        <p:nvPicPr>
          <p:cNvPr id="3074" name="Picture 2" descr="http://midamland.com/images/Cass_Co_Hog_016.jpg"/>
          <p:cNvPicPr>
            <a:picLocks noChangeAspect="1" noChangeArrowheads="1"/>
          </p:cNvPicPr>
          <p:nvPr/>
        </p:nvPicPr>
        <p:blipFill>
          <a:blip r:embed="rId2" cstate="print"/>
          <a:srcRect/>
          <a:stretch>
            <a:fillRect/>
          </a:stretch>
        </p:blipFill>
        <p:spPr bwMode="auto">
          <a:xfrm>
            <a:off x="6924675" y="0"/>
            <a:ext cx="2219325" cy="1656213"/>
          </a:xfrm>
          <a:prstGeom prst="rect">
            <a:avLst/>
          </a:prstGeom>
          <a:noFill/>
        </p:spPr>
      </p:pic>
      <p:pic>
        <p:nvPicPr>
          <p:cNvPr id="3076" name="Picture 4" descr="http://t2.gstatic.com/images?q=tbn:qATC_g_1wyKnLM:http://www.foxnews.com/static/managed/img/U.S./conventional%2520agro_397x224.jpg">
            <a:hlinkClick r:id="rId3"/>
          </p:cNvPr>
          <p:cNvPicPr>
            <a:picLocks noChangeAspect="1" noChangeArrowheads="1"/>
          </p:cNvPicPr>
          <p:nvPr/>
        </p:nvPicPr>
        <p:blipFill>
          <a:blip r:embed="rId4" cstate="print"/>
          <a:srcRect/>
          <a:stretch>
            <a:fillRect/>
          </a:stretch>
        </p:blipFill>
        <p:spPr bwMode="auto">
          <a:xfrm>
            <a:off x="5257800" y="5164394"/>
            <a:ext cx="3000097" cy="169360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Systems</a:t>
            </a:r>
            <a:endParaRPr lang="en-US" dirty="0"/>
          </a:p>
        </p:txBody>
      </p:sp>
      <p:sp>
        <p:nvSpPr>
          <p:cNvPr id="3" name="Content Placeholder 2"/>
          <p:cNvSpPr>
            <a:spLocks noGrp="1"/>
          </p:cNvSpPr>
          <p:nvPr>
            <p:ph idx="1"/>
          </p:nvPr>
        </p:nvSpPr>
        <p:spPr/>
        <p:txBody>
          <a:bodyPr/>
          <a:lstStyle/>
          <a:p>
            <a:r>
              <a:rPr lang="en-US" b="1" dirty="0" smtClean="0"/>
              <a:t>Local</a:t>
            </a:r>
            <a:r>
              <a:rPr lang="en-US" dirty="0" smtClean="0"/>
              <a:t>- reduce food transportation by using direct marketing i.e. farmers markets</a:t>
            </a:r>
          </a:p>
          <a:p>
            <a:r>
              <a:rPr lang="en-US" b="1" dirty="0" smtClean="0"/>
              <a:t>Organic</a:t>
            </a:r>
            <a:r>
              <a:rPr lang="en-US" dirty="0" smtClean="0"/>
              <a:t>- reduces chemical input. Produce is grown without chemical fertilizers and animals are produced without hormones or antibiotics</a:t>
            </a:r>
          </a:p>
          <a:p>
            <a:r>
              <a:rPr lang="en-US" b="1" dirty="0" smtClean="0"/>
              <a:t>Cooperatives</a:t>
            </a:r>
            <a:r>
              <a:rPr lang="en-US" dirty="0" smtClean="0"/>
              <a:t>- occur where farmers pool their resources to reduce production costs and increase efficiency or production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Agricultural Trends</a:t>
            </a:r>
            <a:endParaRPr lang="en-US" dirty="0"/>
          </a:p>
        </p:txBody>
      </p:sp>
      <p:sp>
        <p:nvSpPr>
          <p:cNvPr id="3" name="Content Placeholder 2"/>
          <p:cNvSpPr>
            <a:spLocks noGrp="1"/>
          </p:cNvSpPr>
          <p:nvPr>
            <p:ph idx="1"/>
          </p:nvPr>
        </p:nvSpPr>
        <p:spPr>
          <a:xfrm>
            <a:off x="304800" y="1554162"/>
            <a:ext cx="8686800" cy="5303838"/>
          </a:xfrm>
        </p:spPr>
        <p:txBody>
          <a:bodyPr>
            <a:normAutofit lnSpcReduction="10000"/>
          </a:bodyPr>
          <a:lstStyle/>
          <a:p>
            <a:r>
              <a:rPr lang="en-US" dirty="0" smtClean="0"/>
              <a:t>In the beginning when populations were small with less mouths to feed and the majority of Americans lived in rural areas where they could produce their own food Local Systems ruled the industry however as Americans migrated to cities, populations increased and technology improved corporate or industrial farming has removed the majority of local farms. In recent years do to health and environmental concerns alternative systems are making a come back, but they have a long way to go.</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impact</a:t>
            </a:r>
            <a:endParaRPr lang="en-US" dirty="0"/>
          </a:p>
        </p:txBody>
      </p:sp>
      <p:sp>
        <p:nvSpPr>
          <p:cNvPr id="3" name="Content Placeholder 2"/>
          <p:cNvSpPr>
            <a:spLocks noGrp="1"/>
          </p:cNvSpPr>
          <p:nvPr>
            <p:ph idx="1"/>
          </p:nvPr>
        </p:nvSpPr>
        <p:spPr/>
        <p:txBody>
          <a:bodyPr/>
          <a:lstStyle/>
          <a:p>
            <a:r>
              <a:rPr lang="en-US" dirty="0" smtClean="0"/>
              <a:t>Conservation and Agriculture must go hand in hand</a:t>
            </a:r>
          </a:p>
          <a:p>
            <a:r>
              <a:rPr lang="en-US" dirty="0" smtClean="0"/>
              <a:t>Every food system, conventional or alternative, must be aware of environmental impact, which includes feedlot lagoons, crop rotation, air quality, fertilizer run off etc.</a:t>
            </a:r>
            <a:endParaRPr lang="en-US" dirty="0"/>
          </a:p>
        </p:txBody>
      </p:sp>
      <p:pic>
        <p:nvPicPr>
          <p:cNvPr id="19459" name="Picture 3" descr="C:\Documents and Settings\bball\Local Settings\Temporary Internet Files\Content.IE5\WGS4AZW0\MC900281116[1].wmf"/>
          <p:cNvPicPr>
            <a:picLocks noChangeAspect="1" noChangeArrowheads="1"/>
          </p:cNvPicPr>
          <p:nvPr/>
        </p:nvPicPr>
        <p:blipFill>
          <a:blip r:embed="rId2" cstate="print"/>
          <a:srcRect/>
          <a:stretch>
            <a:fillRect/>
          </a:stretch>
        </p:blipFill>
        <p:spPr bwMode="auto">
          <a:xfrm>
            <a:off x="5943600" y="4185326"/>
            <a:ext cx="2209800" cy="234871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 relationships</a:t>
            </a:r>
            <a:endParaRPr lang="en-US" dirty="0"/>
          </a:p>
        </p:txBody>
      </p:sp>
      <p:sp>
        <p:nvSpPr>
          <p:cNvPr id="3" name="Content Placeholder 2"/>
          <p:cNvSpPr>
            <a:spLocks noGrp="1"/>
          </p:cNvSpPr>
          <p:nvPr>
            <p:ph sz="half" idx="1"/>
          </p:nvPr>
        </p:nvSpPr>
        <p:spPr/>
        <p:txBody>
          <a:bodyPr>
            <a:normAutofit fontScale="77500" lnSpcReduction="20000"/>
          </a:bodyPr>
          <a:lstStyle/>
          <a:p>
            <a:r>
              <a:rPr lang="en-US" sz="4000" dirty="0" smtClean="0"/>
              <a:t>Due to increased technology global trade has become more and more common. American farmers ship food to almost every country in the world and in return we import coffee, cocoa, exotic fruits, spices, silk and much, much more.</a:t>
            </a:r>
            <a:endParaRPr lang="en-US" sz="4000" dirty="0"/>
          </a:p>
        </p:txBody>
      </p:sp>
      <p:sp>
        <p:nvSpPr>
          <p:cNvPr id="5" name="Content Placeholder 4"/>
          <p:cNvSpPr>
            <a:spLocks noGrp="1"/>
          </p:cNvSpPr>
          <p:nvPr>
            <p:ph sz="half" idx="2"/>
          </p:nvPr>
        </p:nvSpPr>
        <p:spPr/>
        <p:txBody>
          <a:bodyPr>
            <a:normAutofit fontScale="77500" lnSpcReduction="20000"/>
          </a:bodyPr>
          <a:lstStyle/>
          <a:p>
            <a:endParaRPr lang="en-US" dirty="0"/>
          </a:p>
        </p:txBody>
      </p:sp>
      <p:pic>
        <p:nvPicPr>
          <p:cNvPr id="18434" name="Picture 2" descr="C:\Documents and Settings\bball\Local Settings\Temporary Internet Files\Content.IE5\3NDJEGOM\MC900439613[1].png"/>
          <p:cNvPicPr>
            <a:picLocks noChangeAspect="1" noChangeArrowheads="1"/>
          </p:cNvPicPr>
          <p:nvPr/>
        </p:nvPicPr>
        <p:blipFill>
          <a:blip r:embed="rId2" cstate="print"/>
          <a:srcRect/>
          <a:stretch>
            <a:fillRect/>
          </a:stretch>
        </p:blipFill>
        <p:spPr bwMode="auto">
          <a:xfrm>
            <a:off x="4648200" y="1371600"/>
            <a:ext cx="4092207" cy="450532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Cultural perspectives</a:t>
            </a:r>
            <a:endParaRPr lang="en-US" dirty="0"/>
          </a:p>
        </p:txBody>
      </p:sp>
      <p:sp>
        <p:nvSpPr>
          <p:cNvPr id="6" name="Content Placeholder 5"/>
          <p:cNvSpPr>
            <a:spLocks noGrp="1"/>
          </p:cNvSpPr>
          <p:nvPr>
            <p:ph idx="1"/>
          </p:nvPr>
        </p:nvSpPr>
        <p:spPr/>
        <p:txBody>
          <a:bodyPr/>
          <a:lstStyle/>
          <a:p>
            <a:r>
              <a:rPr lang="en-US" dirty="0" smtClean="0"/>
              <a:t>Consumers determine demand, therefore the culture of consumers determines what agriculturalists produce.</a:t>
            </a:r>
          </a:p>
          <a:p>
            <a:pPr lvl="1"/>
            <a:r>
              <a:rPr lang="en-US" dirty="0" smtClean="0"/>
              <a:t>Lamb and olives are popular in Greek populations</a:t>
            </a:r>
          </a:p>
          <a:p>
            <a:pPr lvl="1"/>
            <a:r>
              <a:rPr lang="en-US" dirty="0" smtClean="0"/>
              <a:t>Goat is popular with populations from Mexico and Islamic countries</a:t>
            </a:r>
          </a:p>
          <a:p>
            <a:pPr lvl="1"/>
            <a:r>
              <a:rPr lang="en-US" dirty="0" smtClean="0"/>
              <a:t>Japan prefers Prime beef, or beef with larger amounts of fat</a:t>
            </a:r>
          </a:p>
          <a:p>
            <a:pPr lvl="1"/>
            <a:r>
              <a:rPr lang="en-US" dirty="0" smtClean="0"/>
              <a:t>Beans are popular in Hispanic populations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291</TotalTime>
  <Words>423</Words>
  <Application>Microsoft Office PowerPoint</Application>
  <PresentationFormat>On-screen Show (4:3)</PresentationFormat>
  <Paragraphs>34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Trek</vt:lpstr>
      <vt:lpstr>Global trends in agriculture</vt:lpstr>
      <vt:lpstr>What is a food system?</vt:lpstr>
      <vt:lpstr>Types of food systems</vt:lpstr>
      <vt:lpstr>Conventional systems</vt:lpstr>
      <vt:lpstr>Alternative Systems</vt:lpstr>
      <vt:lpstr>Agricultural Trends</vt:lpstr>
      <vt:lpstr>Environmental impact</vt:lpstr>
      <vt:lpstr>Global relationships</vt:lpstr>
      <vt:lpstr>Cultural perspectives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trends in agriculture</dc:title>
  <dc:creator>bball</dc:creator>
  <cp:lastModifiedBy>bball</cp:lastModifiedBy>
  <cp:revision>16</cp:revision>
  <dcterms:created xsi:type="dcterms:W3CDTF">2010-08-19T19:39:01Z</dcterms:created>
  <dcterms:modified xsi:type="dcterms:W3CDTF">2010-08-20T03:03:48Z</dcterms:modified>
</cp:coreProperties>
</file>