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92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90" r:id="rId21"/>
    <p:sldId id="291" r:id="rId22"/>
    <p:sldId id="289" r:id="rId23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6" autoAdjust="0"/>
    <p:restoredTop sz="90451" autoAdjust="0"/>
  </p:normalViewPr>
  <p:slideViewPr>
    <p:cSldViewPr snapToObjects="1" showGuides="1">
      <p:cViewPr varScale="1">
        <p:scale>
          <a:sx n="99" d="100"/>
          <a:sy n="99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AFE9F6D6-EAB1-41A0-978F-CD6026B64D8B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558D7672-C0FF-464B-8812-51F535EF9F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74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E336D2-5DDB-4DB8-A650-76D8A8C4745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65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42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56BEB84-CAD2-4825-882C-08A986BAAEFE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23.15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79E363-6CE7-4F71-BDF0-466048D65DE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75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8538AEB-691E-425C-B2F2-147283ED1F0E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613CDE-0726-4644-A384-C1A1D27C2C0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86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754A664-4EC6-45D0-A9AA-263015CE21A6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583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23.16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3B252C-7DD5-4424-BA7F-A03292C1706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96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04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E924AE2-8BBA-4D7F-AEE9-304C7C45AD9A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604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23.17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A4BAFB-5A70-469D-9942-0ACC9E61166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06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24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7D43997-F0B4-46B8-8527-D83351896641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62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57C1E2-2314-417E-9F81-533AFFB2343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45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CABE797-329E-467C-A938-03AD53125C34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645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4C27B1-41DD-4B00-916A-CBD3E5F0F5D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65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8C416D7-0EBB-43BB-B66F-CCA35CED38D0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66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31D155-9BA4-4C23-A607-79B4FB913DF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37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598EC1-D6D9-468F-A3AE-285F4F1EC5CB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686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F8AC98-F7B7-4AC8-AAA0-E27CA0EAC8F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958D7AB-F38B-435E-99B6-97C8895A4A4C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70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9538DD-6BE7-4A84-9186-77E4FE10BBA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5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27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962C84F-C0AE-4707-A8BC-7DE576336B62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72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78F1C6-066E-402B-B615-7C6255C561A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83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9622889-7822-4E64-966E-CF547FF58205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23.8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AC61AF-B1D2-4C5C-9E45-14C7EA55E96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1C0B86F-8862-4367-A493-8C3A57ABE4E7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74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EADEC8-65C0-4E3A-9740-8E884EAF22E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78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68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CCFEA09-45AD-46B7-A76B-53BA3BDFA5DE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76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96474A-ED9B-4622-A368-6723975730F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788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88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B9A1D1E-DAAA-4699-AA3D-B47D81075B59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78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400770-9FE6-4F44-B463-D41C23D509C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93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D5229B2-6CE9-43C2-85D3-6A6FD16C663A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23.9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D889B-045A-4559-8049-4BC941160B6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04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7115EB6-F0AC-4414-840F-E36E87BE3C67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23.10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E55299-DDF8-407D-907D-FD5ABEFB5DB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14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19F0DDC-E7B9-4252-9066-B5F8B96D9A80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440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23.11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6DF03B-2159-4873-812A-CA25F0A3A46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24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2277110-D6F0-43D1-8309-237AB5A14859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23.12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EC5DE6-F64D-4882-AA7F-4FADEB5BB0A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34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0D599E0-894F-47D7-89C5-D981264C5296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23.13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976D73-EBAF-44CE-BFD4-33CF36C92E9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45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01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CC3DE45-336F-42A5-A8B0-90D70B518B90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5532FF-938E-44ED-A207-EBB3A5C18C5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655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22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D4352D0-5953-439C-A899-4A0B64AB453E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23.14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3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0D95BE1-9E72-4CDC-AE8A-FB3306B72A9B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D454A593-91BC-41C8-A6A7-4DFC412DED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958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C2124824-4D3B-455A-9531-D67DDC83D6F5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9CA0DD15-1161-4861-99B3-BF75B4149D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635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374"/>
            <a:ext cx="82296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9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08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9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1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C60FB9C-EDDD-4B67-AFA8-61D3287DC5EC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2404E0D3-E5E9-4D91-9D21-8E851ECC4B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3A07DFED-0173-4450-A32E-6AB1D6AC96F1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956D80F6-6EB4-488C-8B08-654AB512F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55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08A5A9B-ABB2-449D-A5B6-5550CD9B41A0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C2B2550F-F156-44BE-A402-1609566573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886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FE0F9928-2358-4D87-8F8C-4719092055EE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E7E74EF6-733F-448D-8041-47F75D075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97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41760" y="332656"/>
            <a:ext cx="8460480" cy="5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15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23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Single Phase Motors</a:t>
            </a:r>
          </a:p>
          <a:p>
            <a:pPr algn="ctr" eaLnBrk="1" hangingPunct="1"/>
            <a:endParaRPr lang="en-AU" altLang="en-US" sz="24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23.2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	Capacitor motors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23.3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Shaded pole induction motors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23.4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Universal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motors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93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Shaded-pole operation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3252" name="Rectangle 6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shading rings in a shaded-pole motor cause the flux to concentrate in different parts of the poles, depending on how fast the current is changing</a:t>
            </a:r>
          </a:p>
        </p:txBody>
      </p:sp>
      <p:pic>
        <p:nvPicPr>
          <p:cNvPr id="53253" name="Picture 6" descr="Figure 23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13" y="1643063"/>
            <a:ext cx="6264275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23.4 Universal motors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universal motor is not an induction motor, as it has a wound armature like those in a DC motor.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They are called universal because they operate from AC and DC.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universal motor is used in mains-powered hand tools (drills, saws, planers, etc.), vacuum cleaners and applications where a high speed, relatively small motor is required.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universal motor</a:t>
            </a:r>
          </a:p>
        </p:txBody>
      </p:sp>
      <p:sp>
        <p:nvSpPr>
          <p:cNvPr id="57347" name="Rectangle 18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field coils are in series with the armature, and the stator and armature core are laminated</a:t>
            </a:r>
          </a:p>
        </p:txBody>
      </p:sp>
      <p:pic>
        <p:nvPicPr>
          <p:cNvPr id="57348" name="Picture 5" descr="Figure 23.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651000"/>
            <a:ext cx="7294563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and torque/speed curve</a:t>
            </a:r>
          </a:p>
        </p:txBody>
      </p:sp>
      <p:sp>
        <p:nvSpPr>
          <p:cNvPr id="59395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Maximum torque of a universal motor is produced at start-up, and reduces significantly with speed</a:t>
            </a:r>
          </a:p>
        </p:txBody>
      </p:sp>
      <p:pic>
        <p:nvPicPr>
          <p:cNvPr id="59396" name="Picture 5" descr="Figure 23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7847012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All single-phase induction motors require some means of creating a rotating magnetic field to start the rotor turning.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Once rotating above a certain speed, the rotor and stator magnetic fields produce the rotational torque.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All induction motors have a squirrel cage laminated steel rotor. The cage is usually made of aluminium.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(2)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split-phase induction motor has two windings, one with a higher resistance and lower inductance (auxiliary winding) than the other (main winding).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creates a phase shift between the winding currents, giving a rotating field that can start the motor turning.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auxiliary winding is disconnected from the supply when the motor reaches around 75 per cent of its rated speed.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(3)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611188" y="1511300"/>
            <a:ext cx="79216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auxiliary winding is disconnected from the supply by a centrifugal switch mechanism, or a current relay in series with the main winding.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capacitor start motor has a large value capacitor in series with the auxiliary winding that provides additional phase shift between the winding currents during starting, giving the motor an increased starting torque.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(4)</a:t>
            </a: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permanently-split capacitor motor has two identical windings with a capacitor permanently in series with one of them.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 does not have a start switch, it is easily reversed and runs smoothly and quietly.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shaded-pole motor has a copper shading coil fitted to the trailing tips of the stator poles.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 has limited starting torque, low efficiency, and cannot be easily reversed.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Chapter summary (5)</a:t>
            </a: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612775" y="1511300"/>
            <a:ext cx="79184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A universal motor runs on AC and DC, and has a wound armature in series with the field coils. 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The highest torque occurs at start-up, it can reach high speeds when unloaded, and features a high power to weight ratio.</a:t>
            </a:r>
          </a:p>
          <a:p>
            <a:pPr eaLnBrk="1" hangingPunct="1">
              <a:spcBef>
                <a:spcPct val="30000"/>
              </a:spcBef>
              <a:buFontTx/>
              <a:buChar char="•"/>
            </a:pPr>
            <a:r>
              <a:rPr lang="en-AU" altLang="en-US" sz="2800"/>
              <a:t>Tests on a motor to prove serviceability include winding resistance tests, confirming correct operation of the start switch mechanism or relay, and measuring the insulation resistance between windings and motor frame.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summary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71685" name="Object 7"/>
          <p:cNvGraphicFramePr>
            <a:graphicFrameLocks noChangeAspect="1"/>
          </p:cNvGraphicFramePr>
          <p:nvPr/>
        </p:nvGraphicFramePr>
        <p:xfrm>
          <a:off x="3779838" y="1670050"/>
          <a:ext cx="15128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9" name="Equation" r:id="rId4" imgW="558800" imgH="381000" progId="">
                  <p:embed/>
                </p:oleObj>
              </mc:Choice>
              <mc:Fallback>
                <p:oleObj name="Equation" r:id="rId4" imgW="5588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1670050"/>
                        <a:ext cx="15128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612775" y="2708275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s</a:t>
            </a:r>
            <a:r>
              <a:rPr lang="en-AU" sz="2800" dirty="0">
                <a:latin typeface="Arial Narrow" pitchFamily="34" charset="0"/>
                <a:cs typeface="+mn-cs"/>
              </a:rPr>
              <a:t> = synchronous speed in RPM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 = supply frequency in hertz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 = number of poles.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23.2 Capacitor motors</a:t>
            </a:r>
          </a:p>
        </p:txBody>
      </p:sp>
      <p:sp>
        <p:nvSpPr>
          <p:cNvPr id="36867" name="Rectangle 19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Typical capacitor motors</a:t>
            </a:r>
          </a:p>
        </p:txBody>
      </p:sp>
      <p:pic>
        <p:nvPicPr>
          <p:cNvPr id="36868" name="Picture 5" descr="Figure 23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36738"/>
            <a:ext cx="8207375" cy="274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summary (2)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73733" name="Object 10"/>
          <p:cNvGraphicFramePr>
            <a:graphicFrameLocks noChangeAspect="1"/>
          </p:cNvGraphicFramePr>
          <p:nvPr/>
        </p:nvGraphicFramePr>
        <p:xfrm>
          <a:off x="3348038" y="1700213"/>
          <a:ext cx="24066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7" name="Equation" r:id="rId4" imgW="927100" imgH="381000" progId="">
                  <p:embed/>
                </p:oleObj>
              </mc:Choice>
              <mc:Fallback>
                <p:oleObj name="Equation" r:id="rId4" imgW="927100" imgH="3810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1700213"/>
                        <a:ext cx="240665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611188" y="2690813"/>
            <a:ext cx="40338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s% = percentage slip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ns = synchronous speed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 = rotor speed.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summary (3)</a:t>
            </a: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611188" y="2690813"/>
            <a:ext cx="403383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1077913" algn="l"/>
              </a:tabLst>
              <a:defRPr/>
            </a:pPr>
            <a:r>
              <a:rPr lang="en-AU" sz="2800" dirty="0" err="1">
                <a:latin typeface="Arial Narrow" pitchFamily="34" charset="0"/>
                <a:cs typeface="+mn-cs"/>
              </a:rPr>
              <a:t>f</a:t>
            </a:r>
            <a:r>
              <a:rPr lang="en-AU" sz="2800" baseline="-25000" dirty="0" err="1">
                <a:latin typeface="Arial Narrow" pitchFamily="34" charset="0"/>
                <a:cs typeface="+mn-cs"/>
              </a:rPr>
              <a:t>r</a:t>
            </a:r>
            <a:r>
              <a:rPr lang="en-AU" sz="2800" dirty="0">
                <a:latin typeface="Arial Narrow" pitchFamily="34" charset="0"/>
                <a:cs typeface="+mn-cs"/>
              </a:rPr>
              <a:t> = rotor frequency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1077913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 = supply frequency.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75782" name="Object 13"/>
          <p:cNvGraphicFramePr>
            <a:graphicFrameLocks noChangeAspect="1"/>
          </p:cNvGraphicFramePr>
          <p:nvPr/>
        </p:nvGraphicFramePr>
        <p:xfrm>
          <a:off x="3708400" y="1706563"/>
          <a:ext cx="171291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5" name="Equation" r:id="rId4" imgW="609336" imgH="355446" progId="">
                  <p:embed/>
                </p:oleObj>
              </mc:Choice>
              <mc:Fallback>
                <p:oleObj name="Equation" r:id="rId4" imgW="609336" imgH="355446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1706563"/>
                        <a:ext cx="1712913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Equation summary (4)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77829" name="Object 14"/>
          <p:cNvGraphicFramePr>
            <a:graphicFrameLocks noChangeAspect="1"/>
          </p:cNvGraphicFramePr>
          <p:nvPr/>
        </p:nvGraphicFramePr>
        <p:xfrm>
          <a:off x="3636963" y="1700213"/>
          <a:ext cx="194310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6" name="Equation" r:id="rId4" imgW="825500" imgH="381000" progId="">
                  <p:embed/>
                </p:oleObj>
              </mc:Choice>
              <mc:Fallback>
                <p:oleObj name="Equation" r:id="rId4" imgW="825500" imgH="381000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963" y="1700213"/>
                        <a:ext cx="1943100" cy="893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Text Box 16"/>
          <p:cNvSpPr txBox="1">
            <a:spLocks noChangeArrowheads="1"/>
          </p:cNvSpPr>
          <p:nvPr/>
        </p:nvSpPr>
        <p:spPr bwMode="auto">
          <a:xfrm>
            <a:off x="612775" y="3035300"/>
            <a:ext cx="622141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2800" dirty="0" err="1">
                <a:latin typeface="Arial Narrow" pitchFamily="34" charset="0"/>
                <a:cs typeface="+mn-cs"/>
              </a:rPr>
              <a:t>where</a:t>
            </a:r>
            <a:r>
              <a:rPr lang="es-ES" sz="2800" dirty="0">
                <a:latin typeface="Arial Narrow" pitchFamily="34" charset="0"/>
                <a:cs typeface="+mn-cs"/>
              </a:rPr>
              <a:t>:</a:t>
            </a:r>
          </a:p>
          <a:p>
            <a:pPr marL="177800" indent="-177800" eaLnBrk="1" fontAlgn="auto" hangingPunct="1">
              <a:spcBef>
                <a:spcPct val="500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VI</a:t>
            </a:r>
            <a:r>
              <a:rPr lang="es-E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endParaRPr lang="en-A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Times New Roman" pitchFamily="18" charset="0"/>
              </a:rPr>
              <a:t>   </a:t>
            </a:r>
          </a:p>
          <a:p>
            <a:pPr marL="355600" indent="-3556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l-GR" sz="2800" dirty="0"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3075" name="Object 17"/>
          <p:cNvGraphicFramePr>
            <a:graphicFrameLocks noChangeAspect="1"/>
          </p:cNvGraphicFramePr>
          <p:nvPr/>
        </p:nvGraphicFramePr>
        <p:xfrm>
          <a:off x="827088" y="4330700"/>
          <a:ext cx="25622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7" name="Equation" r:id="rId6" imgW="1002865" imgH="355446" progId="">
                  <p:embed/>
                </p:oleObj>
              </mc:Choice>
              <mc:Fallback>
                <p:oleObj name="Equation" r:id="rId6" imgW="1002865" imgH="355446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330700"/>
                        <a:ext cx="256222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Motor capacitors</a:t>
            </a:r>
          </a:p>
        </p:txBody>
      </p:sp>
      <p:sp>
        <p:nvSpPr>
          <p:cNvPr id="38915" name="Rectangle 25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8916" name="Rectangle 2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462" name="Rectangle 32"/>
          <p:cNvSpPr>
            <a:spLocks noChangeArrowheads="1"/>
          </p:cNvSpPr>
          <p:nvPr/>
        </p:nvSpPr>
        <p:spPr bwMode="auto">
          <a:xfrm>
            <a:off x="3708400" y="1511300"/>
            <a:ext cx="4967288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Motor capacitors range from a few microfarads to over 200 µF. They have an AC voltage rating.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Capacitors in the starting circuit are often non-polarised electrolytics.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Capacitors in circuit while the motor is running are usually oil-filled paper or plastic film dielectric types. </a:t>
            </a:r>
          </a:p>
        </p:txBody>
      </p:sp>
      <p:pic>
        <p:nvPicPr>
          <p:cNvPr id="38918" name="Picture 7" descr="Figure 23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420938"/>
            <a:ext cx="2916237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Capacitor start motor</a:t>
            </a:r>
          </a:p>
        </p:txBody>
      </p:sp>
      <p:sp>
        <p:nvSpPr>
          <p:cNvPr id="40963" name="Rectangle 32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Circuit of a capacitor start, induction run motor in which the phase difference between the start and run currents approaches 90º</a:t>
            </a:r>
          </a:p>
        </p:txBody>
      </p:sp>
      <p:pic>
        <p:nvPicPr>
          <p:cNvPr id="40964" name="Picture 5" descr="Figure 23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747838"/>
            <a:ext cx="655320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Current relay in the start circuit</a:t>
            </a:r>
          </a:p>
        </p:txBody>
      </p:sp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1509" name="Rectangle 10"/>
          <p:cNvSpPr>
            <a:spLocks noChangeArrowheads="1"/>
          </p:cNvSpPr>
          <p:nvPr/>
        </p:nvSpPr>
        <p:spPr bwMode="auto">
          <a:xfrm>
            <a:off x="971550" y="4535488"/>
            <a:ext cx="30956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35401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000" b="1"/>
              <a:t>(a)</a:t>
            </a:r>
            <a:r>
              <a:rPr lang="en-AU" altLang="en-US" sz="2400"/>
              <a:t>	</a:t>
            </a:r>
            <a:r>
              <a:rPr lang="en-AU" altLang="en-US" sz="2000"/>
              <a:t>A current relay is used in the start circuit of capacitor motors rated above 750 W</a:t>
            </a:r>
            <a:endParaRPr lang="en-AU" altLang="en-US" sz="2400"/>
          </a:p>
        </p:txBody>
      </p:sp>
      <p:pic>
        <p:nvPicPr>
          <p:cNvPr id="43013" name="Picture 6" descr="Figure 23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544638"/>
            <a:ext cx="673258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87900" y="4572000"/>
            <a:ext cx="32400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35401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000" b="1"/>
              <a:t>(b)	</a:t>
            </a:r>
            <a:r>
              <a:rPr lang="en-AU" altLang="en-US" sz="2000"/>
              <a:t>Capacitor start motors have a starting torque up to four times the rated torque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Capacitor start, capacitor run motor</a:t>
            </a:r>
          </a:p>
        </p:txBody>
      </p:sp>
      <p:sp>
        <p:nvSpPr>
          <p:cNvPr id="22532" name="Rectangle 23"/>
          <p:cNvSpPr>
            <a:spLocks noChangeArrowheads="1"/>
          </p:cNvSpPr>
          <p:nvPr/>
        </p:nvSpPr>
        <p:spPr bwMode="auto">
          <a:xfrm>
            <a:off x="4068763" y="1681163"/>
            <a:ext cx="446405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auxiliary (start) winding  is always connected to the supply via either of the two capacitors.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start capacitor has a greater capacitance than the run capacitor.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This type of motor has a good starting torque and is smooth running.</a:t>
            </a:r>
          </a:p>
        </p:txBody>
      </p:sp>
      <p:pic>
        <p:nvPicPr>
          <p:cNvPr id="45060" name="Picture 5" descr="Figure 23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36738"/>
            <a:ext cx="3278187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Permanently-split capacitor motor</a:t>
            </a:r>
          </a:p>
        </p:txBody>
      </p:sp>
      <p:sp>
        <p:nvSpPr>
          <p:cNvPr id="23556" name="Rectangle 30"/>
          <p:cNvSpPr>
            <a:spLocks noChangeArrowheads="1"/>
          </p:cNvSpPr>
          <p:nvPr/>
        </p:nvSpPr>
        <p:spPr bwMode="auto">
          <a:xfrm>
            <a:off x="611188" y="4581525"/>
            <a:ext cx="7920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A permanently-split capacitor motor does not have a starting switch.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AU" altLang="en-US" sz="2400"/>
              <a:t>It is reversed by adding an external switch  that selects which of the identical windings has a capacitor in series with it.</a:t>
            </a:r>
          </a:p>
        </p:txBody>
      </p:sp>
      <p:pic>
        <p:nvPicPr>
          <p:cNvPr id="47108" name="Picture 5" descr="Figure 23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7235825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Faults in capacitor motors</a:t>
            </a: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611188" y="1511300"/>
            <a:ext cx="7921625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As well as the faults that can occur in any induction motor, a capacitor motor can fail due to a faulty capacitor.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Capacitor faults are either an open-circuit, low resistance dielectric which means it can’t hold a charge, or a short-circuit.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failing capacitor can also become leaky in that its dielectric seeps outside the can.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23.3 Shaded-pole induction motors</a:t>
            </a:r>
          </a:p>
        </p:txBody>
      </p:sp>
      <p:sp>
        <p:nvSpPr>
          <p:cNvPr id="51203" name="Rectangle 20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4" name="Rectangle 26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Shaded-pole motors are used in all kinds of fans, small pumps, clothes driers and have power ratings that rarely exceed a few hundred watts</a:t>
            </a:r>
          </a:p>
        </p:txBody>
      </p:sp>
      <p:pic>
        <p:nvPicPr>
          <p:cNvPr id="51205" name="Picture 6" descr="Figure 23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657350"/>
            <a:ext cx="6154738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983</Words>
  <Application>Microsoft Office PowerPoint</Application>
  <PresentationFormat>On-screen Show (4:3)</PresentationFormat>
  <Paragraphs>156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PowerPoint Presentation</vt:lpstr>
      <vt:lpstr>23.2 Capacitor motors</vt:lpstr>
      <vt:lpstr>Motor capacitors</vt:lpstr>
      <vt:lpstr>PowerPoint Presentation</vt:lpstr>
      <vt:lpstr>PowerPoint Presentation</vt:lpstr>
      <vt:lpstr>PowerPoint Presentation</vt:lpstr>
      <vt:lpstr>Permanently-split capacitor motor</vt:lpstr>
      <vt:lpstr>Faults in capacitor motors</vt:lpstr>
      <vt:lpstr>23.3 Shaded-pole induction motors</vt:lpstr>
      <vt:lpstr>Shaded-pole operation</vt:lpstr>
      <vt:lpstr>23.4 Universal motors</vt:lpstr>
      <vt:lpstr>Example universal motor</vt:lpstr>
      <vt:lpstr>Circuit and torque/speed curve</vt:lpstr>
      <vt:lpstr>Chapter summary</vt:lpstr>
      <vt:lpstr>Chapter summary (2)</vt:lpstr>
      <vt:lpstr>Chapter summary (3)</vt:lpstr>
      <vt:lpstr>Chapter summary (4)</vt:lpstr>
      <vt:lpstr>Chapter summary (5)</vt:lpstr>
      <vt:lpstr>Equation summary</vt:lpstr>
      <vt:lpstr>Equation summary (2)</vt:lpstr>
      <vt:lpstr>Equation summary (3)</vt:lpstr>
      <vt:lpstr>Equation summary (4)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2019-01-29T07:50:52Z</dcterms:modified>
</cp:coreProperties>
</file>