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8"/>
  </p:notesMasterIdLst>
  <p:sldIdLst>
    <p:sldId id="337" r:id="rId2"/>
    <p:sldId id="290" r:id="rId3"/>
    <p:sldId id="291" r:id="rId4"/>
    <p:sldId id="292" r:id="rId5"/>
    <p:sldId id="293" r:id="rId6"/>
    <p:sldId id="294" r:id="rId7"/>
    <p:sldId id="295" r:id="rId8"/>
    <p:sldId id="296" r:id="rId9"/>
    <p:sldId id="297" r:id="rId10"/>
    <p:sldId id="298" r:id="rId11"/>
    <p:sldId id="299" r:id="rId12"/>
    <p:sldId id="300" r:id="rId13"/>
    <p:sldId id="301" r:id="rId14"/>
    <p:sldId id="302" r:id="rId15"/>
    <p:sldId id="303" r:id="rId16"/>
    <p:sldId id="304" r:id="rId17"/>
  </p:sldIdLst>
  <p:sldSz cx="9144000" cy="6858000" type="screen4x3"/>
  <p:notesSz cx="6858000" cy="91440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C9325"/>
    <a:srgbClr val="482A06"/>
    <a:srgbClr val="163F3A"/>
    <a:srgbClr val="A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369" autoAdjust="0"/>
    <p:restoredTop sz="87674" autoAdjust="0"/>
  </p:normalViewPr>
  <p:slideViewPr>
    <p:cSldViewPr snapToObjects="1" showGuides="1">
      <p:cViewPr varScale="1">
        <p:scale>
          <a:sx n="96" d="100"/>
          <a:sy n="96" d="100"/>
        </p:scale>
        <p:origin x="-1260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14.wmf"/><Relationship Id="rId1" Type="http://schemas.openxmlformats.org/officeDocument/2006/relationships/image" Target="../media/image13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Arial Narrow" pitchFamily="34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Arial Narrow" pitchFamily="34" charset="0"/>
                <a:cs typeface="+mn-cs"/>
              </a:defRPr>
            </a:lvl1pPr>
          </a:lstStyle>
          <a:p>
            <a:pPr>
              <a:defRPr/>
            </a:pPr>
            <a:fld id="{5204E3F0-557A-4F22-AA37-7F192B32AEBD}" type="datetimeFigureOut">
              <a:rPr lang="en-US"/>
              <a:pPr>
                <a:defRPr/>
              </a:pPr>
              <a:t>1/29/2019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AU" noProof="0" dirty="0" smtClean="0"/>
              <a:t>Click to edit Master text styles</a:t>
            </a:r>
          </a:p>
          <a:p>
            <a:pPr lvl="1"/>
            <a:r>
              <a:rPr lang="en-AU" noProof="0" dirty="0" smtClean="0"/>
              <a:t>Second level</a:t>
            </a:r>
          </a:p>
          <a:p>
            <a:pPr lvl="2"/>
            <a:r>
              <a:rPr lang="en-AU" noProof="0" dirty="0" smtClean="0"/>
              <a:t>Third level</a:t>
            </a:r>
          </a:p>
          <a:p>
            <a:pPr lvl="3"/>
            <a:r>
              <a:rPr lang="en-AU" noProof="0" dirty="0" smtClean="0"/>
              <a:t>Fourth level</a:t>
            </a:r>
          </a:p>
          <a:p>
            <a:pPr lvl="4"/>
            <a:r>
              <a:rPr lang="en-AU" noProof="0" dirty="0" smtClean="0"/>
              <a:t>Fifth level</a:t>
            </a:r>
            <a:endParaRPr lang="en-US" noProof="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Arial Narrow" pitchFamily="34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 Narrow" pitchFamily="34" charset="0"/>
              </a:defRPr>
            </a:lvl1pPr>
          </a:lstStyle>
          <a:p>
            <a:fld id="{0C9F87A4-8315-4BE0-B7E6-574709A00BE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0794398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Narrow" pitchFamily="34" charset="0"/>
        <a:ea typeface="+mn-ea"/>
        <a:cs typeface="+mn-cs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Narrow" pitchFamily="34" charset="0"/>
        <a:ea typeface="+mn-ea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Narrow" pitchFamily="34" charset="0"/>
        <a:ea typeface="+mn-ea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Narrow" pitchFamily="34" charset="0"/>
        <a:ea typeface="+mn-ea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Narrow" pitchFamily="34" charset="0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defRPr/>
            </a:pPr>
            <a:fld id="{EC93F050-0775-42A4-8285-838ED5A79857}" type="datetime5">
              <a:rPr lang="en-AU" smtClean="0">
                <a:solidFill>
                  <a:prstClr val="black"/>
                </a:solidFill>
              </a:rPr>
              <a:pPr>
                <a:defRPr/>
              </a:pPr>
              <a:t>29-Jan-19</a:t>
            </a:fld>
            <a:endParaRPr lang="en-AU" smtClean="0">
              <a:solidFill>
                <a:prstClr val="black"/>
              </a:solidFill>
            </a:endParaRPr>
          </a:p>
        </p:txBody>
      </p:sp>
      <p:sp>
        <p:nvSpPr>
          <p:cNvPr id="101379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en-AU" dirty="0" smtClean="0">
                <a:solidFill>
                  <a:prstClr val="black"/>
                </a:solidFill>
              </a:rPr>
              <a:t>Install HV equipment</a:t>
            </a:r>
          </a:p>
        </p:txBody>
      </p:sp>
      <p:sp>
        <p:nvSpPr>
          <p:cNvPr id="10138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fld id="{21BCA83D-D47E-4E8D-8C1A-F5BBED19B0F3}" type="slidenum">
              <a:rPr lang="en-AU" smtClean="0">
                <a:solidFill>
                  <a:prstClr val="black"/>
                </a:solidFill>
              </a:rPr>
              <a:pPr>
                <a:defRPr/>
              </a:pPr>
              <a:t>1</a:t>
            </a:fld>
            <a:endParaRPr lang="en-AU" smtClean="0">
              <a:solidFill>
                <a:prstClr val="black"/>
              </a:solidFill>
            </a:endParaRPr>
          </a:p>
        </p:txBody>
      </p:sp>
      <p:sp>
        <p:nvSpPr>
          <p:cNvPr id="10138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138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098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A43176F-F952-4F09-A58B-9324D57FB60D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29-Jan-19</a:t>
            </a:fld>
            <a:endParaRPr lang="en-AU" smtClean="0"/>
          </a:p>
        </p:txBody>
      </p:sp>
      <p:sp>
        <p:nvSpPr>
          <p:cNvPr id="132099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92164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4FF987F6-274C-4A94-9781-814CA66496A7}" type="slidenum">
              <a:rPr lang="en-AU" altLang="en-US"/>
              <a:pPr>
                <a:spcBef>
                  <a:spcPct val="0"/>
                </a:spcBef>
              </a:pPr>
              <a:t>10</a:t>
            </a:fld>
            <a:endParaRPr lang="en-AU" altLang="en-US"/>
          </a:p>
        </p:txBody>
      </p:sp>
      <p:sp>
        <p:nvSpPr>
          <p:cNvPr id="9216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216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AU" altLang="en-US" smtClean="0"/>
              <a:t>Figure 22.28</a:t>
            </a: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22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02FB070-2BA6-4114-88E9-FB287C8669F4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29-Jan-19</a:t>
            </a:fld>
            <a:endParaRPr lang="en-AU" smtClean="0"/>
          </a:p>
        </p:txBody>
      </p:sp>
      <p:sp>
        <p:nvSpPr>
          <p:cNvPr id="133123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94212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B6636C28-5431-4C4C-BA2B-E26F17EA3FB7}" type="slidenum">
              <a:rPr lang="en-AU" altLang="en-US"/>
              <a:pPr>
                <a:spcBef>
                  <a:spcPct val="0"/>
                </a:spcBef>
              </a:pPr>
              <a:t>11</a:t>
            </a:fld>
            <a:endParaRPr lang="en-AU" altLang="en-US"/>
          </a:p>
        </p:txBody>
      </p:sp>
      <p:sp>
        <p:nvSpPr>
          <p:cNvPr id="9421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4214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AU" altLang="en-US" smtClean="0"/>
              <a:t>Figure 22.29</a:t>
            </a:r>
          </a:p>
          <a:p>
            <a:pPr eaLnBrk="1" hangingPunct="1">
              <a:spcBef>
                <a:spcPct val="0"/>
              </a:spcBef>
            </a:pPr>
            <a:endParaRPr lang="en-AU" altLang="en-US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146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B00D6B9-3614-4BC4-8C3B-8D68C62ED56E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29-Jan-19</a:t>
            </a:fld>
            <a:endParaRPr lang="en-AU" smtClean="0"/>
          </a:p>
        </p:txBody>
      </p:sp>
      <p:sp>
        <p:nvSpPr>
          <p:cNvPr id="134147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9626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AA7CE73E-3753-44DA-A9A5-18659248D605}" type="slidenum">
              <a:rPr lang="en-AU" altLang="en-US"/>
              <a:pPr>
                <a:spcBef>
                  <a:spcPct val="0"/>
                </a:spcBef>
              </a:pPr>
              <a:t>12</a:t>
            </a:fld>
            <a:endParaRPr lang="en-AU" altLang="en-US"/>
          </a:p>
        </p:txBody>
      </p:sp>
      <p:sp>
        <p:nvSpPr>
          <p:cNvPr id="9626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626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AU" altLang="en-US" smtClean="0"/>
              <a:t>Figure 22.30</a:t>
            </a: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0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9640F7A-F8CA-4C1A-85BF-EA29D2C6EFEA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29-Jan-19</a:t>
            </a:fld>
            <a:endParaRPr lang="en-AU" smtClean="0"/>
          </a:p>
        </p:txBody>
      </p:sp>
      <p:sp>
        <p:nvSpPr>
          <p:cNvPr id="135171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9830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1D8DF5AA-FB00-4B3A-BAA1-2B5DE29FE5A5}" type="slidenum">
              <a:rPr lang="en-AU" altLang="en-US"/>
              <a:pPr>
                <a:spcBef>
                  <a:spcPct val="0"/>
                </a:spcBef>
              </a:pPr>
              <a:t>13</a:t>
            </a:fld>
            <a:endParaRPr lang="en-AU" altLang="en-US"/>
          </a:p>
        </p:txBody>
      </p:sp>
      <p:sp>
        <p:nvSpPr>
          <p:cNvPr id="9830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831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94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3DDC9C9-C144-4218-9B6F-A0766A21734B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29-Jan-19</a:t>
            </a:fld>
            <a:endParaRPr lang="en-AU" smtClean="0"/>
          </a:p>
        </p:txBody>
      </p:sp>
      <p:sp>
        <p:nvSpPr>
          <p:cNvPr id="136195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100356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69CA9C70-1830-497A-A319-9456B893961E}" type="slidenum">
              <a:rPr lang="en-AU" altLang="en-US"/>
              <a:pPr>
                <a:spcBef>
                  <a:spcPct val="0"/>
                </a:spcBef>
              </a:pPr>
              <a:t>14</a:t>
            </a:fld>
            <a:endParaRPr lang="en-AU" altLang="en-US"/>
          </a:p>
        </p:txBody>
      </p:sp>
      <p:sp>
        <p:nvSpPr>
          <p:cNvPr id="10035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035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18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DD37903-34DF-4DD4-90EF-A9A1E090FA30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29-Jan-19</a:t>
            </a:fld>
            <a:endParaRPr lang="en-AU" smtClean="0"/>
          </a:p>
        </p:txBody>
      </p:sp>
      <p:sp>
        <p:nvSpPr>
          <p:cNvPr id="137219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102404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D5CB4A8C-60DB-49F5-AFF5-16C5794CBFB3}" type="slidenum">
              <a:rPr lang="en-AU" altLang="en-US"/>
              <a:pPr>
                <a:spcBef>
                  <a:spcPct val="0"/>
                </a:spcBef>
              </a:pPr>
              <a:t>15</a:t>
            </a:fld>
            <a:endParaRPr lang="en-AU" altLang="en-US"/>
          </a:p>
        </p:txBody>
      </p:sp>
      <p:sp>
        <p:nvSpPr>
          <p:cNvPr id="10240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240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42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8A54FD9-9E58-4D9E-A0A7-7799A9003A40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29-Jan-19</a:t>
            </a:fld>
            <a:endParaRPr lang="en-AU" smtClean="0"/>
          </a:p>
        </p:txBody>
      </p:sp>
      <p:sp>
        <p:nvSpPr>
          <p:cNvPr id="138243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104452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12EF1CD1-3D4E-46C4-9908-1EA07C1692D0}" type="slidenum">
              <a:rPr lang="en-AU" altLang="en-US"/>
              <a:pPr>
                <a:spcBef>
                  <a:spcPct val="0"/>
                </a:spcBef>
              </a:pPr>
              <a:t>16</a:t>
            </a:fld>
            <a:endParaRPr lang="en-AU" altLang="en-US"/>
          </a:p>
        </p:txBody>
      </p:sp>
      <p:sp>
        <p:nvSpPr>
          <p:cNvPr id="10445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4454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932E9F1-CC3E-419E-AA38-C8434F012528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29-Jan-19</a:t>
            </a:fld>
            <a:endParaRPr lang="en-AU" smtClean="0"/>
          </a:p>
        </p:txBody>
      </p:sp>
      <p:sp>
        <p:nvSpPr>
          <p:cNvPr id="123907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7578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3516143C-3CF6-4778-B311-C085F5E61E34}" type="slidenum">
              <a:rPr lang="en-AU" altLang="en-US"/>
              <a:pPr>
                <a:spcBef>
                  <a:spcPct val="0"/>
                </a:spcBef>
              </a:pPr>
              <a:t>2</a:t>
            </a:fld>
            <a:endParaRPr lang="en-AU" altLang="en-US"/>
          </a:p>
        </p:txBody>
      </p:sp>
      <p:sp>
        <p:nvSpPr>
          <p:cNvPr id="7578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578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AU" altLang="en-US" smtClean="0"/>
              <a:t>Figure 22.21</a:t>
            </a:r>
          </a:p>
          <a:p>
            <a:pPr eaLnBrk="1" hangingPunct="1">
              <a:spcBef>
                <a:spcPct val="0"/>
              </a:spcBef>
            </a:pPr>
            <a:r>
              <a:rPr lang="en-AU" altLang="en-US" smtClean="0"/>
              <a:t>Adapted from Duff, </a:t>
            </a:r>
            <a:r>
              <a:rPr lang="en-AU" altLang="en-US" i="1" smtClean="0"/>
              <a:t>Alternating Current Fundamentals </a:t>
            </a:r>
            <a:r>
              <a:rPr lang="en-AU" altLang="en-US" smtClean="0"/>
              <a:t>4e, © 1991 Delmar Learning, a part of Cengage Learning, Inc, reproduced by permission, www.cengage.com/permissions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0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C37C39E-1315-4A8E-BAA6-CC0022636007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29-Jan-19</a:t>
            </a:fld>
            <a:endParaRPr lang="en-AU" smtClean="0"/>
          </a:p>
        </p:txBody>
      </p:sp>
      <p:sp>
        <p:nvSpPr>
          <p:cNvPr id="124931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7782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C3527E78-F4CC-4562-B1C6-461648351B98}" type="slidenum">
              <a:rPr lang="en-AU" altLang="en-US"/>
              <a:pPr>
                <a:spcBef>
                  <a:spcPct val="0"/>
                </a:spcBef>
              </a:pPr>
              <a:t>3</a:t>
            </a:fld>
            <a:endParaRPr lang="en-AU" altLang="en-US"/>
          </a:p>
        </p:txBody>
      </p:sp>
      <p:sp>
        <p:nvSpPr>
          <p:cNvPr id="7782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783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AU" altLang="en-US" smtClean="0"/>
              <a:t>Figure 22.22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4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7F4F25C-1160-49DB-B8F6-0928B4157947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29-Jan-19</a:t>
            </a:fld>
            <a:endParaRPr lang="en-AU" smtClean="0"/>
          </a:p>
        </p:txBody>
      </p:sp>
      <p:sp>
        <p:nvSpPr>
          <p:cNvPr id="125955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79876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92A2B1F7-140E-46BE-9446-3E6DB68D9EAD}" type="slidenum">
              <a:rPr lang="en-AU" altLang="en-US"/>
              <a:pPr>
                <a:spcBef>
                  <a:spcPct val="0"/>
                </a:spcBef>
              </a:pPr>
              <a:t>4</a:t>
            </a:fld>
            <a:endParaRPr lang="en-AU" altLang="en-US"/>
          </a:p>
        </p:txBody>
      </p:sp>
      <p:sp>
        <p:nvSpPr>
          <p:cNvPr id="7987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987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AU" altLang="en-US" smtClean="0"/>
              <a:t>Figure 22.24</a:t>
            </a: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A2DA708-276D-42E7-B746-621082BDD407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29-Jan-19</a:t>
            </a:fld>
            <a:endParaRPr lang="en-AU" smtClean="0"/>
          </a:p>
        </p:txBody>
      </p:sp>
      <p:sp>
        <p:nvSpPr>
          <p:cNvPr id="126979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81924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7A539B53-F2C8-4B3A-8850-31F9829D7F19}" type="slidenum">
              <a:rPr lang="en-AU" altLang="en-US"/>
              <a:pPr>
                <a:spcBef>
                  <a:spcPct val="0"/>
                </a:spcBef>
              </a:pPr>
              <a:t>5</a:t>
            </a:fld>
            <a:endParaRPr lang="en-AU" altLang="en-US"/>
          </a:p>
        </p:txBody>
      </p:sp>
      <p:sp>
        <p:nvSpPr>
          <p:cNvPr id="8192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192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AU" altLang="en-US" smtClean="0"/>
              <a:t>Figure 22.25</a:t>
            </a: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2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C169DE9-6725-4BA7-9081-4B0D86496F21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29-Jan-19</a:t>
            </a:fld>
            <a:endParaRPr lang="en-AU" smtClean="0"/>
          </a:p>
        </p:txBody>
      </p:sp>
      <p:sp>
        <p:nvSpPr>
          <p:cNvPr id="128003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83972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4B787369-405D-4602-ABE3-6BF3A28F7E7C}" type="slidenum">
              <a:rPr lang="en-AU" altLang="en-US"/>
              <a:pPr>
                <a:spcBef>
                  <a:spcPct val="0"/>
                </a:spcBef>
              </a:pPr>
              <a:t>6</a:t>
            </a:fld>
            <a:endParaRPr lang="en-AU" altLang="en-US"/>
          </a:p>
        </p:txBody>
      </p:sp>
      <p:sp>
        <p:nvSpPr>
          <p:cNvPr id="8397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3974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026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633418B-0C8F-402E-8E1C-B3A96B14684D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29-Jan-19</a:t>
            </a:fld>
            <a:endParaRPr lang="en-AU" smtClean="0"/>
          </a:p>
        </p:txBody>
      </p:sp>
      <p:sp>
        <p:nvSpPr>
          <p:cNvPr id="129027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8602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71B747D1-9948-4897-A84B-AF9EE3E48D46}" type="slidenum">
              <a:rPr lang="en-AU" altLang="en-US"/>
              <a:pPr>
                <a:spcBef>
                  <a:spcPct val="0"/>
                </a:spcBef>
              </a:pPr>
              <a:t>7</a:t>
            </a:fld>
            <a:endParaRPr lang="en-AU" altLang="en-US"/>
          </a:p>
        </p:txBody>
      </p:sp>
      <p:sp>
        <p:nvSpPr>
          <p:cNvPr id="8602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602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50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DD60DB5-401A-4CEB-AD7A-C4E6308727B5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29-Jan-19</a:t>
            </a:fld>
            <a:endParaRPr lang="en-AU" smtClean="0"/>
          </a:p>
        </p:txBody>
      </p:sp>
      <p:sp>
        <p:nvSpPr>
          <p:cNvPr id="130051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8806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CDD4E7E4-35CC-4C57-85F1-907157B4882B}" type="slidenum">
              <a:rPr lang="en-AU" altLang="en-US"/>
              <a:pPr>
                <a:spcBef>
                  <a:spcPct val="0"/>
                </a:spcBef>
              </a:pPr>
              <a:t>8</a:t>
            </a:fld>
            <a:endParaRPr lang="en-AU" altLang="en-US"/>
          </a:p>
        </p:txBody>
      </p:sp>
      <p:sp>
        <p:nvSpPr>
          <p:cNvPr id="8806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807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AU" altLang="en-US" smtClean="0"/>
              <a:t>Figure 22.26</a:t>
            </a: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074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32320CF-6B48-4F6B-80C0-DEEF29E74065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29-Jan-19</a:t>
            </a:fld>
            <a:endParaRPr lang="en-AU" smtClean="0"/>
          </a:p>
        </p:txBody>
      </p:sp>
      <p:sp>
        <p:nvSpPr>
          <p:cNvPr id="131075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90116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E562D026-7CA7-402B-BE7C-E891554550BD}" type="slidenum">
              <a:rPr lang="en-AU" altLang="en-US"/>
              <a:pPr>
                <a:spcBef>
                  <a:spcPct val="0"/>
                </a:spcBef>
              </a:pPr>
              <a:t>9</a:t>
            </a:fld>
            <a:endParaRPr lang="en-AU" altLang="en-US"/>
          </a:p>
        </p:txBody>
      </p:sp>
      <p:sp>
        <p:nvSpPr>
          <p:cNvPr id="9011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011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AU" altLang="en-US" smtClean="0"/>
              <a:t>Figure 22.27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Arial Narrow" pitchFamily="34" charset="0"/>
                <a:cs typeface="+mn-cs"/>
              </a:defRPr>
            </a:lvl1pPr>
          </a:lstStyle>
          <a:p>
            <a:pPr>
              <a:defRPr/>
            </a:pPr>
            <a:fld id="{1A097FED-2165-4FF4-A0A7-39E105E5698A}" type="datetimeFigureOut">
              <a:rPr lang="en-US"/>
              <a:pPr>
                <a:defRPr/>
              </a:pPr>
              <a:t>1/29/2019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Arial Narrow" pitchFamily="34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>
                <a:latin typeface="Arial Narrow" pitchFamily="34" charset="0"/>
              </a:defRPr>
            </a:lvl1pPr>
          </a:lstStyle>
          <a:p>
            <a:fld id="{A88A42AE-8C2B-43D5-9549-65D51A93A0A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190164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/>
            </a:lvl1pPr>
          </a:lstStyle>
          <a:p>
            <a:r>
              <a:rPr lang="en-AU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AU" dirty="0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30870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8001000" cy="12192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endParaRPr lang="en-US" dirty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09600" y="2057400"/>
            <a:ext cx="8001000" cy="4297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AU" altLang="en-US" smtClean="0"/>
              <a:t>Click to edit Master text styles</a:t>
            </a:r>
          </a:p>
          <a:p>
            <a:pPr lvl="1"/>
            <a:r>
              <a:rPr lang="en-AU" altLang="en-US" smtClean="0"/>
              <a:t>SecondClick to edit Master title style</a:t>
            </a:r>
            <a:endParaRPr lang="en-US" altLang="en-US" smtClean="0"/>
          </a:p>
          <a:p>
            <a:pPr lvl="1"/>
            <a:r>
              <a:rPr lang="en-AU" altLang="en-US" smtClean="0"/>
              <a:t> level</a:t>
            </a:r>
          </a:p>
          <a:p>
            <a:pPr lvl="2"/>
            <a:r>
              <a:rPr lang="en-AU" altLang="en-US" smtClean="0"/>
              <a:t>Third level</a:t>
            </a:r>
          </a:p>
          <a:p>
            <a:pPr lvl="3"/>
            <a:r>
              <a:rPr lang="en-AU" altLang="en-US" smtClean="0"/>
              <a:t>Fourth level</a:t>
            </a:r>
          </a:p>
          <a:p>
            <a:pPr lvl="4"/>
            <a:r>
              <a:rPr lang="en-AU" altLang="en-US" smtClean="0"/>
              <a:t>Fifth level</a:t>
            </a:r>
            <a:endParaRPr lang="en-US" altLang="en-US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0" r:id="rId1"/>
    <p:sldLayoutId id="2147483741" r:id="rId2"/>
  </p:sldLayoutIdLst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000" kern="1200" cap="all">
          <a:solidFill>
            <a:srgbClr val="008000"/>
          </a:solidFill>
          <a:latin typeface="Arial Narrow" pitchFamily="34" charset="0"/>
          <a:ea typeface="+mj-ea"/>
          <a:cs typeface="Arial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000">
          <a:solidFill>
            <a:srgbClr val="008000"/>
          </a:solidFill>
          <a:latin typeface="Arial Narrow" pitchFamily="34" charset="0"/>
          <a:cs typeface="Arial" pitchFamily="34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000">
          <a:solidFill>
            <a:srgbClr val="008000"/>
          </a:solidFill>
          <a:latin typeface="Arial Narrow" pitchFamily="34" charset="0"/>
          <a:cs typeface="Arial" pitchFamily="34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000">
          <a:solidFill>
            <a:srgbClr val="008000"/>
          </a:solidFill>
          <a:latin typeface="Arial Narrow" pitchFamily="34" charset="0"/>
          <a:cs typeface="Arial" pitchFamily="34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000">
          <a:solidFill>
            <a:srgbClr val="008000"/>
          </a:solidFill>
          <a:latin typeface="Arial Narrow" pitchFamily="34" charset="0"/>
          <a:cs typeface="Arial" pitchFamily="34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000">
          <a:solidFill>
            <a:srgbClr val="008000"/>
          </a:solidFill>
          <a:latin typeface="Arial Narrow" pitchFamily="34" charset="0"/>
          <a:cs typeface="Arial" pitchFamily="34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000">
          <a:solidFill>
            <a:srgbClr val="008000"/>
          </a:solidFill>
          <a:latin typeface="Arial Narrow" pitchFamily="34" charset="0"/>
          <a:cs typeface="Arial" pitchFamily="34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000">
          <a:solidFill>
            <a:srgbClr val="008000"/>
          </a:solidFill>
          <a:latin typeface="Arial Narrow" pitchFamily="34" charset="0"/>
          <a:cs typeface="Arial" pitchFamily="34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000">
          <a:solidFill>
            <a:srgbClr val="008000"/>
          </a:solidFill>
          <a:latin typeface="Arial Narrow" pitchFamily="34" charset="0"/>
          <a:cs typeface="Arial" pitchFamily="34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 Narrow" pitchFamily="34" charset="0"/>
          <a:ea typeface="+mn-ea"/>
          <a:cs typeface="Arial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Arial Narrow" pitchFamily="34" charset="0"/>
          <a:ea typeface="+mn-ea"/>
          <a:cs typeface="Arial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Arial Narrow" pitchFamily="34" charset="0"/>
          <a:ea typeface="+mn-ea"/>
          <a:cs typeface="Arial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Arial Narrow" pitchFamily="34" charset="0"/>
          <a:ea typeface="+mn-ea"/>
          <a:cs typeface="Arial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Arial Narrow" pitchFamily="34" charset="0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2.jpeg"/><Relationship Id="rId5" Type="http://schemas.openxmlformats.org/officeDocument/2006/relationships/image" Target="../media/image11.wmf"/><Relationship Id="rId4" Type="http://schemas.openxmlformats.org/officeDocument/2006/relationships/oleObject" Target="../embeddings/oleObject2.bin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7" Type="http://schemas.openxmlformats.org/officeDocument/2006/relationships/image" Target="../media/image14.wmf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4.bin"/><Relationship Id="rId5" Type="http://schemas.openxmlformats.org/officeDocument/2006/relationships/image" Target="../media/image13.wmf"/><Relationship Id="rId4" Type="http://schemas.openxmlformats.org/officeDocument/2006/relationships/oleObject" Target="../embeddings/oleObject3.bin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4.jpeg"/><Relationship Id="rId5" Type="http://schemas.openxmlformats.org/officeDocument/2006/relationships/image" Target="../media/image3.wmf"/><Relationship Id="rId4" Type="http://schemas.openxmlformats.org/officeDocument/2006/relationships/oleObject" Target="../embeddings/oleObject1.bin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ChangeArrowheads="1"/>
          </p:cNvSpPr>
          <p:nvPr/>
        </p:nvSpPr>
        <p:spPr bwMode="auto">
          <a:xfrm>
            <a:off x="432000" y="549275"/>
            <a:ext cx="8280000" cy="5040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en-AU" altLang="en-US" sz="4800" dirty="0">
                <a:solidFill>
                  <a:srgbClr val="3C9325"/>
                </a:solidFill>
                <a:latin typeface="Arial Narrow" pitchFamily="34" charset="0"/>
              </a:rPr>
              <a:t>Lesson </a:t>
            </a:r>
            <a:r>
              <a:rPr lang="en-AU" altLang="en-US" sz="4800" dirty="0" smtClean="0">
                <a:solidFill>
                  <a:srgbClr val="3C9325"/>
                </a:solidFill>
                <a:latin typeface="Arial Narrow" pitchFamily="34" charset="0"/>
              </a:rPr>
              <a:t>11</a:t>
            </a:r>
            <a:endParaRPr lang="en-AU" altLang="en-US" sz="4800" dirty="0">
              <a:solidFill>
                <a:srgbClr val="3C9325"/>
              </a:solidFill>
              <a:latin typeface="Arial Narrow" pitchFamily="34" charset="0"/>
            </a:endParaRPr>
          </a:p>
          <a:p>
            <a:pPr algn="ctr" eaLnBrk="1" hangingPunct="1"/>
            <a:r>
              <a:rPr lang="en-AU" altLang="en-US" sz="4800" dirty="0" smtClean="0">
                <a:solidFill>
                  <a:srgbClr val="3C9325"/>
                </a:solidFill>
                <a:latin typeface="Arial Narrow" pitchFamily="34" charset="0"/>
              </a:rPr>
              <a:t>Chapter 22</a:t>
            </a:r>
            <a:endParaRPr lang="en-AU" altLang="en-US" sz="4800" dirty="0">
              <a:solidFill>
                <a:srgbClr val="3C9325"/>
              </a:solidFill>
              <a:latin typeface="Arial Narrow" pitchFamily="34" charset="0"/>
            </a:endParaRPr>
          </a:p>
          <a:p>
            <a:pPr algn="ctr" eaLnBrk="1" hangingPunct="1"/>
            <a:r>
              <a:rPr lang="en-AU" altLang="en-US" sz="4800" dirty="0" smtClean="0">
                <a:solidFill>
                  <a:srgbClr val="3C9325"/>
                </a:solidFill>
                <a:latin typeface="Arial Narrow" pitchFamily="34" charset="0"/>
              </a:rPr>
              <a:t>Three Phase Motors</a:t>
            </a:r>
          </a:p>
          <a:p>
            <a:pPr algn="ctr" eaLnBrk="1" hangingPunct="1"/>
            <a:endParaRPr lang="en-AU" altLang="en-US" sz="4800" dirty="0" smtClean="0">
              <a:solidFill>
                <a:srgbClr val="3C9325"/>
              </a:solidFill>
              <a:latin typeface="Arial Narrow" pitchFamily="34" charset="0"/>
            </a:endParaRPr>
          </a:p>
          <a:p>
            <a:pPr algn="ctr" eaLnBrk="1" hangingPunct="1"/>
            <a:r>
              <a:rPr lang="en-AU" altLang="en-US" sz="4800" u="sng" dirty="0" smtClean="0">
                <a:solidFill>
                  <a:srgbClr val="3C9325"/>
                </a:solidFill>
                <a:latin typeface="Arial Narrow" pitchFamily="34" charset="0"/>
              </a:rPr>
              <a:t>Sections</a:t>
            </a:r>
          </a:p>
          <a:p>
            <a:pPr marL="1619250" indent="-1619250" eaLnBrk="1" hangingPunct="1"/>
            <a:r>
              <a:rPr lang="en-AU" altLang="en-US" sz="4800" dirty="0" smtClean="0">
                <a:solidFill>
                  <a:srgbClr val="3C9325"/>
                </a:solidFill>
                <a:latin typeface="Arial Narrow" pitchFamily="34" charset="0"/>
              </a:rPr>
              <a:t>22.3</a:t>
            </a:r>
            <a:r>
              <a:rPr lang="en-AU" altLang="en-US" sz="4800" smtClean="0">
                <a:solidFill>
                  <a:srgbClr val="3C9325"/>
                </a:solidFill>
                <a:latin typeface="Arial Narrow" pitchFamily="34" charset="0"/>
              </a:rPr>
              <a:t>	</a:t>
            </a:r>
            <a:r>
              <a:rPr lang="en-AU" altLang="en-US" sz="4800">
                <a:solidFill>
                  <a:srgbClr val="3C9325"/>
                </a:solidFill>
                <a:cs typeface="Arial" charset="0"/>
              </a:rPr>
              <a:t>Induction motor load characteristics</a:t>
            </a:r>
            <a:endParaRPr lang="en-AU" altLang="en-US" sz="4800" dirty="0">
              <a:solidFill>
                <a:srgbClr val="3C9325"/>
              </a:solidFill>
              <a:latin typeface="Futura Condensed"/>
            </a:endParaRPr>
          </a:p>
        </p:txBody>
      </p:sp>
      <p:sp>
        <p:nvSpPr>
          <p:cNvPr id="2" name="Oval 1"/>
          <p:cNvSpPr/>
          <p:nvPr/>
        </p:nvSpPr>
        <p:spPr>
          <a:xfrm>
            <a:off x="8820472" y="5949280"/>
            <a:ext cx="144016" cy="144016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413588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0"/>
            <a:ext cx="9144000" cy="1260475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smtClean="0">
                <a:solidFill>
                  <a:srgbClr val="3C9325"/>
                </a:solidFill>
                <a:cs typeface="Arial" pitchFamily="34" charset="0"/>
              </a:rPr>
              <a:t>Reversed winding</a:t>
            </a:r>
          </a:p>
        </p:txBody>
      </p:sp>
      <p:sp>
        <p:nvSpPr>
          <p:cNvPr id="91139" name="Rectangle 6"/>
          <p:cNvSpPr>
            <a:spLocks noChangeArrowheads="1"/>
          </p:cNvSpPr>
          <p:nvPr/>
        </p:nvSpPr>
        <p:spPr bwMode="auto">
          <a:xfrm>
            <a:off x="612775" y="4608513"/>
            <a:ext cx="791845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AU" altLang="en-US" sz="2400"/>
              <a:t>The effect of a reversed phase winding is to cause the motor to rotate slowly, if at all, and to emit a growling sound. There will be excessive current in each phase winding.</a:t>
            </a:r>
          </a:p>
        </p:txBody>
      </p:sp>
      <p:pic>
        <p:nvPicPr>
          <p:cNvPr id="91140" name="Picture 5" descr="Figure 22.28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350" y="1792288"/>
            <a:ext cx="6372225" cy="2573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0"/>
            <a:ext cx="9144000" cy="1260475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smtClean="0">
                <a:solidFill>
                  <a:srgbClr val="3C9325"/>
                </a:solidFill>
                <a:cs typeface="Arial" pitchFamily="34" charset="0"/>
              </a:rPr>
              <a:t>Insulation resistance</a:t>
            </a:r>
          </a:p>
        </p:txBody>
      </p:sp>
      <p:sp>
        <p:nvSpPr>
          <p:cNvPr id="93187" name="Rectangle 11"/>
          <p:cNvSpPr>
            <a:spLocks noChangeArrowheads="1"/>
          </p:cNvSpPr>
          <p:nvPr/>
        </p:nvSpPr>
        <p:spPr bwMode="auto">
          <a:xfrm>
            <a:off x="611188" y="4608513"/>
            <a:ext cx="7921625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AU" altLang="en-US" sz="2400"/>
              <a:t>A motor can have failing winding insulation, particularly in older motors. The resistance of the insulation between windings and motor core should exceed 1 M</a:t>
            </a:r>
            <a:r>
              <a:rPr lang="el-GR" altLang="en-US" sz="2400"/>
              <a:t>Ω</a:t>
            </a:r>
            <a:r>
              <a:rPr lang="en-AU" altLang="en-US" sz="2400"/>
              <a:t>.</a:t>
            </a:r>
          </a:p>
        </p:txBody>
      </p:sp>
      <p:pic>
        <p:nvPicPr>
          <p:cNvPr id="93188" name="Picture 5" descr="Figure 22.29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8063" y="1773238"/>
            <a:ext cx="7092950" cy="2533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0"/>
            <a:ext cx="9144000" cy="1260475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smtClean="0">
                <a:solidFill>
                  <a:srgbClr val="3C9325"/>
                </a:solidFill>
                <a:cs typeface="Arial" pitchFamily="34" charset="0"/>
              </a:rPr>
              <a:t>Effects of reduced voltage</a:t>
            </a:r>
          </a:p>
        </p:txBody>
      </p:sp>
      <p:sp>
        <p:nvSpPr>
          <p:cNvPr id="95235" name="Rectangle 7"/>
          <p:cNvSpPr>
            <a:spLocks noChangeArrowheads="1"/>
          </p:cNvSpPr>
          <p:nvPr/>
        </p:nvSpPr>
        <p:spPr bwMode="auto">
          <a:xfrm>
            <a:off x="4479925" y="2747963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95236" name="Rectangle 14"/>
          <p:cNvSpPr>
            <a:spLocks noChangeArrowheads="1"/>
          </p:cNvSpPr>
          <p:nvPr/>
        </p:nvSpPr>
        <p:spPr bwMode="auto">
          <a:xfrm>
            <a:off x="0" y="3606800"/>
            <a:ext cx="1841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tabLst>
                <a:tab pos="457200" algn="l"/>
                <a:tab pos="914400" algn="l"/>
                <a:tab pos="1371600" algn="l"/>
                <a:tab pos="163195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4629150" algn="l"/>
                <a:tab pos="5029200" algn="l"/>
                <a:tab pos="5486400" algn="l"/>
              </a:tabLst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tabLst>
                <a:tab pos="457200" algn="l"/>
                <a:tab pos="914400" algn="l"/>
                <a:tab pos="1371600" algn="l"/>
                <a:tab pos="163195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4629150" algn="l"/>
                <a:tab pos="5029200" algn="l"/>
                <a:tab pos="5486400" algn="l"/>
              </a:tabLst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tabLst>
                <a:tab pos="457200" algn="l"/>
                <a:tab pos="914400" algn="l"/>
                <a:tab pos="1371600" algn="l"/>
                <a:tab pos="163195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4629150" algn="l"/>
                <a:tab pos="5029200" algn="l"/>
                <a:tab pos="5486400" algn="l"/>
              </a:tabLst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tabLst>
                <a:tab pos="457200" algn="l"/>
                <a:tab pos="914400" algn="l"/>
                <a:tab pos="1371600" algn="l"/>
                <a:tab pos="163195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4629150" algn="l"/>
                <a:tab pos="5029200" algn="l"/>
                <a:tab pos="5486400" algn="l"/>
              </a:tabLst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tabLst>
                <a:tab pos="457200" algn="l"/>
                <a:tab pos="914400" algn="l"/>
                <a:tab pos="1371600" algn="l"/>
                <a:tab pos="163195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4629150" algn="l"/>
                <a:tab pos="5029200" algn="l"/>
                <a:tab pos="5486400" algn="l"/>
              </a:tabLst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tabLst>
                <a:tab pos="457200" algn="l"/>
                <a:tab pos="914400" algn="l"/>
                <a:tab pos="1371600" algn="l"/>
                <a:tab pos="163195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4629150" algn="l"/>
                <a:tab pos="5029200" algn="l"/>
                <a:tab pos="5486400" algn="l"/>
              </a:tabLst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tabLst>
                <a:tab pos="457200" algn="l"/>
                <a:tab pos="914400" algn="l"/>
                <a:tab pos="1371600" algn="l"/>
                <a:tab pos="163195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4629150" algn="l"/>
                <a:tab pos="5029200" algn="l"/>
                <a:tab pos="5486400" algn="l"/>
              </a:tabLst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tabLst>
                <a:tab pos="457200" algn="l"/>
                <a:tab pos="914400" algn="l"/>
                <a:tab pos="1371600" algn="l"/>
                <a:tab pos="163195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4629150" algn="l"/>
                <a:tab pos="5029200" algn="l"/>
                <a:tab pos="5486400" algn="l"/>
              </a:tabLst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tabLst>
                <a:tab pos="457200" algn="l"/>
                <a:tab pos="914400" algn="l"/>
                <a:tab pos="1371600" algn="l"/>
                <a:tab pos="163195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4629150" algn="l"/>
                <a:tab pos="5029200" algn="l"/>
                <a:tab pos="5486400" algn="l"/>
              </a:tabLst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95237" name="Rectangle 16"/>
          <p:cNvSpPr>
            <a:spLocks noChangeArrowheads="1"/>
          </p:cNvSpPr>
          <p:nvPr/>
        </p:nvSpPr>
        <p:spPr bwMode="auto">
          <a:xfrm>
            <a:off x="684213" y="4464050"/>
            <a:ext cx="78486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AU" altLang="en-US" sz="2400"/>
              <a:t>Torque changes with the square of the voltage applied to the motor:</a:t>
            </a:r>
          </a:p>
        </p:txBody>
      </p:sp>
      <p:graphicFrame>
        <p:nvGraphicFramePr>
          <p:cNvPr id="5122" name="Object 20"/>
          <p:cNvGraphicFramePr>
            <a:graphicFrameLocks noChangeAspect="1"/>
          </p:cNvGraphicFramePr>
          <p:nvPr/>
        </p:nvGraphicFramePr>
        <p:xfrm>
          <a:off x="971550" y="4868863"/>
          <a:ext cx="6913563" cy="10144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5245" name="Equation" r:id="rId4" imgW="2857500" imgH="419100" progId="">
                  <p:embed/>
                </p:oleObj>
              </mc:Choice>
              <mc:Fallback>
                <p:oleObj name="Equation" r:id="rId4" imgW="2857500" imgH="419100" progId="">
                  <p:embed/>
                  <p:pic>
                    <p:nvPicPr>
                      <p:cNvPr id="0" name="Object 2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71550" y="4868863"/>
                        <a:ext cx="6913563" cy="10144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95239" name="Picture 9" descr="Figure 22.30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49575" y="1577975"/>
            <a:ext cx="3060700" cy="2714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0"/>
            <a:ext cx="9144000" cy="1260475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smtClean="0">
                <a:solidFill>
                  <a:srgbClr val="3C9325"/>
                </a:solidFill>
                <a:cs typeface="Arial" pitchFamily="34" charset="0"/>
              </a:rPr>
              <a:t>Summing up</a:t>
            </a:r>
          </a:p>
        </p:txBody>
      </p:sp>
      <p:sp>
        <p:nvSpPr>
          <p:cNvPr id="97283" name="Rectangle 3"/>
          <p:cNvSpPr>
            <a:spLocks noChangeArrowheads="1"/>
          </p:cNvSpPr>
          <p:nvPr/>
        </p:nvSpPr>
        <p:spPr bwMode="auto">
          <a:xfrm>
            <a:off x="0" y="306863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6151" name="Rectangle 4"/>
          <p:cNvSpPr>
            <a:spLocks noChangeArrowheads="1"/>
          </p:cNvSpPr>
          <p:nvPr/>
        </p:nvSpPr>
        <p:spPr bwMode="auto">
          <a:xfrm>
            <a:off x="612775" y="1511300"/>
            <a:ext cx="7920038" cy="341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80975" indent="-180975" eaLnBrk="1" fontAlgn="auto" hangingPunct="1">
              <a:spcBef>
                <a:spcPts val="600"/>
              </a:spcBef>
              <a:spcAft>
                <a:spcPts val="0"/>
              </a:spcAft>
              <a:buFontTx/>
              <a:buChar char="•"/>
              <a:defRPr/>
            </a:pPr>
            <a:r>
              <a:rPr lang="en-AU" sz="2800" dirty="0">
                <a:latin typeface="Arial Narrow" pitchFamily="34" charset="0"/>
                <a:cs typeface="+mn-cs"/>
              </a:rPr>
              <a:t>Losses in an induction motor include stator </a:t>
            </a:r>
            <a:r>
              <a:rPr lang="en-A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AU" sz="2800" baseline="30000" dirty="0">
                <a:latin typeface="Arial Narrow" pitchFamily="34" charset="0"/>
                <a:cs typeface="+mn-cs"/>
              </a:rPr>
              <a:t>2</a:t>
            </a:r>
            <a:r>
              <a:rPr lang="en-AU" sz="2800" dirty="0">
                <a:latin typeface="Arial Narrow" pitchFamily="34" charset="0"/>
                <a:cs typeface="+mn-cs"/>
              </a:rPr>
              <a:t>R and iron losses, rotor </a:t>
            </a:r>
            <a:r>
              <a:rPr lang="en-A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AU" sz="2800" baseline="30000" dirty="0">
                <a:latin typeface="Arial Narrow" pitchFamily="34" charset="0"/>
                <a:cs typeface="+mn-cs"/>
              </a:rPr>
              <a:t>2</a:t>
            </a:r>
            <a:r>
              <a:rPr lang="en-AU" sz="2800" dirty="0">
                <a:latin typeface="Arial Narrow" pitchFamily="34" charset="0"/>
                <a:cs typeface="+mn-cs"/>
              </a:rPr>
              <a:t>R and iron losses, and mechanical losses due to friction and </a:t>
            </a:r>
            <a:r>
              <a:rPr lang="en-AU" sz="2800" dirty="0" err="1">
                <a:latin typeface="Arial Narrow" pitchFamily="34" charset="0"/>
                <a:cs typeface="+mn-cs"/>
              </a:rPr>
              <a:t>windage</a:t>
            </a:r>
            <a:r>
              <a:rPr lang="en-AU" sz="2800" dirty="0">
                <a:latin typeface="Arial Narrow" pitchFamily="34" charset="0"/>
                <a:cs typeface="+mn-cs"/>
              </a:rPr>
              <a:t>.</a:t>
            </a:r>
          </a:p>
          <a:p>
            <a:pPr marL="180975" indent="-180975" eaLnBrk="1" fontAlgn="auto" hangingPunct="1">
              <a:spcBef>
                <a:spcPts val="600"/>
              </a:spcBef>
              <a:spcAft>
                <a:spcPts val="0"/>
              </a:spcAft>
              <a:buFontTx/>
              <a:buChar char="•"/>
              <a:defRPr/>
            </a:pPr>
            <a:r>
              <a:rPr lang="en-AU" sz="2800" dirty="0">
                <a:latin typeface="Arial Narrow" pitchFamily="34" charset="0"/>
                <a:cs typeface="+mn-cs"/>
              </a:rPr>
              <a:t>The input power to a three-phase induction motor: </a:t>
            </a:r>
          </a:p>
          <a:p>
            <a:pPr marL="176213" indent="4763" eaLnBrk="1" fontAlgn="auto" hangingPunct="1">
              <a:spcBef>
                <a:spcPts val="600"/>
              </a:spcBef>
              <a:spcAft>
                <a:spcPts val="0"/>
              </a:spcAft>
              <a:defRPr/>
            </a:pPr>
            <a:r>
              <a:rPr lang="en-AU" sz="2800" dirty="0">
                <a:latin typeface="Arial Narrow" pitchFamily="34" charset="0"/>
                <a:cs typeface="+mn-cs"/>
              </a:rPr>
              <a:t>P</a:t>
            </a:r>
            <a:r>
              <a:rPr lang="en-AU" sz="2800" baseline="-25000" dirty="0">
                <a:latin typeface="Arial Narrow" pitchFamily="34" charset="0"/>
                <a:cs typeface="+mn-cs"/>
              </a:rPr>
              <a:t>in</a:t>
            </a:r>
            <a:r>
              <a:rPr lang="en-AU" sz="2800" dirty="0">
                <a:latin typeface="Arial Narrow" pitchFamily="34" charset="0"/>
                <a:cs typeface="+mn-cs"/>
              </a:rPr>
              <a:t> = </a:t>
            </a:r>
            <a:r>
              <a:rPr lang="en-AU" sz="2800" dirty="0">
                <a:latin typeface="Arial Narrow" pitchFamily="34" charset="0"/>
                <a:cs typeface="Times New Roman" pitchFamily="18" charset="0"/>
              </a:rPr>
              <a:t>√</a:t>
            </a:r>
            <a:r>
              <a:rPr lang="en-AU" sz="2800" dirty="0">
                <a:latin typeface="Arial Narrow" pitchFamily="34" charset="0"/>
                <a:cs typeface="+mn-cs"/>
              </a:rPr>
              <a:t>3V</a:t>
            </a:r>
            <a:r>
              <a:rPr lang="en-AU" sz="2800" baseline="-25000" dirty="0">
                <a:latin typeface="Arial Narrow" pitchFamily="34" charset="0"/>
                <a:cs typeface="+mn-cs"/>
              </a:rPr>
              <a:t>L</a:t>
            </a:r>
            <a:r>
              <a:rPr lang="en-A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AU" sz="2800" baseline="-25000" dirty="0">
                <a:latin typeface="Arial Narrow" pitchFamily="34" charset="0"/>
                <a:cs typeface="+mn-cs"/>
              </a:rPr>
              <a:t>L</a:t>
            </a:r>
            <a:r>
              <a:rPr lang="en-AU" sz="2800" dirty="0">
                <a:latin typeface="Arial Narrow" pitchFamily="34" charset="0"/>
                <a:cs typeface="+mn-cs"/>
              </a:rPr>
              <a:t> </a:t>
            </a:r>
            <a:r>
              <a:rPr lang="en-AU" sz="2800" dirty="0" err="1">
                <a:latin typeface="Arial Narrow" pitchFamily="34" charset="0"/>
                <a:cs typeface="+mn-cs"/>
              </a:rPr>
              <a:t>cos</a:t>
            </a:r>
            <a:r>
              <a:rPr lang="en-AU" sz="2800" dirty="0">
                <a:latin typeface="Arial Narrow" pitchFamily="34" charset="0"/>
                <a:cs typeface="+mn-cs"/>
              </a:rPr>
              <a:t> </a:t>
            </a:r>
            <a:r>
              <a:rPr lang="el-GR" sz="2800" dirty="0">
                <a:latin typeface="Arial Narrow" pitchFamily="34" charset="0"/>
                <a:cs typeface="Times New Roman" pitchFamily="18" charset="0"/>
              </a:rPr>
              <a:t>ϕ</a:t>
            </a:r>
            <a:r>
              <a:rPr lang="en-AU" sz="2800" dirty="0">
                <a:latin typeface="Arial Narrow" pitchFamily="34" charset="0"/>
                <a:cs typeface="+mn-cs"/>
              </a:rPr>
              <a:t>. </a:t>
            </a:r>
          </a:p>
          <a:p>
            <a:pPr marL="180975" indent="-180975" eaLnBrk="1" fontAlgn="auto" hangingPunct="1">
              <a:spcBef>
                <a:spcPts val="600"/>
              </a:spcBef>
              <a:spcAft>
                <a:spcPts val="0"/>
              </a:spcAft>
              <a:buFontTx/>
              <a:buChar char="•"/>
              <a:defRPr/>
            </a:pPr>
            <a:r>
              <a:rPr lang="en-AU" sz="2800" dirty="0">
                <a:latin typeface="Arial Narrow" pitchFamily="34" charset="0"/>
                <a:cs typeface="+mn-cs"/>
              </a:rPr>
              <a:t>Motor output power:</a:t>
            </a:r>
          </a:p>
          <a:p>
            <a:pPr marL="180975" indent="-180975" eaLnBrk="1" fontAlgn="auto" hangingPunct="1">
              <a:spcBef>
                <a:spcPts val="600"/>
              </a:spcBef>
              <a:spcAft>
                <a:spcPts val="0"/>
              </a:spcAft>
              <a:buFontTx/>
              <a:buChar char="•"/>
              <a:defRPr/>
            </a:pPr>
            <a:r>
              <a:rPr lang="en-AU" sz="2800" dirty="0">
                <a:latin typeface="Arial Narrow" pitchFamily="34" charset="0"/>
                <a:cs typeface="+mn-cs"/>
              </a:rPr>
              <a:t>Efficiency: </a:t>
            </a:r>
          </a:p>
        </p:txBody>
      </p:sp>
      <p:sp>
        <p:nvSpPr>
          <p:cNvPr id="97285" name="Rectangle 5"/>
          <p:cNvSpPr>
            <a:spLocks noChangeArrowheads="1"/>
          </p:cNvSpPr>
          <p:nvPr/>
        </p:nvSpPr>
        <p:spPr bwMode="auto">
          <a:xfrm>
            <a:off x="0" y="306863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graphicFrame>
        <p:nvGraphicFramePr>
          <p:cNvPr id="6146" name="Object 6"/>
          <p:cNvGraphicFramePr>
            <a:graphicFrameLocks noChangeAspect="1"/>
          </p:cNvGraphicFramePr>
          <p:nvPr/>
        </p:nvGraphicFramePr>
        <p:xfrm>
          <a:off x="3421063" y="4221163"/>
          <a:ext cx="2303462" cy="8080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7299" name="Equation" r:id="rId4" imgW="1002865" imgH="355446" progId="">
                  <p:embed/>
                </p:oleObj>
              </mc:Choice>
              <mc:Fallback>
                <p:oleObj name="Equation" r:id="rId4" imgW="1002865" imgH="355446" progId="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21063" y="4221163"/>
                        <a:ext cx="2303462" cy="8080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7287" name="Rectangle 8"/>
          <p:cNvSpPr>
            <a:spLocks noChangeArrowheads="1"/>
          </p:cNvSpPr>
          <p:nvPr/>
        </p:nvSpPr>
        <p:spPr bwMode="auto">
          <a:xfrm>
            <a:off x="0" y="3054350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graphicFrame>
        <p:nvGraphicFramePr>
          <p:cNvPr id="6147" name="Object 7"/>
          <p:cNvGraphicFramePr>
            <a:graphicFrameLocks noChangeAspect="1"/>
          </p:cNvGraphicFramePr>
          <p:nvPr/>
        </p:nvGraphicFramePr>
        <p:xfrm>
          <a:off x="3492500" y="5084763"/>
          <a:ext cx="1943100" cy="898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7300" name="Equation" r:id="rId6" imgW="825500" imgH="381000" progId="">
                  <p:embed/>
                </p:oleObj>
              </mc:Choice>
              <mc:Fallback>
                <p:oleObj name="Equation" r:id="rId6" imgW="825500" imgH="381000" progId="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92500" y="5084763"/>
                        <a:ext cx="1943100" cy="8985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0"/>
            <a:ext cx="9144000" cy="1260475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smtClean="0">
                <a:solidFill>
                  <a:srgbClr val="3C9325"/>
                </a:solidFill>
                <a:cs typeface="Arial" pitchFamily="34" charset="0"/>
              </a:rPr>
              <a:t>Summing up (2)</a:t>
            </a:r>
          </a:p>
        </p:txBody>
      </p:sp>
      <p:sp>
        <p:nvSpPr>
          <p:cNvPr id="99331" name="Rectangle 3"/>
          <p:cNvSpPr>
            <a:spLocks noChangeArrowheads="1"/>
          </p:cNvSpPr>
          <p:nvPr/>
        </p:nvSpPr>
        <p:spPr bwMode="auto">
          <a:xfrm>
            <a:off x="0" y="306863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50181" name="Rectangle 4"/>
          <p:cNvSpPr>
            <a:spLocks noChangeArrowheads="1"/>
          </p:cNvSpPr>
          <p:nvPr/>
        </p:nvSpPr>
        <p:spPr bwMode="auto">
          <a:xfrm>
            <a:off x="611188" y="1511300"/>
            <a:ext cx="7920037" cy="3540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180975" indent="-180975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ts val="1200"/>
              </a:spcBef>
              <a:buFontTx/>
              <a:buChar char="•"/>
            </a:pPr>
            <a:r>
              <a:rPr lang="en-AU" altLang="en-US" sz="2800"/>
              <a:t>Efficiency of three-phase induction motors is subject to Minimum Energy Performance (MEPS) requirements (</a:t>
            </a:r>
            <a:r>
              <a:rPr lang="en-AU" altLang="en-US" sz="2800">
                <a:solidFill>
                  <a:srgbClr val="3C9325"/>
                </a:solidFill>
              </a:rPr>
              <a:t>AS/NZS 1359.5:2004</a:t>
            </a:r>
            <a:r>
              <a:rPr lang="en-AU" altLang="en-US" sz="2800"/>
              <a:t>).</a:t>
            </a:r>
          </a:p>
          <a:p>
            <a:pPr eaLnBrk="1" hangingPunct="1">
              <a:spcBef>
                <a:spcPts val="1200"/>
              </a:spcBef>
              <a:buFontTx/>
              <a:buChar char="•"/>
            </a:pPr>
            <a:r>
              <a:rPr lang="en-AU" altLang="en-US" sz="2800"/>
              <a:t>An unloaded motor has a low power factor and zero efficiency.</a:t>
            </a:r>
          </a:p>
          <a:p>
            <a:pPr eaLnBrk="1" hangingPunct="1">
              <a:spcBef>
                <a:spcPts val="1200"/>
              </a:spcBef>
              <a:buFontTx/>
              <a:buChar char="•"/>
            </a:pPr>
            <a:r>
              <a:rPr lang="en-AU" altLang="en-US" sz="2800"/>
              <a:t>A loaded motor has a higher power factor and an efficiency determined by the size and design of the motor.</a:t>
            </a:r>
          </a:p>
        </p:txBody>
      </p:sp>
      <p:sp>
        <p:nvSpPr>
          <p:cNvPr id="99333" name="Rectangle 5"/>
          <p:cNvSpPr>
            <a:spLocks noChangeArrowheads="1"/>
          </p:cNvSpPr>
          <p:nvPr/>
        </p:nvSpPr>
        <p:spPr bwMode="auto">
          <a:xfrm>
            <a:off x="0" y="306863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99334" name="Rectangle 7"/>
          <p:cNvSpPr>
            <a:spLocks noChangeArrowheads="1"/>
          </p:cNvSpPr>
          <p:nvPr/>
        </p:nvSpPr>
        <p:spPr bwMode="auto">
          <a:xfrm>
            <a:off x="0" y="3054350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0"/>
            <a:ext cx="9144000" cy="1260475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smtClean="0">
                <a:solidFill>
                  <a:srgbClr val="3C9325"/>
                </a:solidFill>
                <a:cs typeface="Arial" pitchFamily="34" charset="0"/>
              </a:rPr>
              <a:t>Summing up (3)</a:t>
            </a:r>
          </a:p>
        </p:txBody>
      </p:sp>
      <p:sp>
        <p:nvSpPr>
          <p:cNvPr id="101379" name="Rectangle 3"/>
          <p:cNvSpPr>
            <a:spLocks noChangeArrowheads="1"/>
          </p:cNvSpPr>
          <p:nvPr/>
        </p:nvSpPr>
        <p:spPr bwMode="auto">
          <a:xfrm>
            <a:off x="0" y="306863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51205" name="Rectangle 4"/>
          <p:cNvSpPr>
            <a:spLocks noChangeArrowheads="1"/>
          </p:cNvSpPr>
          <p:nvPr/>
        </p:nvSpPr>
        <p:spPr bwMode="auto">
          <a:xfrm>
            <a:off x="612775" y="1511300"/>
            <a:ext cx="7918450" cy="3756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180975" indent="-180975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ts val="1200"/>
              </a:spcBef>
              <a:buFontTx/>
              <a:buChar char="•"/>
            </a:pPr>
            <a:r>
              <a:rPr lang="en-AU" altLang="en-US" sz="2800"/>
              <a:t>An open-circuit phase winding or loss of one supply phase causes a three-phase motor to operate as a single-phase motor, which will overheat the motor. As well, the motor will not start from rest.</a:t>
            </a:r>
          </a:p>
          <a:p>
            <a:pPr eaLnBrk="1" hangingPunct="1">
              <a:spcBef>
                <a:spcPts val="1200"/>
              </a:spcBef>
              <a:buFontTx/>
              <a:buChar char="•"/>
            </a:pPr>
            <a:r>
              <a:rPr lang="en-AU" altLang="en-US" sz="2800"/>
              <a:t>Faults in three-phase motors include short-circuited coils, shorts between windings and frame, low leakage resistance, loose or open-circuit bars in the rotor cage and worn bearings or shafts.</a:t>
            </a:r>
          </a:p>
        </p:txBody>
      </p:sp>
      <p:sp>
        <p:nvSpPr>
          <p:cNvPr id="101381" name="Rectangle 5"/>
          <p:cNvSpPr>
            <a:spLocks noChangeArrowheads="1"/>
          </p:cNvSpPr>
          <p:nvPr/>
        </p:nvSpPr>
        <p:spPr bwMode="auto">
          <a:xfrm>
            <a:off x="0" y="306863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101382" name="Rectangle 6"/>
          <p:cNvSpPr>
            <a:spLocks noChangeArrowheads="1"/>
          </p:cNvSpPr>
          <p:nvPr/>
        </p:nvSpPr>
        <p:spPr bwMode="auto">
          <a:xfrm>
            <a:off x="0" y="3054350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0"/>
            <a:ext cx="9144000" cy="1260475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smtClean="0">
                <a:solidFill>
                  <a:srgbClr val="3C9325"/>
                </a:solidFill>
                <a:cs typeface="Arial" pitchFamily="34" charset="0"/>
              </a:rPr>
              <a:t>Summing up (4)</a:t>
            </a:r>
          </a:p>
        </p:txBody>
      </p:sp>
      <p:sp>
        <p:nvSpPr>
          <p:cNvPr id="103427" name="Rectangle 3"/>
          <p:cNvSpPr>
            <a:spLocks noChangeArrowheads="1"/>
          </p:cNvSpPr>
          <p:nvPr/>
        </p:nvSpPr>
        <p:spPr bwMode="auto">
          <a:xfrm>
            <a:off x="0" y="306863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52229" name="Rectangle 4"/>
          <p:cNvSpPr>
            <a:spLocks noChangeArrowheads="1"/>
          </p:cNvSpPr>
          <p:nvPr/>
        </p:nvSpPr>
        <p:spPr bwMode="auto">
          <a:xfrm>
            <a:off x="612775" y="1511300"/>
            <a:ext cx="7918450" cy="2555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176213" indent="-176213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ts val="1200"/>
              </a:spcBef>
              <a:buFontTx/>
              <a:buChar char="•"/>
            </a:pPr>
            <a:r>
              <a:rPr lang="en-AU" altLang="en-US" sz="2800"/>
              <a:t>Torque varies with the square of the applied voltage.</a:t>
            </a:r>
          </a:p>
          <a:p>
            <a:pPr eaLnBrk="1" hangingPunct="1">
              <a:spcBef>
                <a:spcPts val="1200"/>
              </a:spcBef>
              <a:buFontTx/>
              <a:buChar char="•"/>
            </a:pPr>
            <a:r>
              <a:rPr lang="en-AU" altLang="en-US" sz="2800"/>
              <a:t>A voltage reduction of 50 per cent will reduce the torque to 25 per cent of its rated value. </a:t>
            </a:r>
          </a:p>
          <a:p>
            <a:pPr eaLnBrk="1" hangingPunct="1">
              <a:spcBef>
                <a:spcPts val="1200"/>
              </a:spcBef>
              <a:buFontTx/>
              <a:buChar char="•"/>
            </a:pPr>
            <a:r>
              <a:rPr lang="en-AU" altLang="en-US" sz="2800"/>
              <a:t>A low supply voltage to a motor can cause it to stall and burn out.</a:t>
            </a:r>
          </a:p>
        </p:txBody>
      </p:sp>
      <p:sp>
        <p:nvSpPr>
          <p:cNvPr id="103429" name="Rectangle 5"/>
          <p:cNvSpPr>
            <a:spLocks noChangeArrowheads="1"/>
          </p:cNvSpPr>
          <p:nvPr/>
        </p:nvSpPr>
        <p:spPr bwMode="auto">
          <a:xfrm>
            <a:off x="0" y="306863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103430" name="Rectangle 6"/>
          <p:cNvSpPr>
            <a:spLocks noChangeArrowheads="1"/>
          </p:cNvSpPr>
          <p:nvPr/>
        </p:nvSpPr>
        <p:spPr bwMode="auto">
          <a:xfrm>
            <a:off x="0" y="3054350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0"/>
            <a:ext cx="9144000" cy="1260475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smtClean="0">
                <a:solidFill>
                  <a:srgbClr val="3C9325"/>
                </a:solidFill>
                <a:cs typeface="Arial" pitchFamily="34" charset="0"/>
              </a:rPr>
              <a:t>22.3 Induction motor load characteristics</a:t>
            </a:r>
          </a:p>
        </p:txBody>
      </p:sp>
      <p:sp>
        <p:nvSpPr>
          <p:cNvPr id="74755" name="Rectangle 19"/>
          <p:cNvSpPr>
            <a:spLocks noChangeArrowheads="1"/>
          </p:cNvSpPr>
          <p:nvPr/>
        </p:nvSpPr>
        <p:spPr bwMode="auto">
          <a:xfrm>
            <a:off x="0" y="2489200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74756" name="Rectangle 23"/>
          <p:cNvSpPr>
            <a:spLocks noChangeArrowheads="1"/>
          </p:cNvSpPr>
          <p:nvPr/>
        </p:nvSpPr>
        <p:spPr bwMode="auto">
          <a:xfrm>
            <a:off x="612775" y="4859338"/>
            <a:ext cx="7918450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AU" altLang="en-US" sz="2400"/>
              <a:t>Losses in an induction motor include iron and copper losses in the stator and the core, and mechanical losses</a:t>
            </a:r>
          </a:p>
        </p:txBody>
      </p:sp>
      <p:pic>
        <p:nvPicPr>
          <p:cNvPr id="74757" name="Picture 6" descr="Figure 22.21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8100" y="1557338"/>
            <a:ext cx="6577013" cy="3224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0"/>
            <a:ext cx="9144000" cy="1260475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smtClean="0">
                <a:solidFill>
                  <a:srgbClr val="3C9325"/>
                </a:solidFill>
                <a:cs typeface="Arial" pitchFamily="34" charset="0"/>
              </a:rPr>
              <a:t>Efficiency</a:t>
            </a:r>
          </a:p>
        </p:txBody>
      </p:sp>
      <p:sp>
        <p:nvSpPr>
          <p:cNvPr id="76803" name="Rectangle 12"/>
          <p:cNvSpPr>
            <a:spLocks noChangeArrowheads="1"/>
          </p:cNvSpPr>
          <p:nvPr/>
        </p:nvSpPr>
        <p:spPr bwMode="auto">
          <a:xfrm>
            <a:off x="611188" y="4608513"/>
            <a:ext cx="792162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35000"/>
              </a:spcBef>
              <a:buFontTx/>
              <a:buNone/>
            </a:pPr>
            <a:r>
              <a:rPr lang="en-AU" altLang="en-US" sz="2400"/>
              <a:t>Percentage efficiency of a three-phase induction motor:</a:t>
            </a:r>
          </a:p>
        </p:txBody>
      </p:sp>
      <p:graphicFrame>
        <p:nvGraphicFramePr>
          <p:cNvPr id="76804" name="Object 13"/>
          <p:cNvGraphicFramePr>
            <a:graphicFrameLocks noChangeAspect="1"/>
          </p:cNvGraphicFramePr>
          <p:nvPr/>
        </p:nvGraphicFramePr>
        <p:xfrm>
          <a:off x="3635375" y="5013325"/>
          <a:ext cx="1943100" cy="8937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6811" name="Equation" r:id="rId4" imgW="825500" imgH="381000" progId="">
                  <p:embed/>
                </p:oleObj>
              </mc:Choice>
              <mc:Fallback>
                <p:oleObj name="Equation" r:id="rId4" imgW="825500" imgH="381000" progId="">
                  <p:embed/>
                  <p:pic>
                    <p:nvPicPr>
                      <p:cNvPr id="0" name="Object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35375" y="5013325"/>
                        <a:ext cx="1943100" cy="8937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76805" name="Picture 7" descr="Figure 22.22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6925" y="1701800"/>
            <a:ext cx="7507288" cy="283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0"/>
            <a:ext cx="9144000" cy="1260475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smtClean="0">
                <a:solidFill>
                  <a:srgbClr val="3C9325"/>
                </a:solidFill>
                <a:cs typeface="Arial" pitchFamily="34" charset="0"/>
              </a:rPr>
              <a:t>No-load operation</a:t>
            </a:r>
          </a:p>
        </p:txBody>
      </p:sp>
      <p:sp>
        <p:nvSpPr>
          <p:cNvPr id="78851" name="Rectangle 7"/>
          <p:cNvSpPr>
            <a:spLocks noChangeArrowheads="1"/>
          </p:cNvSpPr>
          <p:nvPr/>
        </p:nvSpPr>
        <p:spPr bwMode="auto">
          <a:xfrm>
            <a:off x="0" y="2454275"/>
            <a:ext cx="1841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78852" name="Rectangle 11"/>
          <p:cNvSpPr>
            <a:spLocks noChangeArrowheads="1"/>
          </p:cNvSpPr>
          <p:nvPr/>
        </p:nvSpPr>
        <p:spPr bwMode="auto">
          <a:xfrm>
            <a:off x="611188" y="4859338"/>
            <a:ext cx="7920037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AU" altLang="en-US" sz="2400"/>
              <a:t>Phasor diagrams of a three-phase induction motor on (a) no-load and (b) full load. Power factor is improved on full load.</a:t>
            </a:r>
          </a:p>
        </p:txBody>
      </p:sp>
      <p:pic>
        <p:nvPicPr>
          <p:cNvPr id="78853" name="Picture 6" descr="Figure 22.24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500" y="1773238"/>
            <a:ext cx="8304213" cy="2706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0"/>
            <a:ext cx="9144000" cy="1260475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smtClean="0">
                <a:solidFill>
                  <a:srgbClr val="3C9325"/>
                </a:solidFill>
                <a:cs typeface="Arial" pitchFamily="34" charset="0"/>
              </a:rPr>
              <a:t>Full-load operation</a:t>
            </a:r>
          </a:p>
        </p:txBody>
      </p:sp>
      <p:sp>
        <p:nvSpPr>
          <p:cNvPr id="80899" name="Rectangle 5"/>
          <p:cNvSpPr>
            <a:spLocks noChangeArrowheads="1"/>
          </p:cNvSpPr>
          <p:nvPr/>
        </p:nvSpPr>
        <p:spPr bwMode="auto">
          <a:xfrm>
            <a:off x="612775" y="4859338"/>
            <a:ext cx="7918450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AU" altLang="en-US" sz="2400"/>
              <a:t>Graphs relating efficiency, power factor and speed for a typical three-phase induction motor from no-load to full load</a:t>
            </a:r>
          </a:p>
        </p:txBody>
      </p:sp>
      <p:pic>
        <p:nvPicPr>
          <p:cNvPr id="80900" name="Picture 5" descr="Figure 22.25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613" y="1501775"/>
            <a:ext cx="5184775" cy="3357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0"/>
            <a:ext cx="9144000" cy="1260475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smtClean="0">
                <a:solidFill>
                  <a:srgbClr val="3C9325"/>
                </a:solidFill>
                <a:cs typeface="Arial" pitchFamily="34" charset="0"/>
              </a:rPr>
              <a:t>Fault-finding a three-phase induction motor</a:t>
            </a:r>
          </a:p>
        </p:txBody>
      </p:sp>
      <p:sp>
        <p:nvSpPr>
          <p:cNvPr id="44036" name="Rectangle 9"/>
          <p:cNvSpPr>
            <a:spLocks noChangeArrowheads="1"/>
          </p:cNvSpPr>
          <p:nvPr/>
        </p:nvSpPr>
        <p:spPr bwMode="auto">
          <a:xfrm>
            <a:off x="612775" y="1511300"/>
            <a:ext cx="7918450" cy="2709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55600" indent="-355600" eaLnBrk="1" fontAlgn="auto" hangingPunct="1">
              <a:spcBef>
                <a:spcPts val="1200"/>
              </a:spcBef>
              <a:spcAft>
                <a:spcPts val="0"/>
              </a:spcAft>
              <a:defRPr/>
            </a:pPr>
            <a:r>
              <a:rPr lang="en-AU" sz="2800" dirty="0">
                <a:latin typeface="Arial Narrow" pitchFamily="34" charset="0"/>
                <a:cs typeface="+mn-cs"/>
              </a:rPr>
              <a:t>Aspects to consider with motor failure:</a:t>
            </a:r>
          </a:p>
          <a:p>
            <a:pPr marL="180975" indent="-180975" eaLnBrk="1" fontAlgn="auto" hangingPunct="1">
              <a:spcBef>
                <a:spcPts val="1200"/>
              </a:spcBef>
              <a:spcAft>
                <a:spcPts val="0"/>
              </a:spcAft>
              <a:buFontTx/>
              <a:buChar char="•"/>
              <a:defRPr/>
            </a:pPr>
            <a:r>
              <a:rPr lang="en-AU" sz="2800" dirty="0">
                <a:latin typeface="Arial Narrow" pitchFamily="34" charset="0"/>
                <a:cs typeface="+mn-cs"/>
              </a:rPr>
              <a:t>mechanical, such as worn bearings, loose couplings, mechanical failures of the motor itself</a:t>
            </a:r>
          </a:p>
          <a:p>
            <a:pPr marL="180975" indent="-180975" eaLnBrk="1" fontAlgn="auto" hangingPunct="1">
              <a:spcBef>
                <a:spcPts val="1200"/>
              </a:spcBef>
              <a:spcAft>
                <a:spcPts val="0"/>
              </a:spcAft>
              <a:buFontTx/>
              <a:buChar char="•"/>
              <a:defRPr/>
            </a:pPr>
            <a:r>
              <a:rPr lang="en-AU" sz="2800" dirty="0">
                <a:latin typeface="Arial Narrow" pitchFamily="34" charset="0"/>
                <a:cs typeface="+mn-cs"/>
              </a:rPr>
              <a:t>three-phase supply problems</a:t>
            </a:r>
          </a:p>
          <a:p>
            <a:pPr marL="180975" indent="-180975" eaLnBrk="1" fontAlgn="auto" hangingPunct="1">
              <a:spcBef>
                <a:spcPts val="1200"/>
              </a:spcBef>
              <a:spcAft>
                <a:spcPts val="0"/>
              </a:spcAft>
              <a:buFontTx/>
              <a:buChar char="•"/>
              <a:defRPr/>
            </a:pPr>
            <a:r>
              <a:rPr lang="en-AU" sz="2800" dirty="0">
                <a:latin typeface="Arial Narrow" pitchFamily="34" charset="0"/>
                <a:cs typeface="+mn-cs"/>
              </a:rPr>
              <a:t>electrical problems with the motor windings or stator cage.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0"/>
            <a:ext cx="9144000" cy="1260475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smtClean="0">
                <a:solidFill>
                  <a:srgbClr val="3C9325"/>
                </a:solidFill>
                <a:cs typeface="Arial" pitchFamily="34" charset="0"/>
              </a:rPr>
              <a:t>Typical symptoms</a:t>
            </a:r>
          </a:p>
        </p:txBody>
      </p:sp>
      <p:sp>
        <p:nvSpPr>
          <p:cNvPr id="45060" name="Rectangle 3"/>
          <p:cNvSpPr>
            <a:spLocks noChangeArrowheads="1"/>
          </p:cNvSpPr>
          <p:nvPr/>
        </p:nvSpPr>
        <p:spPr bwMode="auto">
          <a:xfrm>
            <a:off x="612775" y="1511300"/>
            <a:ext cx="7918450" cy="4002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176213" indent="-176213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ts val="1200"/>
              </a:spcBef>
              <a:buFontTx/>
              <a:buChar char="•"/>
            </a:pPr>
            <a:r>
              <a:rPr lang="en-AU" altLang="en-US" sz="2800"/>
              <a:t>Motor fails to start. </a:t>
            </a:r>
          </a:p>
          <a:p>
            <a:pPr eaLnBrk="1" hangingPunct="1">
              <a:spcBef>
                <a:spcPts val="1200"/>
              </a:spcBef>
              <a:buFontTx/>
              <a:buChar char="•"/>
            </a:pPr>
            <a:r>
              <a:rPr lang="en-AU" altLang="en-US" sz="2800"/>
              <a:t>Motor does not run properly and exhibits noise and hum. </a:t>
            </a:r>
          </a:p>
          <a:p>
            <a:pPr eaLnBrk="1" hangingPunct="1">
              <a:spcBef>
                <a:spcPts val="1200"/>
              </a:spcBef>
              <a:buFontTx/>
              <a:buChar char="•"/>
            </a:pPr>
            <a:r>
              <a:rPr lang="en-AU" altLang="en-US" sz="2800"/>
              <a:t>Motor runs slowly. Could be due to short-circuited or reversed coil or group of coils, worn bearings, overload or loose rotor bars.</a:t>
            </a:r>
          </a:p>
          <a:p>
            <a:pPr eaLnBrk="1" hangingPunct="1">
              <a:spcBef>
                <a:spcPts val="1200"/>
              </a:spcBef>
              <a:buFontTx/>
              <a:buChar char="•"/>
            </a:pPr>
            <a:r>
              <a:rPr lang="en-AU" altLang="en-US" sz="2800"/>
              <a:t>Motor becomes too hot. Causes could be overload, worn or tight bearings, winding short-circuit, motor running on single-phase or loose rotor bars.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0"/>
            <a:ext cx="9144000" cy="1260475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smtClean="0">
                <a:solidFill>
                  <a:srgbClr val="3C9325"/>
                </a:solidFill>
                <a:cs typeface="Arial" pitchFamily="34" charset="0"/>
              </a:rPr>
              <a:t>Loss of one supply phase</a:t>
            </a:r>
          </a:p>
        </p:txBody>
      </p:sp>
      <p:sp>
        <p:nvSpPr>
          <p:cNvPr id="87043" name="Rectangle 5"/>
          <p:cNvSpPr>
            <a:spLocks noChangeArrowheads="1"/>
          </p:cNvSpPr>
          <p:nvPr/>
        </p:nvSpPr>
        <p:spPr bwMode="auto">
          <a:xfrm>
            <a:off x="0" y="304958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87044" name="Rectangle 9"/>
          <p:cNvSpPr>
            <a:spLocks noChangeArrowheads="1"/>
          </p:cNvSpPr>
          <p:nvPr/>
        </p:nvSpPr>
        <p:spPr bwMode="auto">
          <a:xfrm>
            <a:off x="611188" y="4859338"/>
            <a:ext cx="7921625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AU" altLang="en-US" sz="2400"/>
              <a:t>Failure of one phase of the supply while a motor is running will cause it to remain running but to overheat</a:t>
            </a:r>
          </a:p>
        </p:txBody>
      </p:sp>
      <p:pic>
        <p:nvPicPr>
          <p:cNvPr id="87045" name="Picture 6" descr="Figure 22.26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6625" y="1711325"/>
            <a:ext cx="7235825" cy="287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0"/>
            <a:ext cx="9144000" cy="1260475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smtClean="0">
                <a:solidFill>
                  <a:srgbClr val="3C9325"/>
                </a:solidFill>
                <a:cs typeface="Arial" pitchFamily="34" charset="0"/>
              </a:rPr>
              <a:t>Worn bearings</a:t>
            </a:r>
          </a:p>
        </p:txBody>
      </p:sp>
      <p:sp>
        <p:nvSpPr>
          <p:cNvPr id="89091" name="Rectangle 9"/>
          <p:cNvSpPr>
            <a:spLocks noChangeArrowheads="1"/>
          </p:cNvSpPr>
          <p:nvPr/>
        </p:nvSpPr>
        <p:spPr bwMode="auto">
          <a:xfrm>
            <a:off x="612775" y="4859338"/>
            <a:ext cx="7918450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AU" altLang="en-US" sz="2400"/>
              <a:t>Worn bearings will cause the air gap between the stator and rotor to no longer be consistent</a:t>
            </a:r>
          </a:p>
        </p:txBody>
      </p:sp>
      <p:pic>
        <p:nvPicPr>
          <p:cNvPr id="89092" name="Picture 5" descr="Figure 22.27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00" y="1557338"/>
            <a:ext cx="6948488" cy="317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745</TotalTime>
  <Words>696</Words>
  <Application>Microsoft Office PowerPoint</Application>
  <PresentationFormat>On-screen Show (4:3)</PresentationFormat>
  <Paragraphs>109</Paragraphs>
  <Slides>16</Slides>
  <Notes>16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8" baseType="lpstr">
      <vt:lpstr>Office Theme</vt:lpstr>
      <vt:lpstr>Equation</vt:lpstr>
      <vt:lpstr>PowerPoint Presentation</vt:lpstr>
      <vt:lpstr>22.3 Induction motor load characteristics</vt:lpstr>
      <vt:lpstr>Efficiency</vt:lpstr>
      <vt:lpstr>No-load operation</vt:lpstr>
      <vt:lpstr>Full-load operation</vt:lpstr>
      <vt:lpstr>Fault-finding a three-phase induction motor</vt:lpstr>
      <vt:lpstr>Typical symptoms</vt:lpstr>
      <vt:lpstr>Loss of one supply phase</vt:lpstr>
      <vt:lpstr>Worn bearings</vt:lpstr>
      <vt:lpstr>Reversed winding</vt:lpstr>
      <vt:lpstr>Insulation resistance</vt:lpstr>
      <vt:lpstr>Effects of reduced voltage</vt:lpstr>
      <vt:lpstr>Summing up</vt:lpstr>
      <vt:lpstr>Summing up (2)</vt:lpstr>
      <vt:lpstr>Summing up (3)</vt:lpstr>
      <vt:lpstr>Summing up (4)</vt:lpstr>
    </vt:vector>
  </TitlesOfParts>
  <Company>Cengage Learning Australia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subject>G006A - Electrical Machines</dc:subject>
  <dc:creator>Donna Beaty</dc:creator>
  <cp:lastModifiedBy>Michael A. JAMES</cp:lastModifiedBy>
  <cp:revision>001</cp:revision>
  <dcterms:created xsi:type="dcterms:W3CDTF">2012-01-23T05:41:48Z</dcterms:created>
  <dcterms:modified xsi:type="dcterms:W3CDTF">2019-01-29T07:45:22Z</dcterms:modified>
</cp:coreProperties>
</file>