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sldIdLst>
    <p:sldId id="337" r:id="rId2"/>
    <p:sldId id="338" r:id="rId3"/>
    <p:sldId id="339" r:id="rId4"/>
    <p:sldId id="340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9325"/>
    <a:srgbClr val="482A06"/>
    <a:srgbClr val="163F3A"/>
    <a:srgbClr val="A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69" autoAdjust="0"/>
    <p:restoredTop sz="87674" autoAdjust="0"/>
  </p:normalViewPr>
  <p:slideViewPr>
    <p:cSldViewPr snapToObjects="1" showGuides="1">
      <p:cViewPr varScale="1">
        <p:scale>
          <a:sx n="96" d="100"/>
          <a:sy n="96" d="100"/>
        </p:scale>
        <p:origin x="-126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5204E3F0-557A-4F22-AA37-7F192B32AEBD}" type="datetimeFigureOut">
              <a:rPr lang="en-US"/>
              <a:pPr>
                <a:defRPr/>
              </a:pPr>
              <a:t>1/29/2019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noProof="0" dirty="0" smtClean="0"/>
              <a:t>Click to edit Master text styles</a:t>
            </a:r>
          </a:p>
          <a:p>
            <a:pPr lvl="1"/>
            <a:r>
              <a:rPr lang="en-AU" noProof="0" dirty="0" smtClean="0"/>
              <a:t>Second level</a:t>
            </a:r>
          </a:p>
          <a:p>
            <a:pPr lvl="2"/>
            <a:r>
              <a:rPr lang="en-AU" noProof="0" dirty="0" smtClean="0"/>
              <a:t>Third level</a:t>
            </a:r>
          </a:p>
          <a:p>
            <a:pPr lvl="3"/>
            <a:r>
              <a:rPr lang="en-AU" noProof="0" dirty="0" smtClean="0"/>
              <a:t>Fourth level</a:t>
            </a:r>
          </a:p>
          <a:p>
            <a:pPr lvl="4"/>
            <a:r>
              <a:rPr lang="en-AU" noProof="0" dirty="0" smtClean="0"/>
              <a:t>Fifth level</a:t>
            </a:r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Narrow" pitchFamily="34" charset="0"/>
              </a:defRPr>
            </a:lvl1pPr>
          </a:lstStyle>
          <a:p>
            <a:fld id="{0C9F87A4-8315-4BE0-B7E6-574709A00B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79439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EC93F050-0775-42A4-8285-838ED5A79857}" type="datetime5">
              <a:rPr lang="en-AU" smtClean="0">
                <a:solidFill>
                  <a:prstClr val="black"/>
                </a:solidFill>
              </a:rPr>
              <a:pPr>
                <a:defRPr/>
              </a:pPr>
              <a:t>29-Jan-19</a:t>
            </a:fld>
            <a:endParaRPr lang="en-AU" dirty="0" smtClean="0">
              <a:solidFill>
                <a:prstClr val="black"/>
              </a:solidFill>
            </a:endParaRPr>
          </a:p>
        </p:txBody>
      </p:sp>
      <p:sp>
        <p:nvSpPr>
          <p:cNvPr id="10137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AU" dirty="0" smtClean="0">
                <a:solidFill>
                  <a:prstClr val="black"/>
                </a:solidFill>
              </a:rPr>
              <a:t>Install HV equipment</a:t>
            </a:r>
          </a:p>
        </p:txBody>
      </p:sp>
      <p:sp>
        <p:nvSpPr>
          <p:cNvPr id="10138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21BCA83D-D47E-4E8D-8C1A-F5BBED19B0F3}" type="slidenum">
              <a:rPr lang="en-AU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AU" dirty="0" smtClean="0">
              <a:solidFill>
                <a:prstClr val="black"/>
              </a:solidFill>
            </a:endParaRPr>
          </a:p>
        </p:txBody>
      </p:sp>
      <p:sp>
        <p:nvSpPr>
          <p:cNvPr id="1013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8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0E2A666-B324-4991-8785-188C47919122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9728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2253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B9A1E691-389C-4C2A-AE92-33F538D4E403}" type="slidenum">
              <a:rPr lang="en-AU" altLang="en-US"/>
              <a:pPr>
                <a:spcBef>
                  <a:spcPct val="0"/>
                </a:spcBef>
              </a:pPr>
              <a:t>12</a:t>
            </a:fld>
            <a:endParaRPr lang="en-AU" altLang="en-US"/>
          </a:p>
        </p:txBody>
      </p:sp>
      <p:sp>
        <p:nvSpPr>
          <p:cNvPr id="225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22.4</a:t>
            </a:r>
          </a:p>
          <a:p>
            <a:pPr eaLnBrk="1" hangingPunct="1">
              <a:spcBef>
                <a:spcPct val="0"/>
              </a:spcBef>
            </a:pPr>
            <a:r>
              <a:rPr lang="en-AU" altLang="en-US" smtClean="0"/>
              <a:t>Adapted from Duff, </a:t>
            </a:r>
            <a:r>
              <a:rPr lang="en-AU" altLang="en-US" i="1" smtClean="0"/>
              <a:t>Alternating Current Fundamentals </a:t>
            </a:r>
            <a:r>
              <a:rPr lang="en-AU" altLang="en-US" smtClean="0"/>
              <a:t>4e, © 1991 Delmar Learning, a part of Cengage Learning, Inc, reproduced by permission, www.cengage.com/permissions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8EAD658-5EED-460A-A8EB-AC627EF8BFDA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9830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2458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82EB96FA-2A81-43A2-89F0-1451250ABDE1}" type="slidenum">
              <a:rPr lang="en-AU" altLang="en-US"/>
              <a:pPr>
                <a:spcBef>
                  <a:spcPct val="0"/>
                </a:spcBef>
              </a:pPr>
              <a:t>13</a:t>
            </a:fld>
            <a:endParaRPr lang="en-AU" altLang="en-US"/>
          </a:p>
        </p:txBody>
      </p:sp>
      <p:sp>
        <p:nvSpPr>
          <p:cNvPr id="245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8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22.5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2B26C8-658F-4615-98A3-6E95F2CD7691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9933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2662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04076FEC-3E7C-4C8A-9F10-DA4E942620D6}" type="slidenum">
              <a:rPr lang="en-AU" altLang="en-US"/>
              <a:pPr>
                <a:spcBef>
                  <a:spcPct val="0"/>
                </a:spcBef>
              </a:pPr>
              <a:t>14</a:t>
            </a:fld>
            <a:endParaRPr lang="en-AU" altLang="en-US"/>
          </a:p>
        </p:txBody>
      </p:sp>
      <p:sp>
        <p:nvSpPr>
          <p:cNvPr id="266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3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3495A-7256-40D3-88A7-86D3AE9DFEA4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0035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2867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99EFC411-166B-4596-9113-AFB2B82BE3A8}" type="slidenum">
              <a:rPr lang="en-AU" altLang="en-US"/>
              <a:pPr>
                <a:spcBef>
                  <a:spcPct val="0"/>
                </a:spcBef>
              </a:pPr>
              <a:t>15</a:t>
            </a:fld>
            <a:endParaRPr lang="en-AU" altLang="en-US"/>
          </a:p>
        </p:txBody>
      </p:sp>
      <p:sp>
        <p:nvSpPr>
          <p:cNvPr id="286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55000"/>
              </a:spcBef>
            </a:pPr>
            <a:r>
              <a:rPr lang="en-AU" altLang="en-US" smtClean="0"/>
              <a:t>Figure 22.6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2E6C2E8-73CF-4916-A96D-D91BA7CE8C9C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0137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3072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3E494CE0-C968-47EB-986F-9B69D5457BD9}" type="slidenum">
              <a:rPr lang="en-AU" altLang="en-US"/>
              <a:pPr>
                <a:spcBef>
                  <a:spcPct val="0"/>
                </a:spcBef>
              </a:pPr>
              <a:t>16</a:t>
            </a:fld>
            <a:endParaRPr lang="en-AU" altLang="en-US"/>
          </a:p>
        </p:txBody>
      </p:sp>
      <p:sp>
        <p:nvSpPr>
          <p:cNvPr id="307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22.7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5155ABE-ADA3-4362-807E-747ACF45FA0B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0240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3277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87A75700-856C-4DEB-9AB9-62C4BC4EEAB4}" type="slidenum">
              <a:rPr lang="en-AU" altLang="en-US"/>
              <a:pPr>
                <a:spcBef>
                  <a:spcPct val="0"/>
                </a:spcBef>
              </a:pPr>
              <a:t>17</a:t>
            </a:fld>
            <a:endParaRPr lang="en-AU" altLang="en-US"/>
          </a:p>
        </p:txBody>
      </p:sp>
      <p:sp>
        <p:nvSpPr>
          <p:cNvPr id="327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609BAE1-E6FB-466F-99DE-CCA0459A609D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0342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3482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AC9E4972-C1E0-4001-AF6B-BCBE24379419}" type="slidenum">
              <a:rPr lang="en-AU" altLang="en-US"/>
              <a:pPr>
                <a:spcBef>
                  <a:spcPct val="0"/>
                </a:spcBef>
              </a:pPr>
              <a:t>18</a:t>
            </a:fld>
            <a:endParaRPr lang="en-AU" altLang="en-US"/>
          </a:p>
        </p:txBody>
      </p:sp>
      <p:sp>
        <p:nvSpPr>
          <p:cNvPr id="348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2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22.8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19C899B-15CA-46A0-A9CA-DF21000EAD9D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0445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3686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6A3E140D-3DF3-4436-886C-C3D3499CD3CA}" type="slidenum">
              <a:rPr lang="en-AU" altLang="en-US"/>
              <a:pPr>
                <a:spcBef>
                  <a:spcPct val="0"/>
                </a:spcBef>
              </a:pPr>
              <a:t>19</a:t>
            </a:fld>
            <a:endParaRPr lang="en-AU" altLang="en-US"/>
          </a:p>
        </p:txBody>
      </p:sp>
      <p:sp>
        <p:nvSpPr>
          <p:cNvPr id="368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7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1DB5B7-7286-415C-B3FC-2452C4140F8C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0547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3891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D9EC00A3-EB8C-4495-85C2-B9EE3B463D54}" type="slidenum">
              <a:rPr lang="en-AU" altLang="en-US"/>
              <a:pPr>
                <a:spcBef>
                  <a:spcPct val="0"/>
                </a:spcBef>
              </a:pPr>
              <a:t>20</a:t>
            </a:fld>
            <a:endParaRPr lang="en-AU" altLang="en-US"/>
          </a:p>
        </p:txBody>
      </p:sp>
      <p:sp>
        <p:nvSpPr>
          <p:cNvPr id="389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22.9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4B2DFF-613C-44AC-A6E6-730154107CE0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0649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4096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B440211D-5DDE-4A84-A9B2-C2EA9F2848C1}" type="slidenum">
              <a:rPr lang="en-AU" altLang="en-US"/>
              <a:pPr>
                <a:spcBef>
                  <a:spcPct val="0"/>
                </a:spcBef>
              </a:pPr>
              <a:t>21</a:t>
            </a:fld>
            <a:endParaRPr lang="en-AU" altLang="en-US"/>
          </a:p>
        </p:txBody>
      </p:sp>
      <p:sp>
        <p:nvSpPr>
          <p:cNvPr id="409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22.10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AU" smtClean="0"/>
              <a:t>29/08/2018</a:t>
            </a: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AU" smtClean="0"/>
              <a:t>G101A_(01)_Magnets &amp; Magnetism</a:t>
            </a:r>
            <a:endParaRPr lang="en-A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9AED98-2EFA-4212-99E6-F2153A9A8DB9}" type="slidenum">
              <a:rPr lang="en-AU"/>
              <a:pPr/>
              <a:t>2</a:t>
            </a:fld>
            <a:endParaRPr lang="en-AU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Title 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4CC46FA-25AD-4393-A801-AFD3BB6E7454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0752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4301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05004788-A5B1-4C2D-AB11-D86EA308E63E}" type="slidenum">
              <a:rPr lang="en-AU" altLang="en-US"/>
              <a:pPr>
                <a:spcBef>
                  <a:spcPct val="0"/>
                </a:spcBef>
              </a:pPr>
              <a:t>22</a:t>
            </a:fld>
            <a:endParaRPr lang="en-AU" altLang="en-US"/>
          </a:p>
        </p:txBody>
      </p:sp>
      <p:sp>
        <p:nvSpPr>
          <p:cNvPr id="430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22.11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5F00666-461A-48DA-8EA3-A9224478AEA7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0854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4506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E5C88A63-4B0D-4746-8EE7-359F8B035B4C}" type="slidenum">
              <a:rPr lang="en-AU" altLang="en-US"/>
              <a:pPr>
                <a:spcBef>
                  <a:spcPct val="0"/>
                </a:spcBef>
              </a:pPr>
              <a:t>23</a:t>
            </a:fld>
            <a:endParaRPr lang="en-AU" altLang="en-US"/>
          </a:p>
        </p:txBody>
      </p:sp>
      <p:sp>
        <p:nvSpPr>
          <p:cNvPr id="450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6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28494E3-85EF-47B5-B55B-4688F6EBCD27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0957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4710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9FF86D3C-956B-44ED-B278-B9616FDBC7A2}" type="slidenum">
              <a:rPr lang="en-AU" altLang="en-US"/>
              <a:pPr>
                <a:spcBef>
                  <a:spcPct val="0"/>
                </a:spcBef>
              </a:pPr>
              <a:t>24</a:t>
            </a:fld>
            <a:endParaRPr lang="en-AU" altLang="en-US"/>
          </a:p>
        </p:txBody>
      </p:sp>
      <p:sp>
        <p:nvSpPr>
          <p:cNvPr id="471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1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9571C74-1B94-445A-BFC1-74C10C12A032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1059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4915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DD9323B1-90A1-4E0C-8F15-82FB91543B6E}" type="slidenum">
              <a:rPr lang="en-AU" altLang="en-US"/>
              <a:pPr>
                <a:spcBef>
                  <a:spcPct val="0"/>
                </a:spcBef>
              </a:pPr>
              <a:t>25</a:t>
            </a:fld>
            <a:endParaRPr lang="en-AU" altLang="en-US"/>
          </a:p>
        </p:txBody>
      </p:sp>
      <p:sp>
        <p:nvSpPr>
          <p:cNvPr id="491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10/06/19 is PUBLIC Holiday – Will need to fit 24.1 &amp; </a:t>
            </a:r>
            <a:r>
              <a:rPr lang="en-AU" smtClean="0"/>
              <a:t>24.2 into one week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BC0951-5A62-432B-8B2F-5943B2D8B180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82965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FADCB4-B32F-4715-9FA9-302E07E0FC7E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9113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024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49147FE7-A381-4DB3-8804-5C97B3518884}" type="slidenum">
              <a:rPr lang="en-AU" altLang="en-US"/>
              <a:pPr>
                <a:spcBef>
                  <a:spcPct val="0"/>
                </a:spcBef>
              </a:pPr>
              <a:t>6</a:t>
            </a:fld>
            <a:endParaRPr lang="en-AU" altLang="en-US"/>
          </a:p>
        </p:txBody>
      </p:sp>
      <p:sp>
        <p:nvSpPr>
          <p:cNvPr id="102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3294A7F-90E1-4549-93F6-BAACFB0DCF14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9216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229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68C57332-E94A-4672-91D1-F68A7333D2D9}" type="slidenum">
              <a:rPr lang="en-AU" altLang="en-US"/>
              <a:pPr>
                <a:spcBef>
                  <a:spcPct val="0"/>
                </a:spcBef>
              </a:pPr>
              <a:t>7</a:t>
            </a:fld>
            <a:endParaRPr lang="en-AU" altLang="en-US"/>
          </a:p>
        </p:txBody>
      </p:sp>
      <p:sp>
        <p:nvSpPr>
          <p:cNvPr id="122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1E8BACA-3C97-417F-AEAE-851C9DF1A24D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9318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434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6313B3CD-CAED-4426-A28A-15275544FC33}" type="slidenum">
              <a:rPr lang="en-AU" altLang="en-US"/>
              <a:pPr>
                <a:spcBef>
                  <a:spcPct val="0"/>
                </a:spcBef>
              </a:pPr>
              <a:t>8</a:t>
            </a:fld>
            <a:endParaRPr lang="en-AU" altLang="en-US"/>
          </a:p>
        </p:txBody>
      </p:sp>
      <p:sp>
        <p:nvSpPr>
          <p:cNvPr id="143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4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B39FF53-47A8-46BE-99AC-2097240D1908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9421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638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38607E41-7A53-4FE8-8EF9-F33B6E6BBD13}" type="slidenum">
              <a:rPr lang="en-AU" altLang="en-US"/>
              <a:pPr>
                <a:spcBef>
                  <a:spcPct val="0"/>
                </a:spcBef>
              </a:pPr>
              <a:t>9</a:t>
            </a:fld>
            <a:endParaRPr lang="en-AU" altLang="en-US"/>
          </a:p>
        </p:txBody>
      </p:sp>
      <p:sp>
        <p:nvSpPr>
          <p:cNvPr id="163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9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22.1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E08A21D-2AF6-4F12-9ECB-1F2B20F22BCA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9523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843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24621AD3-A0B6-4EB9-B3E1-BC88D9E80E77}" type="slidenum">
              <a:rPr lang="en-AU" altLang="en-US"/>
              <a:pPr>
                <a:spcBef>
                  <a:spcPct val="0"/>
                </a:spcBef>
              </a:pPr>
              <a:t>10</a:t>
            </a:fld>
            <a:endParaRPr lang="en-AU" altLang="en-US"/>
          </a:p>
        </p:txBody>
      </p:sp>
      <p:sp>
        <p:nvSpPr>
          <p:cNvPr id="184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22.2</a:t>
            </a:r>
          </a:p>
          <a:p>
            <a:pPr eaLnBrk="1" hangingPunct="1">
              <a:spcBef>
                <a:spcPct val="0"/>
              </a:spcBef>
            </a:pPr>
            <a:r>
              <a:rPr lang="en-AU" altLang="en-US" smtClean="0"/>
              <a:t>Adapted from Herman, </a:t>
            </a:r>
            <a:r>
              <a:rPr lang="en-AU" altLang="en-US" i="1" smtClean="0"/>
              <a:t>Standard Textbook of Electricity </a:t>
            </a:r>
            <a:r>
              <a:rPr lang="en-AU" altLang="en-US" smtClean="0"/>
              <a:t>1e, © 1993 Delmar Learning, a part of Cengage Learning, Inc, reproduced by permission, www.cengage.com/permissions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E841717-4DFF-4348-A2D0-A6EA47D69947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9625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2048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E64300FF-8D75-4561-8F28-88C5004C753E}" type="slidenum">
              <a:rPr lang="en-AU" altLang="en-US"/>
              <a:pPr>
                <a:spcBef>
                  <a:spcPct val="0"/>
                </a:spcBef>
              </a:pPr>
              <a:t>11</a:t>
            </a:fld>
            <a:endParaRPr lang="en-AU" altLang="en-US"/>
          </a:p>
        </p:txBody>
      </p:sp>
      <p:sp>
        <p:nvSpPr>
          <p:cNvPr id="204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22.3</a:t>
            </a:r>
          </a:p>
          <a:p>
            <a:pPr eaLnBrk="1" hangingPunct="1">
              <a:spcBef>
                <a:spcPct val="0"/>
              </a:spcBef>
            </a:pPr>
            <a:r>
              <a:rPr lang="en-AU" altLang="en-US" smtClean="0"/>
              <a:t>Adapted from Duff, </a:t>
            </a:r>
            <a:r>
              <a:rPr lang="en-AU" altLang="en-US" i="1" smtClean="0"/>
              <a:t>Alternating Current Fundamentals </a:t>
            </a:r>
            <a:r>
              <a:rPr lang="en-AU" altLang="en-US" smtClean="0"/>
              <a:t>4e, © 1991 Delmar Learning, a part of Cengage Learning, Inc, reproduced by permission, www.cengage.com/permissions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1A097FED-2165-4FF4-A0A7-39E105E5698A}" type="datetimeFigureOut">
              <a:rPr lang="en-US"/>
              <a:pPr>
                <a:defRPr/>
              </a:pPr>
              <a:t>1/29/2019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Arial Narrow" pitchFamily="34" charset="0"/>
              </a:defRPr>
            </a:lvl1pPr>
          </a:lstStyle>
          <a:p>
            <a:fld id="{A88A42AE-8C2B-43D5-9549-65D51A93A0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9016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839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7374"/>
            <a:ext cx="8229600" cy="884238"/>
          </a:xfrm>
        </p:spPr>
        <p:txBody>
          <a:bodyPr/>
          <a:lstStyle>
            <a:lvl1pPr>
              <a:defRPr/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2376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0010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057400"/>
            <a:ext cx="8001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SecondClick to edit Master title style</a:t>
            </a:r>
            <a:endParaRPr lang="en-US" altLang="en-US" smtClean="0"/>
          </a:p>
          <a:p>
            <a:pPr lvl="1"/>
            <a:r>
              <a:rPr lang="en-AU" altLang="en-US" smtClean="0"/>
              <a:t>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4"/>
            <a:r>
              <a:rPr lang="en-AU" altLang="en-US" smtClean="0"/>
              <a:t>Fifth level</a:t>
            </a:r>
            <a:endParaRPr lang="en-US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000" kern="1200" cap="all">
          <a:solidFill>
            <a:srgbClr val="008000"/>
          </a:solidFill>
          <a:latin typeface="Arial Narrow" pitchFamily="34" charset="0"/>
          <a:ea typeface="+mj-ea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2.wmf"/><Relationship Id="rId4" Type="http://schemas.openxmlformats.org/officeDocument/2006/relationships/oleObject" Target="../embeddings/oleObject1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5.wmf"/><Relationship Id="rId4" Type="http://schemas.openxmlformats.org/officeDocument/2006/relationships/oleObject" Target="../embeddings/oleObject2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7.wmf"/><Relationship Id="rId4" Type="http://schemas.openxmlformats.org/officeDocument/2006/relationships/oleObject" Target="../embeddings/oleObject3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432000" y="549275"/>
            <a:ext cx="8280000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Lesson 9</a:t>
            </a:r>
          </a:p>
          <a:p>
            <a:pPr algn="ctr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Chapter 22</a:t>
            </a:r>
            <a:endParaRPr lang="en-AU" altLang="en-US" sz="4800" dirty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Three Phase Motors</a:t>
            </a:r>
          </a:p>
          <a:p>
            <a:pPr algn="ctr" eaLnBrk="1" hangingPunct="1"/>
            <a:endParaRPr lang="en-AU" altLang="en-US" sz="4800" dirty="0" smtClean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u="sng" dirty="0" smtClean="0">
                <a:solidFill>
                  <a:srgbClr val="3C9325"/>
                </a:solidFill>
                <a:latin typeface="Arial Narrow" pitchFamily="34" charset="0"/>
              </a:rPr>
              <a:t>Sections</a:t>
            </a:r>
          </a:p>
          <a:p>
            <a:pPr marL="1619250" indent="-1619250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22.1	Three Phase Induction Motor</a:t>
            </a:r>
            <a:endParaRPr lang="en-AU" altLang="en-US" sz="4800" dirty="0">
              <a:solidFill>
                <a:srgbClr val="3C9325"/>
              </a:solidFill>
              <a:latin typeface="Futura Condensed"/>
            </a:endParaRPr>
          </a:p>
        </p:txBody>
      </p:sp>
      <p:sp>
        <p:nvSpPr>
          <p:cNvPr id="2" name="Oval 1"/>
          <p:cNvSpPr/>
          <p:nvPr/>
        </p:nvSpPr>
        <p:spPr>
          <a:xfrm>
            <a:off x="8820472" y="59492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83949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Construction</a:t>
            </a:r>
          </a:p>
        </p:txBody>
      </p:sp>
      <p:sp>
        <p:nvSpPr>
          <p:cNvPr id="17411" name="Rectangle 8"/>
          <p:cNvSpPr>
            <a:spLocks noChangeArrowheads="1"/>
          </p:cNvSpPr>
          <p:nvPr/>
        </p:nvSpPr>
        <p:spPr bwMode="auto">
          <a:xfrm>
            <a:off x="612775" y="5111750"/>
            <a:ext cx="791845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25000"/>
              </a:spcBef>
              <a:buFontTx/>
              <a:buNone/>
            </a:pPr>
            <a:r>
              <a:rPr lang="en-AU" altLang="en-US" sz="2400"/>
              <a:t>Construction of a three-phase induction motor</a:t>
            </a:r>
          </a:p>
        </p:txBody>
      </p:sp>
      <p:pic>
        <p:nvPicPr>
          <p:cNvPr id="17412" name="Picture 5" descr="Figure 22.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9263" y="1557338"/>
            <a:ext cx="5661025" cy="359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0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Squirrel cage rotor</a:t>
            </a:r>
          </a:p>
        </p:txBody>
      </p:sp>
      <p:sp>
        <p:nvSpPr>
          <p:cNvPr id="19459" name="Rectangle 34"/>
          <p:cNvSpPr>
            <a:spLocks noChangeArrowheads="1"/>
          </p:cNvSpPr>
          <p:nvPr/>
        </p:nvSpPr>
        <p:spPr bwMode="auto">
          <a:xfrm>
            <a:off x="612775" y="4608513"/>
            <a:ext cx="79184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The rotor in an induction motor consists of bars of either copper or aluminium supported and connected electrically by end rings. This assembly is embedded in a laminated iron core.</a:t>
            </a:r>
          </a:p>
        </p:txBody>
      </p:sp>
      <p:pic>
        <p:nvPicPr>
          <p:cNvPr id="19460" name="Picture 5" descr="Figure 22.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75" y="1681163"/>
            <a:ext cx="8228013" cy="275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Stator</a:t>
            </a:r>
          </a:p>
        </p:txBody>
      </p:sp>
      <p:sp>
        <p:nvSpPr>
          <p:cNvPr id="21507" name="Rectangle 6"/>
          <p:cNvSpPr>
            <a:spLocks noChangeArrowheads="1"/>
          </p:cNvSpPr>
          <p:nvPr/>
        </p:nvSpPr>
        <p:spPr bwMode="auto">
          <a:xfrm>
            <a:off x="612775" y="4608513"/>
            <a:ext cx="79184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The stator is supported inside the motor frame and made with steel laminations. Windings fit inside the slots. A three-phase motor has three sets of windings displaced by 120º.</a:t>
            </a:r>
          </a:p>
        </p:txBody>
      </p:sp>
      <p:pic>
        <p:nvPicPr>
          <p:cNvPr id="21508" name="Picture 5" descr="Figure 22.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1479550"/>
            <a:ext cx="6970712" cy="307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Rotating magnetic field</a:t>
            </a:r>
          </a:p>
        </p:txBody>
      </p:sp>
      <p:sp>
        <p:nvSpPr>
          <p:cNvPr id="23555" name="Rectangle 13"/>
          <p:cNvSpPr>
            <a:spLocks noChangeArrowheads="1"/>
          </p:cNvSpPr>
          <p:nvPr/>
        </p:nvSpPr>
        <p:spPr bwMode="auto">
          <a:xfrm>
            <a:off x="468313" y="1700213"/>
            <a:ext cx="2447925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The windings of a three-phase motor are arranged to provide a rotating magnetic field when connected to a three-phase supply</a:t>
            </a:r>
          </a:p>
        </p:txBody>
      </p:sp>
      <p:pic>
        <p:nvPicPr>
          <p:cNvPr id="23556" name="Picture 5" descr="Figure 22.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1628775"/>
            <a:ext cx="5172075" cy="411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Speed of rotation</a:t>
            </a:r>
          </a:p>
        </p:txBody>
      </p:sp>
      <p:sp>
        <p:nvSpPr>
          <p:cNvPr id="1029" name="Rectangle 23"/>
          <p:cNvSpPr>
            <a:spLocks noChangeArrowheads="1"/>
          </p:cNvSpPr>
          <p:nvPr/>
        </p:nvSpPr>
        <p:spPr bwMode="auto">
          <a:xfrm>
            <a:off x="611188" y="1511300"/>
            <a:ext cx="7920037" cy="440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The speed of rotation of the magnetic field is called the synchronous speed. It can be found for a motor with any number of poles with: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AU" sz="2800" dirty="0">
              <a:latin typeface="Arial Narrow" pitchFamily="34" charset="0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AU" sz="2800" dirty="0">
              <a:latin typeface="Arial Narrow" pitchFamily="34" charset="0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where:</a:t>
            </a:r>
          </a:p>
          <a:p>
            <a:pPr marL="176213" indent="-176213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n</a:t>
            </a:r>
            <a:r>
              <a:rPr lang="en-AU" sz="2800" baseline="-25000" dirty="0">
                <a:latin typeface="Arial Narrow" pitchFamily="34" charset="0"/>
                <a:cs typeface="+mn-cs"/>
              </a:rPr>
              <a:t>s</a:t>
            </a:r>
            <a:r>
              <a:rPr lang="en-AU" sz="2800" dirty="0">
                <a:latin typeface="Arial Narrow" pitchFamily="34" charset="0"/>
                <a:cs typeface="+mn-cs"/>
              </a:rPr>
              <a:t> = synchronous speed in RPM</a:t>
            </a:r>
          </a:p>
          <a:p>
            <a:pPr marL="176213" indent="-176213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f = supply frequency in hertz</a:t>
            </a:r>
          </a:p>
          <a:p>
            <a:pPr marL="176213" indent="-176213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p = number of poles.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AU" sz="2800" dirty="0">
              <a:latin typeface="Arial Narrow" pitchFamily="34" charset="0"/>
              <a:cs typeface="+mn-cs"/>
            </a:endParaRPr>
          </a:p>
        </p:txBody>
      </p:sp>
      <p:sp>
        <p:nvSpPr>
          <p:cNvPr id="25604" name="Rectangle 28"/>
          <p:cNvSpPr>
            <a:spLocks noChangeArrowheads="1"/>
          </p:cNvSpPr>
          <p:nvPr/>
        </p:nvSpPr>
        <p:spPr bwMode="auto">
          <a:xfrm>
            <a:off x="0" y="30543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graphicFrame>
        <p:nvGraphicFramePr>
          <p:cNvPr id="1026" name="Object 27"/>
          <p:cNvGraphicFramePr>
            <a:graphicFrameLocks noChangeAspect="1"/>
          </p:cNvGraphicFramePr>
          <p:nvPr/>
        </p:nvGraphicFramePr>
        <p:xfrm>
          <a:off x="3924300" y="2879725"/>
          <a:ext cx="1296988" cy="890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8" name="Equation" r:id="rId4" imgW="558800" imgH="381000" progId="">
                  <p:embed/>
                </p:oleObj>
              </mc:Choice>
              <mc:Fallback>
                <p:oleObj name="Equation" r:id="rId4" imgW="558800" imgH="381000" progId="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4300" y="2879725"/>
                        <a:ext cx="1296988" cy="890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Direction of rotation</a:t>
            </a:r>
          </a:p>
        </p:txBody>
      </p:sp>
      <p:sp>
        <p:nvSpPr>
          <p:cNvPr id="27651" name="Rectangle 18"/>
          <p:cNvSpPr>
            <a:spLocks noChangeArrowheads="1"/>
          </p:cNvSpPr>
          <p:nvPr/>
        </p:nvSpPr>
        <p:spPr bwMode="auto">
          <a:xfrm>
            <a:off x="250825" y="1830388"/>
            <a:ext cx="2771775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Reversing the supply phase sequence reverses the direction of rotation of the magnetic field</a:t>
            </a:r>
          </a:p>
        </p:txBody>
      </p:sp>
      <p:pic>
        <p:nvPicPr>
          <p:cNvPr id="27652" name="Picture 5" descr="Figure 22.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713" y="1557338"/>
            <a:ext cx="5143500" cy="412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Induction motor operating principles</a:t>
            </a:r>
          </a:p>
        </p:txBody>
      </p:sp>
      <p:sp>
        <p:nvSpPr>
          <p:cNvPr id="29699" name="Rectangle 19"/>
          <p:cNvSpPr>
            <a:spLocks noChangeArrowheads="1"/>
          </p:cNvSpPr>
          <p:nvPr/>
        </p:nvSpPr>
        <p:spPr bwMode="auto">
          <a:xfrm>
            <a:off x="612775" y="4608513"/>
            <a:ext cx="79184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Currents induced in the rotor conductors produce magnetic fields that have a direction to cause the rotor to spin in the direction of the stator’s rotating magnetic field</a:t>
            </a:r>
          </a:p>
        </p:txBody>
      </p:sp>
      <p:pic>
        <p:nvPicPr>
          <p:cNvPr id="29700" name="Picture 5" descr="Figure 22.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6050" y="1514475"/>
            <a:ext cx="6251575" cy="291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Slip speed</a:t>
            </a:r>
          </a:p>
        </p:txBody>
      </p:sp>
      <p:sp>
        <p:nvSpPr>
          <p:cNvPr id="2053" name="Rectangle 22"/>
          <p:cNvSpPr>
            <a:spLocks noChangeArrowheads="1"/>
          </p:cNvSpPr>
          <p:nvPr/>
        </p:nvSpPr>
        <p:spPr bwMode="auto">
          <a:xfrm>
            <a:off x="684213" y="1412875"/>
            <a:ext cx="7848600" cy="330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An induction motor cannot run at synchronous speed because, to produce torque, there has to be rotor flux, which is only developed when the rotor runs at a slightly slower speed.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 difference between motor speed  (n) and synchronous speed (n</a:t>
            </a:r>
            <a:r>
              <a:rPr lang="en-AU" altLang="en-US" sz="2800" baseline="-25000"/>
              <a:t>s</a:t>
            </a:r>
            <a:r>
              <a:rPr lang="en-AU" altLang="en-US" sz="2800"/>
              <a:t>) is the slip speed (s), which as a percentage:</a:t>
            </a:r>
          </a:p>
        </p:txBody>
      </p:sp>
      <p:sp>
        <p:nvSpPr>
          <p:cNvPr id="31748" name="Rectangle 25"/>
          <p:cNvSpPr>
            <a:spLocks noChangeArrowheads="1"/>
          </p:cNvSpPr>
          <p:nvPr/>
        </p:nvSpPr>
        <p:spPr bwMode="auto">
          <a:xfrm>
            <a:off x="0" y="30543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31749" name="Rectangle 29"/>
          <p:cNvSpPr>
            <a:spLocks noChangeArrowheads="1"/>
          </p:cNvSpPr>
          <p:nvPr/>
        </p:nvSpPr>
        <p:spPr bwMode="auto">
          <a:xfrm>
            <a:off x="0" y="30543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graphicFrame>
        <p:nvGraphicFramePr>
          <p:cNvPr id="2050" name="Object 28"/>
          <p:cNvGraphicFramePr>
            <a:graphicFrameLocks noChangeAspect="1"/>
          </p:cNvGraphicFramePr>
          <p:nvPr/>
        </p:nvGraphicFramePr>
        <p:xfrm>
          <a:off x="3378200" y="4581525"/>
          <a:ext cx="2406650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3" name="Equation" r:id="rId4" imgW="927100" imgH="381000" progId="">
                  <p:embed/>
                </p:oleObj>
              </mc:Choice>
              <mc:Fallback>
                <p:oleObj name="Equation" r:id="rId4" imgW="927100" imgH="381000" progId="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78200" y="4581525"/>
                        <a:ext cx="2406650" cy="99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11"/>
          <p:cNvSpPr>
            <a:spLocks noChangeArrowheads="1"/>
          </p:cNvSpPr>
          <p:nvPr/>
        </p:nvSpPr>
        <p:spPr bwMode="auto">
          <a:xfrm>
            <a:off x="0" y="0"/>
            <a:ext cx="9144000" cy="1260475"/>
          </a:xfrm>
          <a:prstGeom prst="rect">
            <a:avLst/>
          </a:prstGeom>
          <a:noFill/>
          <a:ln>
            <a:noFill/>
          </a:ln>
        </p:spPr>
        <p:txBody>
          <a:bodyPr tIns="10800" bIns="10800" anchor="b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AU" sz="4000" dirty="0">
                <a:solidFill>
                  <a:srgbClr val="3C9325"/>
                </a:solidFill>
                <a:latin typeface="Arial Narrow" pitchFamily="34" charset="0"/>
                <a:ea typeface="+mj-ea"/>
                <a:cs typeface="Arial"/>
              </a:rPr>
              <a:t>Rotor frequency</a:t>
            </a:r>
          </a:p>
        </p:txBody>
      </p:sp>
      <p:sp>
        <p:nvSpPr>
          <p:cNvPr id="33795" name="Rectangle 32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Rotor frequency is the frequency of the circulating current induced in the rotor, and is maximum when the rotor is stationary</a:t>
            </a:r>
          </a:p>
        </p:txBody>
      </p:sp>
      <p:pic>
        <p:nvPicPr>
          <p:cNvPr id="33796" name="Picture 5" descr="Figure 22.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963" y="1628775"/>
            <a:ext cx="6661150" cy="296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ChangeArrowheads="1"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>
            <a:noFill/>
          </a:ln>
        </p:spPr>
        <p:txBody>
          <a:bodyPr tIns="10800" bIns="10800" anchor="b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AU" sz="4000" dirty="0">
                <a:solidFill>
                  <a:srgbClr val="3C9325"/>
                </a:solidFill>
                <a:latin typeface="Arial Narrow" pitchFamily="34" charset="0"/>
                <a:ea typeface="+mj-ea"/>
                <a:cs typeface="Arial"/>
              </a:rPr>
              <a:t>Rotor frequency equation</a:t>
            </a:r>
          </a:p>
        </p:txBody>
      </p:sp>
      <p:sp>
        <p:nvSpPr>
          <p:cNvPr id="35843" name="Rectangle 6"/>
          <p:cNvSpPr>
            <a:spLocks noChangeArrowheads="1"/>
          </p:cNvSpPr>
          <p:nvPr/>
        </p:nvSpPr>
        <p:spPr bwMode="auto">
          <a:xfrm>
            <a:off x="0" y="306863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graphicFrame>
        <p:nvGraphicFramePr>
          <p:cNvPr id="35844" name="Object 5"/>
          <p:cNvGraphicFramePr>
            <a:graphicFrameLocks noChangeAspect="1"/>
          </p:cNvGraphicFramePr>
          <p:nvPr/>
        </p:nvGraphicFramePr>
        <p:xfrm>
          <a:off x="3851275" y="1655763"/>
          <a:ext cx="1584325" cy="909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8" name="Equation" r:id="rId4" imgW="609336" imgH="355446" progId="">
                  <p:embed/>
                </p:oleObj>
              </mc:Choice>
              <mc:Fallback>
                <p:oleObj name="Equation" r:id="rId4" imgW="609336" imgH="355446" progId="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275" y="1655763"/>
                        <a:ext cx="1584325" cy="909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8" name="Rectangle 7"/>
          <p:cNvSpPr>
            <a:spLocks noChangeArrowheads="1"/>
          </p:cNvSpPr>
          <p:nvPr/>
        </p:nvSpPr>
        <p:spPr bwMode="auto">
          <a:xfrm>
            <a:off x="612775" y="2484438"/>
            <a:ext cx="7920038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tabLst>
                <a:tab pos="1077913" algn="l"/>
              </a:tabLs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where: </a:t>
            </a:r>
          </a:p>
          <a:p>
            <a:pPr marL="176213" indent="-176213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tabLst>
                <a:tab pos="1077913" algn="l"/>
              </a:tabLst>
              <a:defRPr/>
            </a:pPr>
            <a:r>
              <a:rPr lang="en-AU" sz="2800" dirty="0" err="1">
                <a:latin typeface="Arial Narrow" pitchFamily="34" charset="0"/>
                <a:cs typeface="+mn-cs"/>
              </a:rPr>
              <a:t>f</a:t>
            </a:r>
            <a:r>
              <a:rPr lang="en-AU" sz="2800" baseline="-25000" dirty="0" err="1">
                <a:latin typeface="Arial Narrow" pitchFamily="34" charset="0"/>
                <a:cs typeface="+mn-cs"/>
              </a:rPr>
              <a:t>r</a:t>
            </a:r>
            <a:r>
              <a:rPr lang="en-AU" sz="2800" dirty="0">
                <a:latin typeface="Arial Narrow" pitchFamily="34" charset="0"/>
                <a:cs typeface="+mn-cs"/>
              </a:rPr>
              <a:t> = rotor frequency</a:t>
            </a:r>
          </a:p>
          <a:p>
            <a:pPr marL="176213" indent="-176213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f = supply frequency</a:t>
            </a:r>
          </a:p>
          <a:p>
            <a:pPr marL="176213" indent="-176213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tabLst>
                <a:tab pos="1077913" algn="l"/>
              </a:tabLs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s% = percentage slip.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AU" smtClean="0"/>
              <a:t>29/08/2018</a:t>
            </a:r>
            <a:endParaRPr lang="en-AU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55850-5E45-4649-9A05-A4501BF8BCBC}" type="slidenum">
              <a:rPr lang="en-AU"/>
              <a:pPr/>
              <a:t>2</a:t>
            </a:fld>
            <a:endParaRPr lang="en-AU"/>
          </a:p>
        </p:txBody>
      </p:sp>
      <p:sp>
        <p:nvSpPr>
          <p:cNvPr id="2" name="Rectangle 1"/>
          <p:cNvSpPr/>
          <p:nvPr/>
        </p:nvSpPr>
        <p:spPr>
          <a:xfrm>
            <a:off x="162000" y="1485000"/>
            <a:ext cx="8820000" cy="388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en-AU" sz="4000" b="1" dirty="0">
                <a:ln w="12700">
                  <a:noFill/>
                  <a:prstDash val="solid"/>
                </a:ln>
                <a:solidFill>
                  <a:srgbClr val="3C932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UEENEEG006A</a:t>
            </a:r>
          </a:p>
          <a:p>
            <a:pPr algn="ctr"/>
            <a:r>
              <a:rPr lang="en-AU" sz="4000" b="1" dirty="0">
                <a:ln w="12700">
                  <a:noFill/>
                  <a:prstDash val="solid"/>
                </a:ln>
                <a:solidFill>
                  <a:srgbClr val="3C932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Solve Problems in Single Phase </a:t>
            </a:r>
          </a:p>
          <a:p>
            <a:pPr algn="ctr"/>
            <a:r>
              <a:rPr lang="en-AU" sz="4000" b="1" dirty="0">
                <a:ln w="12700">
                  <a:noFill/>
                  <a:prstDash val="solid"/>
                </a:ln>
                <a:solidFill>
                  <a:srgbClr val="3C932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&amp; Three Phase Low Voltage </a:t>
            </a:r>
            <a:r>
              <a:rPr lang="en-AU" sz="4000" b="1" dirty="0" smtClean="0">
                <a:ln w="12700">
                  <a:noFill/>
                  <a:prstDash val="solid"/>
                </a:ln>
                <a:solidFill>
                  <a:srgbClr val="3C932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Machines</a:t>
            </a:r>
          </a:p>
          <a:p>
            <a:pPr algn="ctr"/>
            <a:endParaRPr lang="en-AU" sz="4000" b="1" dirty="0">
              <a:ln w="12700">
                <a:noFill/>
                <a:prstDash val="solid"/>
              </a:ln>
              <a:solidFill>
                <a:srgbClr val="3C9325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AU" sz="4000" b="1" dirty="0" smtClean="0">
                <a:ln w="12700">
                  <a:noFill/>
                  <a:prstDash val="solid"/>
                </a:ln>
                <a:solidFill>
                  <a:srgbClr val="3C932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Transformers (Static Machines) &amp;</a:t>
            </a:r>
          </a:p>
          <a:p>
            <a:pPr algn="ctr"/>
            <a:r>
              <a:rPr lang="en-AU" sz="4000" b="1" dirty="0" smtClean="0">
                <a:ln w="12700">
                  <a:noFill/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Rotary Machines (Motors &amp; Generators)</a:t>
            </a:r>
            <a:endParaRPr lang="en-AU" sz="4000" b="1" dirty="0">
              <a:ln w="12700">
                <a:noFill/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Oval 5"/>
          <p:cNvSpPr/>
          <p:nvPr/>
        </p:nvSpPr>
        <p:spPr>
          <a:xfrm>
            <a:off x="8820472" y="59492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85130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0"/>
            <a:ext cx="9144000" cy="1260475"/>
          </a:xfrm>
          <a:prstGeom prst="rect">
            <a:avLst/>
          </a:prstGeom>
          <a:noFill/>
          <a:ln>
            <a:noFill/>
          </a:ln>
        </p:spPr>
        <p:txBody>
          <a:bodyPr tIns="10800" bIns="10800" anchor="b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AU" sz="4000" dirty="0">
                <a:solidFill>
                  <a:srgbClr val="3C9325"/>
                </a:solidFill>
                <a:latin typeface="Arial Narrow" pitchFamily="34" charset="0"/>
                <a:ea typeface="+mj-ea"/>
                <a:cs typeface="Arial"/>
              </a:rPr>
              <a:t>Motor terminal block markings</a:t>
            </a:r>
          </a:p>
        </p:txBody>
      </p:sp>
      <p:sp>
        <p:nvSpPr>
          <p:cNvPr id="37891" name="Rectangle 21"/>
          <p:cNvSpPr>
            <a:spLocks noChangeArrowheads="1"/>
          </p:cNvSpPr>
          <p:nvPr/>
        </p:nvSpPr>
        <p:spPr bwMode="auto">
          <a:xfrm>
            <a:off x="611188" y="4859338"/>
            <a:ext cx="79216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Three-phase motor terminal blocks usually have six terminals with links to change connections</a:t>
            </a:r>
          </a:p>
        </p:txBody>
      </p:sp>
      <p:pic>
        <p:nvPicPr>
          <p:cNvPr id="37892" name="Picture 5" descr="Figure 22.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773238"/>
            <a:ext cx="7921625" cy="280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Example connections</a:t>
            </a:r>
          </a:p>
        </p:txBody>
      </p:sp>
      <p:sp>
        <p:nvSpPr>
          <p:cNvPr id="39939" name="Rectangle 30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Terminal block connections for internally connected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three-phase motors</a:t>
            </a:r>
          </a:p>
        </p:txBody>
      </p:sp>
      <p:pic>
        <p:nvPicPr>
          <p:cNvPr id="39940" name="Picture 5" descr="Figure 22.1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025" y="1717675"/>
            <a:ext cx="7680325" cy="293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Example connections (2)</a:t>
            </a:r>
          </a:p>
        </p:txBody>
      </p:sp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611188" y="4859338"/>
            <a:ext cx="79216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Terminal block connections for externally connected three-phase motors</a:t>
            </a:r>
          </a:p>
        </p:txBody>
      </p:sp>
      <p:pic>
        <p:nvPicPr>
          <p:cNvPr id="41988" name="Picture 5" descr="Figure 22.1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565275"/>
            <a:ext cx="7105650" cy="323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Summing up</a:t>
            </a:r>
          </a:p>
        </p:txBody>
      </p:sp>
      <p:sp>
        <p:nvSpPr>
          <p:cNvPr id="44035" name="Rectangle 20"/>
          <p:cNvSpPr>
            <a:spLocks noChangeArrowheads="1"/>
          </p:cNvSpPr>
          <p:nvPr/>
        </p:nvSpPr>
        <p:spPr bwMode="auto">
          <a:xfrm>
            <a:off x="0" y="306863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5605" name="Rectangle 24"/>
          <p:cNvSpPr>
            <a:spLocks noChangeArrowheads="1"/>
          </p:cNvSpPr>
          <p:nvPr/>
        </p:nvSpPr>
        <p:spPr bwMode="auto">
          <a:xfrm>
            <a:off x="612775" y="1511300"/>
            <a:ext cx="7918450" cy="280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 rotor in an induction motor has a squirrel cage assembly in which induced currents can flow, thereby producing a magnetic field.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 stator of a three-phase induction motor is laminated and contains three sets of identical windings that are connected in delta or star.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Summing up (2)</a:t>
            </a:r>
          </a:p>
        </p:txBody>
      </p:sp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0" y="306863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6629" name="Rectangle 4"/>
          <p:cNvSpPr>
            <a:spLocks noChangeArrowheads="1"/>
          </p:cNvSpPr>
          <p:nvPr/>
        </p:nvSpPr>
        <p:spPr bwMode="auto">
          <a:xfrm>
            <a:off x="612775" y="1511300"/>
            <a:ext cx="7918450" cy="298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A three-phase supply provides a rotating magnetic field which rotates at synchronous speed (n</a:t>
            </a:r>
            <a:r>
              <a:rPr lang="en-AU" altLang="en-US" sz="2800" baseline="-25000"/>
              <a:t>s</a:t>
            </a:r>
            <a:r>
              <a:rPr lang="en-AU" altLang="en-US" sz="2800"/>
              <a:t>). 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This speed equals 120 times the supply frequency, divided by the number of poles in the motor.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Torque in an induction motor is caused by interaction of the stator and rotor magnetic fields.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Summing up (3)</a:t>
            </a:r>
          </a:p>
        </p:txBody>
      </p:sp>
      <p:sp>
        <p:nvSpPr>
          <p:cNvPr id="48131" name="Rectangle 3"/>
          <p:cNvSpPr>
            <a:spLocks noChangeArrowheads="1"/>
          </p:cNvSpPr>
          <p:nvPr/>
        </p:nvSpPr>
        <p:spPr bwMode="auto">
          <a:xfrm>
            <a:off x="0" y="306863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7653" name="Rectangle 4"/>
          <p:cNvSpPr>
            <a:spLocks noChangeArrowheads="1"/>
          </p:cNvSpPr>
          <p:nvPr/>
        </p:nvSpPr>
        <p:spPr bwMode="auto">
          <a:xfrm>
            <a:off x="612775" y="1511300"/>
            <a:ext cx="7918450" cy="326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0975" indent="-180975" eaLnBrk="1" fontAlgn="auto" hangingPunct="1">
              <a:spcBef>
                <a:spcPts val="12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An induction motor has to run at slightly less than synchronous speed to maintain torque. This speed is the slip speed, usually expressed as a percentage of the synchronous speed.</a:t>
            </a:r>
          </a:p>
          <a:p>
            <a:pPr marL="180975" indent="-180975" eaLnBrk="1" fontAlgn="auto" hangingPunct="1">
              <a:spcBef>
                <a:spcPts val="12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Motor windings are identified with the letters U, V and W, the winding starts with a subscript 1, ends with a </a:t>
            </a:r>
          </a:p>
          <a:p>
            <a:pPr marL="180975" indent="-476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subscript 2.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77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101"/>
          <a:stretch/>
        </p:blipFill>
        <p:spPr bwMode="auto">
          <a:xfrm>
            <a:off x="1166813" y="163455"/>
            <a:ext cx="6357515" cy="414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 2"/>
          <p:cNvSpPr/>
          <p:nvPr/>
        </p:nvSpPr>
        <p:spPr>
          <a:xfrm>
            <a:off x="8820472" y="59492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6793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813" y="443334"/>
            <a:ext cx="6810375" cy="565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ounded Rectangle 4"/>
          <p:cNvSpPr/>
          <p:nvPr/>
        </p:nvSpPr>
        <p:spPr>
          <a:xfrm>
            <a:off x="1259632" y="3465068"/>
            <a:ext cx="6588000" cy="54000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Rounded Rectangle 5"/>
          <p:cNvSpPr/>
          <p:nvPr/>
        </p:nvSpPr>
        <p:spPr>
          <a:xfrm>
            <a:off x="1259632" y="5661292"/>
            <a:ext cx="6588000" cy="28800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TextBox 7"/>
          <p:cNvSpPr txBox="1"/>
          <p:nvPr/>
        </p:nvSpPr>
        <p:spPr>
          <a:xfrm>
            <a:off x="148274" y="1160748"/>
            <a:ext cx="111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dirty="0" smtClean="0">
                <a:solidFill>
                  <a:srgbClr val="FF0000"/>
                </a:solidFill>
              </a:rPr>
              <a:t>01/04/19</a:t>
            </a:r>
            <a:endParaRPr lang="en-AU" sz="16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8274" y="1763524"/>
            <a:ext cx="111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dirty="0" smtClean="0">
                <a:solidFill>
                  <a:srgbClr val="FF0000"/>
                </a:solidFill>
              </a:rPr>
              <a:t>08/04/19</a:t>
            </a:r>
            <a:endParaRPr lang="en-AU" sz="16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8274" y="2384884"/>
            <a:ext cx="111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dirty="0" smtClean="0">
                <a:solidFill>
                  <a:srgbClr val="FF0000"/>
                </a:solidFill>
              </a:rPr>
              <a:t>29/04/19</a:t>
            </a:r>
            <a:endParaRPr lang="en-AU" sz="16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8274" y="2996952"/>
            <a:ext cx="111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dirty="0" smtClean="0">
                <a:solidFill>
                  <a:srgbClr val="FF0000"/>
                </a:solidFill>
              </a:rPr>
              <a:t>06/05/19</a:t>
            </a:r>
            <a:endParaRPr lang="en-AU" sz="16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8274" y="3465004"/>
            <a:ext cx="111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dirty="0" smtClean="0">
                <a:solidFill>
                  <a:srgbClr val="FF0000"/>
                </a:solidFill>
              </a:rPr>
              <a:t>13/05/19</a:t>
            </a:r>
            <a:endParaRPr lang="en-AU" sz="16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8274" y="3995772"/>
            <a:ext cx="111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dirty="0" smtClean="0">
                <a:solidFill>
                  <a:srgbClr val="FF0000"/>
                </a:solidFill>
              </a:rPr>
              <a:t>20/0519</a:t>
            </a:r>
            <a:endParaRPr lang="en-AU" sz="16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8274" y="4365104"/>
            <a:ext cx="111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dirty="0" smtClean="0">
                <a:solidFill>
                  <a:srgbClr val="FF0000"/>
                </a:solidFill>
              </a:rPr>
              <a:t>27/05/19</a:t>
            </a:r>
            <a:endParaRPr lang="en-AU" sz="16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8274" y="5049180"/>
            <a:ext cx="111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dirty="0" smtClean="0">
                <a:solidFill>
                  <a:srgbClr val="FF0000"/>
                </a:solidFill>
              </a:rPr>
              <a:t>03/06/19</a:t>
            </a:r>
            <a:endParaRPr lang="en-AU" sz="16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8274" y="5661248"/>
            <a:ext cx="111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dirty="0" smtClean="0">
                <a:solidFill>
                  <a:srgbClr val="FF0000"/>
                </a:solidFill>
              </a:rPr>
              <a:t>17/06/19</a:t>
            </a:r>
            <a:endParaRPr lang="en-AU" sz="16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8274" y="5363924"/>
            <a:ext cx="1116000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1600" dirty="0" smtClean="0">
                <a:solidFill>
                  <a:srgbClr val="FF0000"/>
                </a:solidFill>
              </a:rPr>
              <a:t>10/06/19</a:t>
            </a:r>
            <a:endParaRPr lang="en-AU" sz="16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-36512" y="2060848"/>
            <a:ext cx="14855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 smtClean="0">
                <a:solidFill>
                  <a:srgbClr val="0070C0"/>
                </a:solidFill>
              </a:rPr>
              <a:t>Term Break</a:t>
            </a:r>
            <a:endParaRPr lang="en-A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748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624424" y="1412776"/>
            <a:ext cx="1692000" cy="288032"/>
          </a:xfrm>
          <a:prstGeom prst="round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Rounded Rectangle 5"/>
          <p:cNvSpPr/>
          <p:nvPr/>
        </p:nvSpPr>
        <p:spPr>
          <a:xfrm>
            <a:off x="827584" y="1700808"/>
            <a:ext cx="936000" cy="288032"/>
          </a:xfrm>
          <a:prstGeom prst="round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204802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938"/>
          <a:stretch/>
        </p:blipFill>
        <p:spPr bwMode="auto">
          <a:xfrm>
            <a:off x="637533" y="750091"/>
            <a:ext cx="7868935" cy="1396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8820472" y="59492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689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276872"/>
            <a:ext cx="7682902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03648" y="4602614"/>
            <a:ext cx="51125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b="1" dirty="0" smtClean="0">
                <a:solidFill>
                  <a:srgbClr val="FF0000"/>
                </a:solidFill>
              </a:rPr>
              <a:t>NOTE:	No practical for AC Machines Test #1</a:t>
            </a:r>
            <a:endParaRPr lang="en-AU" sz="16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03648" y="2852936"/>
            <a:ext cx="51125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b="1" dirty="0" smtClean="0">
                <a:solidFill>
                  <a:srgbClr val="FF0000"/>
                </a:solidFill>
              </a:rPr>
              <a:t>NOTE:	No practical for AC Machines Test #1</a:t>
            </a:r>
            <a:endParaRPr lang="en-AU" sz="16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64288" y="2744924"/>
            <a:ext cx="1342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dirty="0" smtClean="0">
                <a:solidFill>
                  <a:srgbClr val="0070C0"/>
                </a:solidFill>
              </a:rPr>
              <a:t>04/03/19</a:t>
            </a:r>
            <a:endParaRPr lang="en-AU" sz="1600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64288" y="3259723"/>
            <a:ext cx="1342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dirty="0" smtClean="0">
                <a:solidFill>
                  <a:srgbClr val="0070C0"/>
                </a:solidFill>
              </a:rPr>
              <a:t>25/03/19</a:t>
            </a:r>
            <a:endParaRPr lang="en-AU" sz="1600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64288" y="4257092"/>
            <a:ext cx="1342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dirty="0" smtClean="0">
                <a:solidFill>
                  <a:srgbClr val="FF0000"/>
                </a:solidFill>
              </a:rPr>
              <a:t>13/05/19</a:t>
            </a:r>
            <a:endParaRPr lang="en-AU" sz="16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64288" y="4941168"/>
            <a:ext cx="1342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dirty="0" smtClean="0">
                <a:solidFill>
                  <a:srgbClr val="FF0000"/>
                </a:solidFill>
              </a:rPr>
              <a:t>17/06/19</a:t>
            </a:r>
            <a:endParaRPr lang="en-AU" sz="1600" dirty="0">
              <a:solidFill>
                <a:srgbClr val="FF0000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7164288" y="2914201"/>
            <a:ext cx="108012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164288" y="3429000"/>
            <a:ext cx="108012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638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612775" y="549275"/>
            <a:ext cx="7918450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4800">
                <a:solidFill>
                  <a:srgbClr val="3C9325"/>
                </a:solidFill>
              </a:rPr>
              <a:t>Chapter 22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AU" altLang="en-US" sz="4800">
              <a:solidFill>
                <a:srgbClr val="3C9325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4800">
                <a:solidFill>
                  <a:srgbClr val="3C9325"/>
                </a:solidFill>
              </a:rPr>
              <a:t>Three-phase motors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AU" altLang="en-US" sz="4800">
              <a:solidFill>
                <a:srgbClr val="3C9325"/>
              </a:solidFill>
              <a:latin typeface="Futura Condensed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About this chapter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468313" y="1412875"/>
            <a:ext cx="8207375" cy="471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ct val="550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The three-phase induction AC motor is attributed to a number of people, including Nikola Tesla. Today this type of motor is the workhorse of industry, noted for its simplicity, reliability and smooth running. </a:t>
            </a:r>
          </a:p>
          <a:p>
            <a:pPr eaLnBrk="1" fontAlgn="auto" hangingPunct="1">
              <a:spcBef>
                <a:spcPts val="3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This chapter: </a:t>
            </a:r>
          </a:p>
          <a:p>
            <a:pPr marL="176213" indent="-176213" eaLnBrk="1" fontAlgn="auto" hangingPunct="1"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explains the operation of three-phase induction and wound rotor motors</a:t>
            </a:r>
          </a:p>
          <a:p>
            <a:pPr marL="176213" indent="-176213" eaLnBrk="1" fontAlgn="auto" hangingPunct="1"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explains the principles of motor protection and starting systems</a:t>
            </a:r>
          </a:p>
          <a:p>
            <a:pPr marL="176213" indent="-176213" eaLnBrk="1" fontAlgn="auto" hangingPunct="1"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looks at typical faults associated with these types of motors.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Contents</a:t>
            </a:r>
          </a:p>
        </p:txBody>
      </p:sp>
      <p:sp>
        <p:nvSpPr>
          <p:cNvPr id="13315" name="Text Box 4"/>
          <p:cNvSpPr txBox="1">
            <a:spLocks noChangeArrowheads="1"/>
          </p:cNvSpPr>
          <p:nvPr/>
        </p:nvSpPr>
        <p:spPr bwMode="auto">
          <a:xfrm>
            <a:off x="611188" y="1511300"/>
            <a:ext cx="7920037" cy="227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22313" indent="-722313" defTabSz="900113">
              <a:spcBef>
                <a:spcPct val="20000"/>
              </a:spcBef>
              <a:buFont typeface="Arial" pitchFamily="34" charset="0"/>
              <a:buChar char="•"/>
              <a:tabLst>
                <a:tab pos="722313" algn="l"/>
              </a:tabLst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 defTabSz="900113">
              <a:spcBef>
                <a:spcPct val="20000"/>
              </a:spcBef>
              <a:buFont typeface="Arial" pitchFamily="34" charset="0"/>
              <a:buChar char="–"/>
              <a:tabLst>
                <a:tab pos="722313" algn="l"/>
              </a:tabLst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 defTabSz="900113">
              <a:spcBef>
                <a:spcPct val="20000"/>
              </a:spcBef>
              <a:buFont typeface="Arial" pitchFamily="34" charset="0"/>
              <a:buChar char="•"/>
              <a:tabLst>
                <a:tab pos="722313" algn="l"/>
              </a:tabLst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 defTabSz="900113">
              <a:spcBef>
                <a:spcPct val="20000"/>
              </a:spcBef>
              <a:buFont typeface="Arial" pitchFamily="34" charset="0"/>
              <a:buChar char="–"/>
              <a:tabLst>
                <a:tab pos="72231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 defTabSz="900113">
              <a:spcBef>
                <a:spcPct val="20000"/>
              </a:spcBef>
              <a:buFont typeface="Arial" pitchFamily="34" charset="0"/>
              <a:buChar char="»"/>
              <a:tabLst>
                <a:tab pos="72231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9001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72231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9001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72231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9001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72231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9001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722313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None/>
            </a:pPr>
            <a:r>
              <a:rPr lang="en-AU" altLang="en-US" sz="2800" b="1"/>
              <a:t>22.1 </a:t>
            </a:r>
            <a:r>
              <a:rPr lang="en-AU" altLang="en-US" sz="2800"/>
              <a:t>	Three-phase induction motor</a:t>
            </a:r>
          </a:p>
          <a:p>
            <a:pPr eaLnBrk="1" hangingPunct="1">
              <a:spcBef>
                <a:spcPts val="1200"/>
              </a:spcBef>
              <a:buFontTx/>
              <a:buNone/>
            </a:pPr>
            <a:r>
              <a:rPr lang="en-AU" altLang="en-US" sz="2800" b="1"/>
              <a:t>22.2</a:t>
            </a:r>
            <a:r>
              <a:rPr lang="en-AU" altLang="en-US" sz="2800"/>
              <a:t> 	Wound rotor induction motor</a:t>
            </a:r>
          </a:p>
          <a:p>
            <a:pPr eaLnBrk="1" hangingPunct="1">
              <a:spcBef>
                <a:spcPts val="1200"/>
              </a:spcBef>
              <a:buFontTx/>
              <a:buNone/>
            </a:pPr>
            <a:r>
              <a:rPr lang="en-AU" altLang="en-US" sz="2800" b="1"/>
              <a:t>22.3</a:t>
            </a:r>
            <a:r>
              <a:rPr lang="en-AU" altLang="en-US" sz="2800"/>
              <a:t> 	Induction motor load characteristics</a:t>
            </a:r>
          </a:p>
          <a:p>
            <a:pPr eaLnBrk="1" hangingPunct="1">
              <a:spcBef>
                <a:spcPts val="1200"/>
              </a:spcBef>
              <a:buFontTx/>
              <a:buNone/>
            </a:pPr>
            <a:r>
              <a:rPr lang="en-AU" altLang="en-US" sz="2800" b="1"/>
              <a:t>22.4</a:t>
            </a:r>
            <a:r>
              <a:rPr lang="en-AU" altLang="en-US" sz="2800"/>
              <a:t> 	Motor protection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22.1 Three-phase induction motor</a:t>
            </a:r>
          </a:p>
        </p:txBody>
      </p:sp>
      <p:sp>
        <p:nvSpPr>
          <p:cNvPr id="15363" name="Rectangle 15"/>
          <p:cNvSpPr>
            <a:spLocks noChangeArrowheads="1"/>
          </p:cNvSpPr>
          <p:nvPr/>
        </p:nvSpPr>
        <p:spPr bwMode="auto">
          <a:xfrm>
            <a:off x="611188" y="5111750"/>
            <a:ext cx="7920037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25000"/>
              </a:spcBef>
              <a:buFontTx/>
              <a:buNone/>
            </a:pPr>
            <a:r>
              <a:rPr lang="en-AU" altLang="en-US" sz="2400"/>
              <a:t>Examples of typical three-phase induction motors</a:t>
            </a:r>
          </a:p>
        </p:txBody>
      </p:sp>
      <p:pic>
        <p:nvPicPr>
          <p:cNvPr id="15364" name="Picture 5" descr="Figure 22.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989138"/>
            <a:ext cx="8170862" cy="245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741</TotalTime>
  <Words>897</Words>
  <Application>Microsoft Office PowerPoint</Application>
  <PresentationFormat>On-screen Show (4:3)</PresentationFormat>
  <Paragraphs>178</Paragraphs>
  <Slides>25</Slides>
  <Notes>23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Office Theme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About this chapter</vt:lpstr>
      <vt:lpstr>Contents</vt:lpstr>
      <vt:lpstr>22.1 Three-phase induction motor</vt:lpstr>
      <vt:lpstr>Construction</vt:lpstr>
      <vt:lpstr>Squirrel cage rotor</vt:lpstr>
      <vt:lpstr>Stator</vt:lpstr>
      <vt:lpstr>Rotating magnetic field</vt:lpstr>
      <vt:lpstr>Speed of rotation</vt:lpstr>
      <vt:lpstr>Direction of rotation</vt:lpstr>
      <vt:lpstr>Induction motor operating principles</vt:lpstr>
      <vt:lpstr>Slip speed</vt:lpstr>
      <vt:lpstr>PowerPoint Presentation</vt:lpstr>
      <vt:lpstr>PowerPoint Presentation</vt:lpstr>
      <vt:lpstr>PowerPoint Presentation</vt:lpstr>
      <vt:lpstr>Example connections</vt:lpstr>
      <vt:lpstr>Example connections (2)</vt:lpstr>
      <vt:lpstr>Summing up</vt:lpstr>
      <vt:lpstr>Summing up (2)</vt:lpstr>
      <vt:lpstr>Summing up (3)</vt:lpstr>
    </vt:vector>
  </TitlesOfParts>
  <Company>Cengage Learning Australia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>G006A - Electrical Machines</dc:subject>
  <dc:creator>Donna Beaty</dc:creator>
  <cp:lastModifiedBy>Michael A. JAMES</cp:lastModifiedBy>
  <cp:revision>001</cp:revision>
  <dcterms:created xsi:type="dcterms:W3CDTF">2012-01-23T05:41:48Z</dcterms:created>
  <dcterms:modified xsi:type="dcterms:W3CDTF">2019-01-29T07:42:53Z</dcterms:modified>
</cp:coreProperties>
</file>