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318" r:id="rId2"/>
    <p:sldId id="290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305" r:id="rId18"/>
    <p:sldId id="306" r:id="rId19"/>
    <p:sldId id="307" r:id="rId20"/>
    <p:sldId id="308" r:id="rId21"/>
    <p:sldId id="309" r:id="rId22"/>
    <p:sldId id="310" r:id="rId23"/>
    <p:sldId id="311" r:id="rId24"/>
    <p:sldId id="312" r:id="rId25"/>
    <p:sldId id="314" r:id="rId26"/>
    <p:sldId id="313" r:id="rId27"/>
    <p:sldId id="315" r:id="rId28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9325"/>
    <a:srgbClr val="482A06"/>
    <a:srgbClr val="163F3A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44" autoAdjust="0"/>
    <p:restoredTop sz="89931" autoAdjust="0"/>
  </p:normalViewPr>
  <p:slideViewPr>
    <p:cSldViewPr snapToObjects="1" showGuides="1">
      <p:cViewPr varScale="1">
        <p:scale>
          <a:sx n="98" d="100"/>
          <a:sy n="98" d="100"/>
        </p:scale>
        <p:origin x="-120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FCF4D0F6-8F13-4892-AA7A-32A036B70332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 dirty="0" smtClean="0"/>
              <a:t>Click to edit Master text styles</a:t>
            </a:r>
          </a:p>
          <a:p>
            <a:pPr lvl="1"/>
            <a:r>
              <a:rPr lang="en-AU" noProof="0" dirty="0" smtClean="0"/>
              <a:t>Second level</a:t>
            </a:r>
          </a:p>
          <a:p>
            <a:pPr lvl="2"/>
            <a:r>
              <a:rPr lang="en-AU" noProof="0" dirty="0" smtClean="0"/>
              <a:t>Third level</a:t>
            </a:r>
          </a:p>
          <a:p>
            <a:pPr lvl="3"/>
            <a:r>
              <a:rPr lang="en-AU" noProof="0" dirty="0" smtClean="0"/>
              <a:t>Fourth level</a:t>
            </a:r>
          </a:p>
          <a:p>
            <a:pPr lvl="4"/>
            <a:r>
              <a:rPr lang="en-AU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fld id="{6F315205-7D0C-4182-B687-6F4697A949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3012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29-Jan-19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77594E-F1C2-497D-B765-F73ED701C373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1059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216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0F77ED4-5B65-4BD8-8E9C-FF1D6F7FF329}" type="slidenum">
              <a:rPr lang="en-AU" altLang="en-US"/>
              <a:pPr>
                <a:spcBef>
                  <a:spcPct val="0"/>
                </a:spcBef>
              </a:pPr>
              <a:t>10</a:t>
            </a:fld>
            <a:endParaRPr lang="en-AU" altLang="en-US"/>
          </a:p>
        </p:txBody>
      </p:sp>
      <p:sp>
        <p:nvSpPr>
          <p:cNvPr id="921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24.23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7E449F-19DA-4120-BA22-567E2A91741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1161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42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C77F285-F72F-4183-A104-BF315FCCAC70}" type="slidenum">
              <a:rPr lang="en-AU" altLang="en-US"/>
              <a:pPr>
                <a:spcBef>
                  <a:spcPct val="0"/>
                </a:spcBef>
              </a:pPr>
              <a:t>11</a:t>
            </a:fld>
            <a:endParaRPr lang="en-AU" altLang="en-US"/>
          </a:p>
        </p:txBody>
      </p:sp>
      <p:sp>
        <p:nvSpPr>
          <p:cNvPr id="942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24.24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9810C5-FAFE-4F13-B57C-B29695AEDE0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1264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626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1A4D3AE-ECBB-4F9B-AEAE-7F94AFECED20}" type="slidenum">
              <a:rPr lang="en-AU" altLang="en-US"/>
              <a:pPr>
                <a:spcBef>
                  <a:spcPct val="0"/>
                </a:spcBef>
              </a:pPr>
              <a:t>12</a:t>
            </a:fld>
            <a:endParaRPr lang="en-AU" altLang="en-US"/>
          </a:p>
        </p:txBody>
      </p:sp>
      <p:sp>
        <p:nvSpPr>
          <p:cNvPr id="962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24.25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0F85C4-DDEA-4281-BDB4-3A23B07294DC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1366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830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831A354-7B7B-4CFE-B69E-5899673D3B18}" type="slidenum">
              <a:rPr lang="en-AU" altLang="en-US"/>
              <a:pPr>
                <a:spcBef>
                  <a:spcPct val="0"/>
                </a:spcBef>
              </a:pPr>
              <a:t>13</a:t>
            </a:fld>
            <a:endParaRPr lang="en-AU" altLang="en-US"/>
          </a:p>
        </p:txBody>
      </p:sp>
      <p:sp>
        <p:nvSpPr>
          <p:cNvPr id="983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A63D8D-0DBC-4AC1-9B59-F4F786AE4C5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1469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03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4AFE0D5-1D8D-4BB6-A64C-707EF9D514C5}" type="slidenum">
              <a:rPr lang="en-AU" altLang="en-US"/>
              <a:pPr>
                <a:spcBef>
                  <a:spcPct val="0"/>
                </a:spcBef>
              </a:pPr>
              <a:t>14</a:t>
            </a:fld>
            <a:endParaRPr lang="en-AU" altLang="en-US"/>
          </a:p>
        </p:txBody>
      </p:sp>
      <p:sp>
        <p:nvSpPr>
          <p:cNvPr id="1003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67E209-0F52-4E8B-985C-6EE095C1088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1571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240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977669B-B61C-496C-AD0D-66CA84FD9481}" type="slidenum">
              <a:rPr lang="en-AU" altLang="en-US"/>
              <a:pPr>
                <a:spcBef>
                  <a:spcPct val="0"/>
                </a:spcBef>
              </a:pPr>
              <a:t>15</a:t>
            </a:fld>
            <a:endParaRPr lang="en-AU" altLang="en-US"/>
          </a:p>
        </p:txBody>
      </p:sp>
      <p:sp>
        <p:nvSpPr>
          <p:cNvPr id="1024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E05826-BAE9-45BB-9477-2D5F9EC188E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1673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445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6921D6B0-6DA8-4BCD-9D5F-5C83151E47EB}" type="slidenum">
              <a:rPr lang="en-AU" altLang="en-US"/>
              <a:pPr>
                <a:spcBef>
                  <a:spcPct val="0"/>
                </a:spcBef>
              </a:pPr>
              <a:t>16</a:t>
            </a:fld>
            <a:endParaRPr lang="en-AU" altLang="en-US"/>
          </a:p>
        </p:txBody>
      </p:sp>
      <p:sp>
        <p:nvSpPr>
          <p:cNvPr id="1044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130597-E246-404A-8930-8D1FD8B878A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1776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650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FF5187D-C5B3-4686-9286-21F581A17E22}" type="slidenum">
              <a:rPr lang="en-AU" altLang="en-US"/>
              <a:pPr>
                <a:spcBef>
                  <a:spcPct val="0"/>
                </a:spcBef>
              </a:pPr>
              <a:t>17</a:t>
            </a:fld>
            <a:endParaRPr lang="en-AU" altLang="en-US"/>
          </a:p>
        </p:txBody>
      </p:sp>
      <p:sp>
        <p:nvSpPr>
          <p:cNvPr id="1065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50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69FA39-3DB6-46BB-B26F-D6A00933B72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1878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854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79ACC7C-2B55-4526-A780-AE39FEDAE755}" type="slidenum">
              <a:rPr lang="en-AU" altLang="en-US"/>
              <a:pPr>
                <a:spcBef>
                  <a:spcPct val="0"/>
                </a:spcBef>
              </a:pPr>
              <a:t>18</a:t>
            </a:fld>
            <a:endParaRPr lang="en-AU" altLang="en-US"/>
          </a:p>
        </p:txBody>
      </p:sp>
      <p:sp>
        <p:nvSpPr>
          <p:cNvPr id="1085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5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A0C49E-AEC0-4DFA-AC12-7DE4C10683F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198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059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B60BA05C-FC96-4ACF-94F7-A2B18BC9FA1C}" type="slidenum">
              <a:rPr lang="en-AU" altLang="en-US"/>
              <a:pPr>
                <a:spcBef>
                  <a:spcPct val="0"/>
                </a:spcBef>
              </a:pPr>
              <a:t>19</a:t>
            </a:fld>
            <a:endParaRPr lang="en-AU" altLang="en-US"/>
          </a:p>
        </p:txBody>
      </p:sp>
      <p:sp>
        <p:nvSpPr>
          <p:cNvPr id="1105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FC2D3D-DBE5-4614-AFC8-CCDEA193C84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0240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57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CD7965E-9DFA-404B-B78E-C2A600275894}" type="slidenum">
              <a:rPr lang="en-AU" altLang="en-US"/>
              <a:pPr>
                <a:spcBef>
                  <a:spcPct val="0"/>
                </a:spcBef>
              </a:pPr>
              <a:t>2</a:t>
            </a:fld>
            <a:endParaRPr lang="en-AU" altLang="en-US"/>
          </a:p>
        </p:txBody>
      </p:sp>
      <p:sp>
        <p:nvSpPr>
          <p:cNvPr id="757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305333-0D45-4E43-B5D3-9B07E45BB07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2083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264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6C2FB7A-2011-43A1-9B7F-7F41CA9A9EFE}" type="slidenum">
              <a:rPr lang="en-AU" altLang="en-US"/>
              <a:pPr>
                <a:spcBef>
                  <a:spcPct val="0"/>
                </a:spcBef>
              </a:pPr>
              <a:t>20</a:t>
            </a:fld>
            <a:endParaRPr lang="en-AU" altLang="en-US"/>
          </a:p>
        </p:txBody>
      </p:sp>
      <p:sp>
        <p:nvSpPr>
          <p:cNvPr id="1126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B00DC4-5EE8-4875-A2F8-263F9EA57DD5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2185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469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6D93C6D-B7C8-4C39-9935-25951AA6CE32}" type="slidenum">
              <a:rPr lang="en-AU" altLang="en-US"/>
              <a:pPr>
                <a:spcBef>
                  <a:spcPct val="0"/>
                </a:spcBef>
              </a:pPr>
              <a:t>21</a:t>
            </a:fld>
            <a:endParaRPr lang="en-AU" altLang="en-US"/>
          </a:p>
        </p:txBody>
      </p:sp>
      <p:sp>
        <p:nvSpPr>
          <p:cNvPr id="1146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B0D597-2F28-4C31-8F5A-6F0B2D4D2F6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2288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674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6BF3E11-E868-4853-B444-F5D0DFC2CB54}" type="slidenum">
              <a:rPr lang="en-AU" altLang="en-US"/>
              <a:pPr>
                <a:spcBef>
                  <a:spcPct val="0"/>
                </a:spcBef>
              </a:pPr>
              <a:t>22</a:t>
            </a:fld>
            <a:endParaRPr lang="en-AU" altLang="en-US"/>
          </a:p>
        </p:txBody>
      </p:sp>
      <p:sp>
        <p:nvSpPr>
          <p:cNvPr id="1167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4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98BA14-9894-4497-9BF7-C58E1E76391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2390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878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7464B8F-2AE6-4327-90FC-712B1D77DE43}" type="slidenum">
              <a:rPr lang="en-AU" altLang="en-US"/>
              <a:pPr>
                <a:spcBef>
                  <a:spcPct val="0"/>
                </a:spcBef>
              </a:pPr>
              <a:t>23</a:t>
            </a:fld>
            <a:endParaRPr lang="en-AU" altLang="en-US"/>
          </a:p>
        </p:txBody>
      </p:sp>
      <p:sp>
        <p:nvSpPr>
          <p:cNvPr id="1187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879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7A597E-DB55-4FE2-899C-C25035EF201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2493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083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7DD918B-C0E0-46FB-8225-7C7597B3AC22}" type="slidenum">
              <a:rPr lang="en-AU" altLang="en-US"/>
              <a:pPr>
                <a:spcBef>
                  <a:spcPct val="0"/>
                </a:spcBef>
              </a:pPr>
              <a:t>24</a:t>
            </a:fld>
            <a:endParaRPr lang="en-AU" altLang="en-US"/>
          </a:p>
        </p:txBody>
      </p:sp>
      <p:sp>
        <p:nvSpPr>
          <p:cNvPr id="1208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083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A1E853-1BF5-4E1D-9F95-2532F220E01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259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288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4ACA499-899E-4DC1-82BB-855AB146D0EE}" type="slidenum">
              <a:rPr lang="en-AU" altLang="en-US"/>
              <a:pPr>
                <a:spcBef>
                  <a:spcPct val="0"/>
                </a:spcBef>
              </a:pPr>
              <a:t>25</a:t>
            </a:fld>
            <a:endParaRPr lang="en-AU" altLang="en-US"/>
          </a:p>
        </p:txBody>
      </p:sp>
      <p:sp>
        <p:nvSpPr>
          <p:cNvPr id="1228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4EDF231-0C72-43B6-AF7C-6A5FB6D5B0A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269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493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D178EF8-637A-4257-91D1-CD29710D497D}" type="slidenum">
              <a:rPr lang="en-AU" altLang="en-US"/>
              <a:pPr>
                <a:spcBef>
                  <a:spcPct val="0"/>
                </a:spcBef>
              </a:pPr>
              <a:t>26</a:t>
            </a:fld>
            <a:endParaRPr lang="en-AU" altLang="en-US"/>
          </a:p>
        </p:txBody>
      </p:sp>
      <p:sp>
        <p:nvSpPr>
          <p:cNvPr id="1249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493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B8B951-E597-46C1-B57C-9D8D01A1E31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2800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69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44E5201-E3B0-4E90-B592-75FF7E0BA9BF}" type="slidenum">
              <a:rPr lang="en-AU" altLang="en-US"/>
              <a:pPr>
                <a:spcBef>
                  <a:spcPct val="0"/>
                </a:spcBef>
              </a:pPr>
              <a:t>27</a:t>
            </a:fld>
            <a:endParaRPr lang="en-AU" altLang="en-US"/>
          </a:p>
        </p:txBody>
      </p:sp>
      <p:sp>
        <p:nvSpPr>
          <p:cNvPr id="1269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69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D90236-1AA8-4F66-80F5-B1885070C9E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0342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782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71CAD2F-B382-4BC7-8766-F9D16BC6DFC5}" type="slidenum">
              <a:rPr lang="en-AU" altLang="en-US"/>
              <a:pPr>
                <a:spcBef>
                  <a:spcPct val="0"/>
                </a:spcBef>
              </a:pPr>
              <a:t>3</a:t>
            </a:fld>
            <a:endParaRPr lang="en-AU" altLang="en-US"/>
          </a:p>
        </p:txBody>
      </p:sp>
      <p:sp>
        <p:nvSpPr>
          <p:cNvPr id="778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3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24.19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7D742D-6CD2-4BBA-9582-FFD3B7C05D9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0445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987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F1D7C82-5528-4C33-8D9A-7A27181AC680}" type="slidenum">
              <a:rPr lang="en-AU" altLang="en-US"/>
              <a:pPr>
                <a:spcBef>
                  <a:spcPct val="0"/>
                </a:spcBef>
              </a:pPr>
              <a:t>4</a:t>
            </a:fld>
            <a:endParaRPr lang="en-AU" altLang="en-US"/>
          </a:p>
        </p:txBody>
      </p:sp>
      <p:sp>
        <p:nvSpPr>
          <p:cNvPr id="798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24.20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0874C5-A29A-4533-8D3A-A90AA29B325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0547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192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B765957D-14DC-4BEC-9351-A705FD12BA7F}" type="slidenum">
              <a:rPr lang="en-AU" altLang="en-US"/>
              <a:pPr>
                <a:spcBef>
                  <a:spcPct val="0"/>
                </a:spcBef>
              </a:pPr>
              <a:t>5</a:t>
            </a:fld>
            <a:endParaRPr lang="en-AU" altLang="en-US"/>
          </a:p>
        </p:txBody>
      </p:sp>
      <p:sp>
        <p:nvSpPr>
          <p:cNvPr id="819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DAAAE64-2A1A-4CD0-AD00-7620E35FE57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0649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397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F6183F1-BBBC-42D8-9F59-7A449A3ED759}" type="slidenum">
              <a:rPr lang="en-AU" altLang="en-US"/>
              <a:pPr>
                <a:spcBef>
                  <a:spcPct val="0"/>
                </a:spcBef>
              </a:pPr>
              <a:t>6</a:t>
            </a:fld>
            <a:endParaRPr lang="en-AU" altLang="en-US"/>
          </a:p>
        </p:txBody>
      </p:sp>
      <p:sp>
        <p:nvSpPr>
          <p:cNvPr id="839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A1CA3DD-0241-49CC-9708-B1BCF927A9E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0752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602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D9A079C-DCD2-4084-88F3-39ABB3112B67}" type="slidenum">
              <a:rPr lang="en-AU" altLang="en-US"/>
              <a:pPr>
                <a:spcBef>
                  <a:spcPct val="0"/>
                </a:spcBef>
              </a:pPr>
              <a:t>7</a:t>
            </a:fld>
            <a:endParaRPr lang="en-AU" altLang="en-US"/>
          </a:p>
        </p:txBody>
      </p:sp>
      <p:sp>
        <p:nvSpPr>
          <p:cNvPr id="860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2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19C3B37-CF20-4DAB-8212-3BA23280CA6C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0854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806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1CECEF1-2F28-49AC-8071-E4C860534C16}" type="slidenum">
              <a:rPr lang="en-AU" altLang="en-US"/>
              <a:pPr>
                <a:spcBef>
                  <a:spcPct val="0"/>
                </a:spcBef>
              </a:pPr>
              <a:t>8</a:t>
            </a:fld>
            <a:endParaRPr lang="en-AU" altLang="en-US"/>
          </a:p>
        </p:txBody>
      </p:sp>
      <p:sp>
        <p:nvSpPr>
          <p:cNvPr id="880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24.21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E205DD-D55E-4917-9F73-D7154716E2F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0957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011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8E7621F-5D87-4F7E-838D-2DA1EAB7BB45}" type="slidenum">
              <a:rPr lang="en-AU" altLang="en-US"/>
              <a:pPr>
                <a:spcBef>
                  <a:spcPct val="0"/>
                </a:spcBef>
              </a:pPr>
              <a:t>9</a:t>
            </a:fld>
            <a:endParaRPr lang="en-AU" altLang="en-US"/>
          </a:p>
        </p:txBody>
      </p:sp>
      <p:sp>
        <p:nvSpPr>
          <p:cNvPr id="901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24.22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E5369C88-82DF-4E2F-B446-5DA79371EB0E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76BC48E5-64F0-47F9-B1A5-7099E6CC8B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4137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576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057400"/>
            <a:ext cx="8001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SecondClick to edit Master title style</a:t>
            </a:r>
            <a:endParaRPr lang="en-US" altLang="en-US" smtClean="0"/>
          </a:p>
          <a:p>
            <a:pPr lvl="1"/>
            <a:r>
              <a:rPr lang="en-AU" altLang="en-US" smtClean="0"/>
              <a:t>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  <a:endParaRPr lang="en-US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rgbClr val="008000"/>
          </a:solidFill>
          <a:latin typeface="Arial Narrow" pitchFamily="34" charset="0"/>
          <a:ea typeface="+mj-ea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jpeg"/><Relationship Id="rId5" Type="http://schemas.openxmlformats.org/officeDocument/2006/relationships/image" Target="../media/image14.wmf"/><Relationship Id="rId4" Type="http://schemas.openxmlformats.org/officeDocument/2006/relationships/oleObject" Target="../embeddings/oleObject4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5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32000" y="332656"/>
            <a:ext cx="8280000" cy="5544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17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Chapter 24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Synchronous Machines</a:t>
            </a:r>
          </a:p>
          <a:p>
            <a:pPr algn="ctr" eaLnBrk="1" hangingPunct="1"/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u="sng" dirty="0" smtClean="0">
                <a:solidFill>
                  <a:srgbClr val="3C9325"/>
                </a:solidFill>
                <a:latin typeface="Arial Narrow" pitchFamily="34" charset="0"/>
              </a:rPr>
              <a:t>Sections</a:t>
            </a:r>
          </a:p>
          <a:p>
            <a:pPr marL="1619250" indent="-1619250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24.2	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Synchronous m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otors</a:t>
            </a:r>
          </a:p>
          <a:p>
            <a:pPr marL="1619250" indent="-1619250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24.3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	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Other types of synchronous motors</a:t>
            </a:r>
            <a:endParaRPr lang="en-AU" altLang="en-US" sz="4800" dirty="0">
              <a:solidFill>
                <a:srgbClr val="3C9325"/>
              </a:solidFill>
              <a:latin typeface="Futura Condensed"/>
            </a:endParaRPr>
          </a:p>
        </p:txBody>
      </p:sp>
      <p:sp>
        <p:nvSpPr>
          <p:cNvPr id="2" name="Oval 1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029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Phasor diagrams</a:t>
            </a:r>
          </a:p>
        </p:txBody>
      </p:sp>
      <p:sp>
        <p:nvSpPr>
          <p:cNvPr id="91139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1141" name="Rectangle 5"/>
          <p:cNvSpPr>
            <a:spLocks noChangeArrowheads="1"/>
          </p:cNvSpPr>
          <p:nvPr/>
        </p:nvSpPr>
        <p:spPr bwMode="auto">
          <a:xfrm>
            <a:off x="612775" y="4608513"/>
            <a:ext cx="7918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Effect of load on the line current in a synchronous motor.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l-GR" altLang="en-US" sz="2400"/>
              <a:t>α</a:t>
            </a:r>
            <a:r>
              <a:rPr lang="en-AU" altLang="en-US" sz="2400"/>
              <a:t> is the torque angle, and </a:t>
            </a:r>
            <a:r>
              <a:rPr lang="el-GR" altLang="en-US" sz="2400"/>
              <a:t>ϕ</a:t>
            </a:r>
            <a:r>
              <a:rPr lang="en-AU" altLang="en-US" sz="2400"/>
              <a:t> is the phase difference between the motor voltage and current.</a:t>
            </a:r>
          </a:p>
        </p:txBody>
      </p:sp>
      <p:pic>
        <p:nvPicPr>
          <p:cNvPr id="91142" name="Picture 7" descr="Figure 24.2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" y="1916113"/>
            <a:ext cx="7799388" cy="213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Varying the excitation current</a:t>
            </a:r>
          </a:p>
        </p:txBody>
      </p:sp>
      <p:sp>
        <p:nvSpPr>
          <p:cNvPr id="93187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8134" name="Rectangle 5"/>
          <p:cNvSpPr>
            <a:spLocks noChangeArrowheads="1"/>
          </p:cNvSpPr>
          <p:nvPr/>
        </p:nvSpPr>
        <p:spPr bwMode="auto">
          <a:xfrm>
            <a:off x="4427538" y="1511300"/>
            <a:ext cx="4032250" cy="336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AU" altLang="en-US" sz="2800"/>
              <a:t>Varying the excitation current varies the motor power factor. 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AU" altLang="en-US" sz="2800"/>
              <a:t>Too little causes a lagging power factor.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AU" altLang="en-US" sz="2800"/>
              <a:t>Too much causes a leading power factor.</a:t>
            </a:r>
          </a:p>
        </p:txBody>
      </p:sp>
      <p:pic>
        <p:nvPicPr>
          <p:cNvPr id="93190" name="Picture 7" descr="Figure 24.2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3" y="1538288"/>
            <a:ext cx="3556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V-curve</a:t>
            </a: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5236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5237" name="Rectangle 8"/>
          <p:cNvSpPr>
            <a:spLocks noChangeArrowheads="1"/>
          </p:cNvSpPr>
          <p:nvPr/>
        </p:nvSpPr>
        <p:spPr bwMode="auto">
          <a:xfrm>
            <a:off x="611188" y="4859338"/>
            <a:ext cx="79200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30000"/>
              </a:spcBef>
              <a:buFontTx/>
              <a:buNone/>
            </a:pPr>
            <a:r>
              <a:rPr lang="en-AU" altLang="en-US" sz="2400"/>
              <a:t>V-curves of a synchronous motor showing how power factor and motor current change with a change in field excitation current</a:t>
            </a:r>
          </a:p>
        </p:txBody>
      </p:sp>
      <p:pic>
        <p:nvPicPr>
          <p:cNvPr id="95238" name="Picture 7" descr="Figure 24.2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506538"/>
            <a:ext cx="4175125" cy="314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Hunting</a:t>
            </a:r>
          </a:p>
        </p:txBody>
      </p:sp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0182" name="Rectangle 7"/>
          <p:cNvSpPr>
            <a:spLocks noChangeArrowheads="1"/>
          </p:cNvSpPr>
          <p:nvPr/>
        </p:nvSpPr>
        <p:spPr bwMode="auto">
          <a:xfrm>
            <a:off x="611188" y="1511300"/>
            <a:ext cx="7921625" cy="42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When the load on a synchronous motor changes, the torque angle changes in a direction depending on whether the load has increased or decreased.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change in torque angle has to occur against the inertia of the rotor, which means the rotor tends to swing around the point of equilibrium.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average rotor speed remains constant, but with variations above and below synchronous speed. This effect is called hunting.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Minimising hunting</a:t>
            </a:r>
          </a:p>
        </p:txBody>
      </p:sp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1206" name="Rectangle 5"/>
          <p:cNvSpPr>
            <a:spLocks noChangeArrowheads="1"/>
          </p:cNvSpPr>
          <p:nvPr/>
        </p:nvSpPr>
        <p:spPr bwMode="auto">
          <a:xfrm>
            <a:off x="612775" y="1511300"/>
            <a:ext cx="7918450" cy="443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Hunting can be reduced or prevented by increasing the excitation current to make the magnetic bond stronger.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Another technique is the use of damper bars fitted to the rotor.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hunting effect induces a current in the bars, which by Lenz’s law will act to prevent the motion causing the induced current.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This dampens the swaying action of the rotor, and establishes smoother running.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Reversing</a:t>
            </a:r>
          </a:p>
        </p:txBody>
      </p:sp>
      <p:sp>
        <p:nvSpPr>
          <p:cNvPr id="101379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2230" name="Rectangle 5"/>
          <p:cNvSpPr>
            <a:spLocks noChangeArrowheads="1"/>
          </p:cNvSpPr>
          <p:nvPr/>
        </p:nvSpPr>
        <p:spPr bwMode="auto">
          <a:xfrm>
            <a:off x="612775" y="1511300"/>
            <a:ext cx="7918450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AU" altLang="en-US" sz="2800"/>
              <a:t>A synchronous motor can be reversed by swapping any two phases supplying the stator. 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AU" altLang="en-US" sz="2800"/>
              <a:t>This reverses the direction of the rotating field as in any three-phase motor.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AU" altLang="en-US" sz="2800"/>
              <a:t>If the motor is started with a pony motor or a DC exciter, its rotational direction will also have to be reversed.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Stopping</a:t>
            </a:r>
          </a:p>
        </p:txBody>
      </p:sp>
      <p:sp>
        <p:nvSpPr>
          <p:cNvPr id="103427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3428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3254" name="Rectangle 5"/>
          <p:cNvSpPr>
            <a:spLocks noChangeArrowheads="1"/>
          </p:cNvSpPr>
          <p:nvPr/>
        </p:nvSpPr>
        <p:spPr bwMode="auto">
          <a:xfrm>
            <a:off x="611188" y="1511300"/>
            <a:ext cx="7920037" cy="336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AU" altLang="en-US" sz="2800"/>
              <a:t>A large synchronous motor has considerable inertia, and may take a while to stop rotating. 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AU" altLang="en-US" sz="2800"/>
              <a:t>One method to stop the motor is dynamic braking, in which the motor becomes an alternator supplying current to either a short-circuit or load resistors.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AU" altLang="en-US" sz="2800"/>
              <a:t>Another method is mechanical braking with brake shoes around the motor shaft.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Efficiency</a:t>
            </a:r>
          </a:p>
        </p:txBody>
      </p:sp>
      <p:sp>
        <p:nvSpPr>
          <p:cNvPr id="105475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5476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127" name="Rectangle 5"/>
          <p:cNvSpPr>
            <a:spLocks noChangeArrowheads="1"/>
          </p:cNvSpPr>
          <p:nvPr/>
        </p:nvSpPr>
        <p:spPr bwMode="auto">
          <a:xfrm>
            <a:off x="611188" y="1511300"/>
            <a:ext cx="7921625" cy="448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eaLnBrk="1" fontAlgn="auto" hangingPunct="1">
              <a:spcBef>
                <a:spcPct val="3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 losses in a synchronous motor are similar to those in an alternator. </a:t>
            </a:r>
          </a:p>
          <a:p>
            <a:pPr marL="180975" indent="-180975" eaLnBrk="1" fontAlgn="auto" hangingPunct="1">
              <a:spcBef>
                <a:spcPct val="3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These include rotational losses such as bearing friction, </a:t>
            </a:r>
            <a:r>
              <a:rPr lang="en-AU" sz="2800" dirty="0" err="1">
                <a:latin typeface="Arial Narrow" pitchFamily="34" charset="0"/>
                <a:cs typeface="+mn-cs"/>
              </a:rPr>
              <a:t>windage</a:t>
            </a:r>
            <a:r>
              <a:rPr lang="en-AU" sz="2800" dirty="0">
                <a:latin typeface="Arial Narrow" pitchFamily="34" charset="0"/>
                <a:cs typeface="+mn-cs"/>
              </a:rPr>
              <a:t> and brush friction at the rotor slip rings, </a:t>
            </a:r>
            <a:r>
              <a:rPr lang="en-AU" sz="2800" dirty="0">
                <a:latin typeface="Times" panose="02020603050405020304" pitchFamily="18" charset="0"/>
                <a:cs typeface="Times" panose="02020603050405020304" pitchFamily="18" charset="0"/>
              </a:rPr>
              <a:t>I</a:t>
            </a:r>
            <a:r>
              <a:rPr lang="en-AU" sz="2800" baseline="30000" dirty="0">
                <a:latin typeface="Arial Narrow" pitchFamily="34" charset="0"/>
                <a:cs typeface="+mn-cs"/>
              </a:rPr>
              <a:t>2</a:t>
            </a:r>
            <a:r>
              <a:rPr lang="en-AU" sz="2800" dirty="0">
                <a:latin typeface="Arial Narrow" pitchFamily="34" charset="0"/>
                <a:cs typeface="+mn-cs"/>
              </a:rPr>
              <a:t>R losses in the stator and exciter windings, iron losses and losses due to the exciter.</a:t>
            </a:r>
          </a:p>
          <a:p>
            <a:pPr marL="180975" indent="-180975" eaLnBrk="1" fontAlgn="auto" hangingPunct="1">
              <a:spcBef>
                <a:spcPct val="3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As for all machines, efficiency:</a:t>
            </a:r>
          </a:p>
          <a:p>
            <a:pPr marL="355600" indent="-355600" eaLnBrk="1" fontAlgn="auto" hangingPunct="1">
              <a:spcBef>
                <a:spcPct val="30000"/>
              </a:spcBef>
              <a:spcAft>
                <a:spcPts val="0"/>
              </a:spcAft>
              <a:buFontTx/>
              <a:buChar char="•"/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  <a:p>
            <a:pPr marL="355600" indent="-355600" eaLnBrk="1" fontAlgn="auto" hangingPunct="1">
              <a:spcBef>
                <a:spcPct val="30000"/>
              </a:spcBef>
              <a:spcAft>
                <a:spcPts val="0"/>
              </a:spcAft>
              <a:buFontTx/>
              <a:buChar char="•"/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</p:txBody>
      </p:sp>
      <p:graphicFrame>
        <p:nvGraphicFramePr>
          <p:cNvPr id="5122" name="Object 6"/>
          <p:cNvGraphicFramePr>
            <a:graphicFrameLocks noChangeAspect="1"/>
          </p:cNvGraphicFramePr>
          <p:nvPr/>
        </p:nvGraphicFramePr>
        <p:xfrm>
          <a:off x="3636963" y="4911725"/>
          <a:ext cx="1943100" cy="89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82" name="Equation" r:id="rId4" imgW="825500" imgH="381000" progId="">
                  <p:embed/>
                </p:oleObj>
              </mc:Choice>
              <mc:Fallback>
                <p:oleObj name="Equation" r:id="rId4" imgW="825500" imgH="38100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6963" y="4911725"/>
                        <a:ext cx="1943100" cy="893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619250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24.3 Other types of </a:t>
            </a:r>
            <a:b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</a:br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synchronous motors</a:t>
            </a:r>
          </a:p>
        </p:txBody>
      </p:sp>
      <p:sp>
        <p:nvSpPr>
          <p:cNvPr id="107523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7524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4278" name="Rectangle 5"/>
          <p:cNvSpPr>
            <a:spLocks noChangeArrowheads="1"/>
          </p:cNvSpPr>
          <p:nvPr/>
        </p:nvSpPr>
        <p:spPr bwMode="auto">
          <a:xfrm>
            <a:off x="611188" y="1989138"/>
            <a:ext cx="7921625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 eaLnBrk="1" fontAlgn="auto" hangingPunct="1">
              <a:spcBef>
                <a:spcPct val="30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Other types of synchronous motors include:</a:t>
            </a:r>
          </a:p>
          <a:p>
            <a:pPr marL="180975" indent="-180975" eaLnBrk="1" fontAlgn="auto" hangingPunct="1">
              <a:spcBef>
                <a:spcPct val="3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Synchronous induction motors, which are similar in construction to the wound rotor induction motor. </a:t>
            </a:r>
          </a:p>
          <a:p>
            <a:pPr marL="180975" indent="-180975" eaLnBrk="1" fontAlgn="auto" hangingPunct="1">
              <a:spcBef>
                <a:spcPct val="3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Single-phase synchronous motors that include:</a:t>
            </a:r>
          </a:p>
          <a:p>
            <a:pPr marL="446088" indent="-265113" eaLnBrk="1" fontAlgn="auto" hangingPunct="1">
              <a:spcBef>
                <a:spcPct val="30000"/>
              </a:spcBef>
              <a:spcAft>
                <a:spcPts val="0"/>
              </a:spcAft>
              <a:buFont typeface="Arial Narrow" pitchFamily="34" charset="0"/>
              <a:buChar char="–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reluctance motors</a:t>
            </a:r>
          </a:p>
          <a:p>
            <a:pPr marL="446088" indent="-265113" eaLnBrk="1" fontAlgn="auto" hangingPunct="1">
              <a:spcBef>
                <a:spcPct val="30000"/>
              </a:spcBef>
              <a:spcAft>
                <a:spcPts val="0"/>
              </a:spcAft>
              <a:buFont typeface="Arial Narrow" pitchFamily="34" charset="0"/>
              <a:buChar char="–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hysteresis motors</a:t>
            </a:r>
          </a:p>
          <a:p>
            <a:pPr marL="446088" indent="-265113" eaLnBrk="1" fontAlgn="auto" hangingPunct="1">
              <a:spcBef>
                <a:spcPct val="30000"/>
              </a:spcBef>
              <a:spcAft>
                <a:spcPts val="0"/>
              </a:spcAft>
              <a:buFont typeface="Arial Narrow" pitchFamily="34" charset="0"/>
              <a:buChar char="–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permanent magnet motors.</a:t>
            </a:r>
          </a:p>
          <a:p>
            <a:pPr marL="180975" indent="-180975" eaLnBrk="1" fontAlgn="auto" hangingPunct="1">
              <a:spcBef>
                <a:spcPct val="30000"/>
              </a:spcBef>
              <a:spcAft>
                <a:spcPts val="0"/>
              </a:spcAft>
              <a:buFontTx/>
              <a:buChar char="•"/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Summary</a:t>
            </a:r>
          </a:p>
        </p:txBody>
      </p:sp>
      <p:sp>
        <p:nvSpPr>
          <p:cNvPr id="109571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5302" name="Rectangle 5"/>
          <p:cNvSpPr>
            <a:spLocks noChangeArrowheads="1"/>
          </p:cNvSpPr>
          <p:nvPr/>
        </p:nvSpPr>
        <p:spPr bwMode="auto">
          <a:xfrm>
            <a:off x="611188" y="1511300"/>
            <a:ext cx="7921625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AU" altLang="en-US" sz="2800"/>
              <a:t>A synchronous motor runs at a fixed speed determined by the frequency of the supply and the number of poles in the motor.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AU" altLang="en-US" sz="2800"/>
              <a:t>Motors above 1 kW are excited by an external DC supply, smaller motors are non-excited and do not need a separate DC supply.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AU" altLang="en-US" sz="2800"/>
              <a:t>A synchronous motor is not normally self-starting. Once brought up to speed, it will lock into the rotating stator field and maintain synchronous speed.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24.2 Synchronous motors</a:t>
            </a:r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8918" name="Rectangle 5"/>
          <p:cNvSpPr>
            <a:spLocks noChangeArrowheads="1"/>
          </p:cNvSpPr>
          <p:nvPr/>
        </p:nvSpPr>
        <p:spPr bwMode="auto">
          <a:xfrm>
            <a:off x="611188" y="1584325"/>
            <a:ext cx="7920037" cy="357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An alternator can operate as a synchronous motor.</a:t>
            </a:r>
          </a:p>
          <a:p>
            <a:pPr marL="180975" indent="-1809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There are two main categories of synchronous motors: </a:t>
            </a:r>
          </a:p>
          <a:p>
            <a:pPr marL="446088" indent="-265113" eaLnBrk="1" fontAlgn="auto" hangingPunct="1">
              <a:spcBef>
                <a:spcPts val="600"/>
              </a:spcBef>
              <a:spcAft>
                <a:spcPts val="0"/>
              </a:spcAft>
              <a:buFont typeface="Arial Narrow" pitchFamily="34" charset="0"/>
              <a:buChar char="–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those that need an excitation source</a:t>
            </a:r>
          </a:p>
          <a:p>
            <a:pPr marL="446088" indent="-265113" eaLnBrk="1" fontAlgn="auto" hangingPunct="1">
              <a:spcBef>
                <a:spcPts val="600"/>
              </a:spcBef>
              <a:spcAft>
                <a:spcPts val="0"/>
              </a:spcAft>
              <a:buFont typeface="Arial Narrow" pitchFamily="34" charset="0"/>
              <a:buChar char="–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those with a magnetised rotor that do not need external excitation, called non-excited motors.</a:t>
            </a:r>
          </a:p>
          <a:p>
            <a:pPr marL="180975" indent="-1809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These motors are generally rated at less than 1 kW, many types down to a only few watts.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Summary (2)</a:t>
            </a:r>
          </a:p>
        </p:txBody>
      </p:sp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1620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6326" name="Rectangle 5"/>
          <p:cNvSpPr>
            <a:spLocks noChangeArrowheads="1"/>
          </p:cNvSpPr>
          <p:nvPr/>
        </p:nvSpPr>
        <p:spPr bwMode="auto">
          <a:xfrm>
            <a:off x="612775" y="1511300"/>
            <a:ext cx="7920038" cy="379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AU" altLang="en-US" sz="2800"/>
              <a:t>Amortisseur windings, also called damping bars, are fitted to the rotor of a synchronous motor to prevent it hunting, and to also provide a means of starting the motor.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AU" altLang="en-US" sz="2800"/>
              <a:t>In this case, the bars allow the motor to start as an induction motor.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AU" altLang="en-US" sz="2800"/>
              <a:t>When the load on a synchronous motor is increased, the rotor speed remains constant, but the rotor shifts backwards by an amount called the torque angle.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Summary (3)</a:t>
            </a:r>
          </a:p>
        </p:txBody>
      </p:sp>
      <p:sp>
        <p:nvSpPr>
          <p:cNvPr id="113667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3668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7350" name="Rectangle 5"/>
          <p:cNvSpPr>
            <a:spLocks noChangeArrowheads="1"/>
          </p:cNvSpPr>
          <p:nvPr/>
        </p:nvSpPr>
        <p:spPr bwMode="auto">
          <a:xfrm>
            <a:off x="611188" y="1511300"/>
            <a:ext cx="7921625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AU" altLang="en-US" sz="2800"/>
              <a:t>The power factor of a synchronous motor depends on the level of DC excitation.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AU" altLang="en-US" sz="2800"/>
              <a:t>An under-excited motor has a lagging power factor, an over-excited motor has a leading power factor. 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AU" altLang="en-US" sz="2800"/>
              <a:t>The optimum exciting current gives the minimum stator current for that load at unity power factor.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Summary (4)</a:t>
            </a:r>
          </a:p>
        </p:txBody>
      </p:sp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5716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8374" name="Rectangle 5"/>
          <p:cNvSpPr>
            <a:spLocks noChangeArrowheads="1"/>
          </p:cNvSpPr>
          <p:nvPr/>
        </p:nvSpPr>
        <p:spPr bwMode="auto">
          <a:xfrm>
            <a:off x="611188" y="1511300"/>
            <a:ext cx="7920037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AU" altLang="en-US" sz="2800"/>
              <a:t>Because power factor can be determined by excitation, synchronous motors are sometimes used to improve power factor. 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AU" altLang="en-US" sz="2800"/>
              <a:t>In this application, the motor is a synchronous capacitor.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AU" altLang="en-US" sz="2800"/>
              <a:t>Small synchronous motors are non-excited and some types have a permanent magnet rotor.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Summary of equations</a:t>
            </a:r>
          </a:p>
        </p:txBody>
      </p:sp>
      <p:sp>
        <p:nvSpPr>
          <p:cNvPr id="117763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7764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6146" name="Object 6"/>
          <p:cNvGraphicFramePr>
            <a:graphicFrameLocks noChangeAspect="1"/>
          </p:cNvGraphicFramePr>
          <p:nvPr/>
        </p:nvGraphicFramePr>
        <p:xfrm>
          <a:off x="2808288" y="1839913"/>
          <a:ext cx="1370012" cy="941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75" name="Equation" r:id="rId4" imgW="558800" imgH="381000" progId="">
                  <p:embed/>
                </p:oleObj>
              </mc:Choice>
              <mc:Fallback>
                <p:oleObj name="Equation" r:id="rId4" imgW="558800" imgH="38100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8288" y="1839913"/>
                        <a:ext cx="1370012" cy="941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3" name="Rectangle 7"/>
          <p:cNvSpPr>
            <a:spLocks noChangeArrowheads="1"/>
          </p:cNvSpPr>
          <p:nvPr/>
        </p:nvSpPr>
        <p:spPr bwMode="auto">
          <a:xfrm>
            <a:off x="611188" y="2836863"/>
            <a:ext cx="7920037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where:</a:t>
            </a:r>
          </a:p>
          <a:p>
            <a:pPr marL="177800" indent="-1778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n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s</a:t>
            </a:r>
            <a:r>
              <a:rPr lang="en-AU" sz="2800" dirty="0">
                <a:latin typeface="Arial Narrow" pitchFamily="34" charset="0"/>
                <a:cs typeface="+mn-cs"/>
              </a:rPr>
              <a:t> = synchronous speed in RPM</a:t>
            </a:r>
          </a:p>
          <a:p>
            <a:pPr marL="177800" indent="-1778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f = supply frequency in hertz</a:t>
            </a:r>
          </a:p>
          <a:p>
            <a:pPr marL="177800" indent="-1778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p = number of poles.</a:t>
            </a:r>
          </a:p>
        </p:txBody>
      </p:sp>
      <p:graphicFrame>
        <p:nvGraphicFramePr>
          <p:cNvPr id="6147" name="Object 15"/>
          <p:cNvGraphicFramePr>
            <a:graphicFrameLocks noChangeAspect="1"/>
          </p:cNvGraphicFramePr>
          <p:nvPr/>
        </p:nvGraphicFramePr>
        <p:xfrm>
          <a:off x="5121275" y="1773238"/>
          <a:ext cx="1179513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76" name="Equation" r:id="rId6" imgW="508000" imgH="381000" progId="">
                  <p:embed/>
                </p:oleObj>
              </mc:Choice>
              <mc:Fallback>
                <p:oleObj name="Equation" r:id="rId6" imgW="508000" imgH="381000" progId="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1275" y="1773238"/>
                        <a:ext cx="1179513" cy="890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368800" y="1916113"/>
            <a:ext cx="5286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800"/>
              <a:t> or</a:t>
            </a:r>
            <a:endParaRPr lang="en-AU" altLang="en-US" sz="280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Summary of equations (2)</a:t>
            </a:r>
          </a:p>
        </p:txBody>
      </p:sp>
      <p:sp>
        <p:nvSpPr>
          <p:cNvPr id="119811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9812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9398" name="Rectangle 5"/>
          <p:cNvSpPr>
            <a:spLocks noChangeArrowheads="1"/>
          </p:cNvSpPr>
          <p:nvPr/>
        </p:nvSpPr>
        <p:spPr bwMode="auto">
          <a:xfrm>
            <a:off x="611188" y="1511300"/>
            <a:ext cx="7920037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3050" indent="-273050" eaLnBrk="1" fontAlgn="auto" hangingPunct="1">
              <a:spcBef>
                <a:spcPts val="0"/>
              </a:spcBef>
              <a:spcAft>
                <a:spcPts val="0"/>
              </a:spcAft>
              <a:tabLst>
                <a:tab pos="268288" algn="l"/>
                <a:tab pos="752475" algn="l"/>
                <a:tab pos="1127125" algn="l"/>
                <a:tab pos="1558925" algn="l"/>
              </a:tabLst>
              <a:defRPr/>
            </a:pPr>
            <a:endParaRPr lang="en-AU" sz="2800" dirty="0">
              <a:latin typeface="Arial Narrow" pitchFamily="34" charset="0"/>
              <a:cs typeface="+mn-cs"/>
              <a:sym typeface="Symbol" pitchFamily="18" charset="2"/>
            </a:endParaRPr>
          </a:p>
          <a:p>
            <a:pPr marL="273050" indent="-273050" eaLnBrk="1" fontAlgn="auto" hangingPunct="1">
              <a:spcBef>
                <a:spcPts val="0"/>
              </a:spcBef>
              <a:spcAft>
                <a:spcPts val="0"/>
              </a:spcAft>
              <a:tabLst>
                <a:tab pos="268288" algn="l"/>
                <a:tab pos="752475" algn="l"/>
                <a:tab pos="1127125" algn="l"/>
                <a:tab pos="1558925" algn="l"/>
              </a:tabLst>
              <a:defRPr/>
            </a:pPr>
            <a:endParaRPr lang="en-AU" sz="2800" dirty="0">
              <a:latin typeface="Arial Narrow" pitchFamily="34" charset="0"/>
              <a:cs typeface="+mn-cs"/>
              <a:sym typeface="Symbol" pitchFamily="18" charset="2"/>
            </a:endParaRPr>
          </a:p>
          <a:p>
            <a:pPr marL="273050" indent="-273050" eaLnBrk="1" fontAlgn="auto" hangingPunct="1">
              <a:spcBef>
                <a:spcPts val="0"/>
              </a:spcBef>
              <a:spcAft>
                <a:spcPts val="0"/>
              </a:spcAft>
              <a:tabLst>
                <a:tab pos="268288" algn="l"/>
                <a:tab pos="752475" algn="l"/>
                <a:tab pos="1127125" algn="l"/>
                <a:tab pos="1558925" algn="l"/>
              </a:tabLst>
              <a:defRPr/>
            </a:pPr>
            <a:r>
              <a:rPr lang="en-AU" sz="2800" dirty="0">
                <a:latin typeface="Arial Narrow" pitchFamily="34" charset="0"/>
                <a:cs typeface="+mn-cs"/>
                <a:sym typeface="Symbol" pitchFamily="18" charset="2"/>
              </a:rPr>
              <a:t>where:</a:t>
            </a:r>
          </a:p>
          <a:p>
            <a:pPr marL="177800" indent="-1778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752475" algn="l"/>
                <a:tab pos="1127125" algn="l"/>
                <a:tab pos="1558925" algn="l"/>
              </a:tabLst>
              <a:defRPr/>
            </a:pPr>
            <a:r>
              <a:rPr lang="en-AU" sz="2800" dirty="0">
                <a:latin typeface="Arial Narrow" pitchFamily="34" charset="0"/>
                <a:cs typeface="+mn-cs"/>
                <a:sym typeface="Symbol" pitchFamily="18" charset="2"/>
              </a:rPr>
              <a:t>    = alternator phase voltage</a:t>
            </a:r>
          </a:p>
          <a:p>
            <a:pPr marL="177800" indent="-177800" eaLnBrk="1" fontAlgn="auto" hangingPunct="1">
              <a:spcBef>
                <a:spcPct val="500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752475" algn="l"/>
                <a:tab pos="1127125" algn="l"/>
                <a:tab pos="1558925" algn="l"/>
              </a:tabLst>
              <a:defRPr/>
            </a:pPr>
            <a:r>
              <a:rPr lang="en-AU" sz="2800" dirty="0">
                <a:latin typeface="Arial Narrow" pitchFamily="34" charset="0"/>
                <a:cs typeface="+mn-cs"/>
                <a:sym typeface="Symbol" pitchFamily="18" charset="2"/>
              </a:rPr>
              <a:t>N = number of armature turns per phase</a:t>
            </a:r>
          </a:p>
          <a:p>
            <a:pPr marL="177800" indent="-177800" eaLnBrk="1" fontAlgn="auto" hangingPunct="1">
              <a:spcBef>
                <a:spcPct val="500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752475" algn="l"/>
                <a:tab pos="1127125" algn="l"/>
                <a:tab pos="1558925" algn="l"/>
              </a:tabLst>
              <a:defRPr/>
            </a:pPr>
            <a:r>
              <a:rPr lang="en-AU" sz="2800" dirty="0">
                <a:latin typeface="Arial Narrow" pitchFamily="34" charset="0"/>
                <a:cs typeface="+mn-cs"/>
                <a:sym typeface="Symbol" pitchFamily="18" charset="2"/>
              </a:rPr>
              <a:t>f = frequency of the generated voltage (Hz)</a:t>
            </a:r>
          </a:p>
          <a:p>
            <a:pPr marL="177800" indent="-177800" eaLnBrk="1" fontAlgn="auto" hangingPunct="1">
              <a:spcBef>
                <a:spcPct val="500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752475" algn="l"/>
                <a:tab pos="1127125" algn="l"/>
                <a:tab pos="1558925" algn="l"/>
              </a:tabLst>
              <a:defRPr/>
            </a:pPr>
            <a:r>
              <a:rPr lang="en-AU" sz="2800" dirty="0">
                <a:latin typeface="Arial Narrow" pitchFamily="34" charset="0"/>
                <a:cs typeface="+mn-cs"/>
                <a:sym typeface="Symbol" pitchFamily="18" charset="2"/>
              </a:rPr>
              <a:t></a:t>
            </a:r>
            <a:r>
              <a:rPr lang="en-AU" sz="2800" dirty="0">
                <a:latin typeface="Arial Narrow" pitchFamily="34" charset="0"/>
                <a:cs typeface="+mn-cs"/>
              </a:rPr>
              <a:t> = magnetic flux per pole in webers</a:t>
            </a:r>
            <a:endParaRPr lang="en-AU" sz="2800" dirty="0">
              <a:latin typeface="Arial Narrow" pitchFamily="34" charset="0"/>
              <a:cs typeface="+mn-cs"/>
              <a:sym typeface="Symbol" pitchFamily="18" charset="2"/>
            </a:endParaRPr>
          </a:p>
          <a:p>
            <a:pPr marL="177800" indent="-177800" eaLnBrk="1" fontAlgn="auto" hangingPunct="1">
              <a:spcBef>
                <a:spcPct val="500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752475" algn="l"/>
                <a:tab pos="1127125" algn="l"/>
                <a:tab pos="1558925" algn="l"/>
              </a:tabLst>
              <a:defRPr/>
            </a:pPr>
            <a:r>
              <a:rPr lang="en-AU" sz="2800" dirty="0">
                <a:latin typeface="Arial Narrow" pitchFamily="34" charset="0"/>
                <a:cs typeface="+mn-cs"/>
                <a:sym typeface="Symbol" pitchFamily="18" charset="2"/>
              </a:rPr>
              <a:t>k = machine constant.</a:t>
            </a:r>
          </a:p>
        </p:txBody>
      </p:sp>
      <p:pic>
        <p:nvPicPr>
          <p:cNvPr id="119814" name="Picture 6" descr="equation 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1684338"/>
            <a:ext cx="28797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equation 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8" y="3001963"/>
            <a:ext cx="43180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Summary of equations (3)</a:t>
            </a:r>
          </a:p>
        </p:txBody>
      </p:sp>
      <p:sp>
        <p:nvSpPr>
          <p:cNvPr id="121859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1860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9398" name="Rectangle 5"/>
          <p:cNvSpPr>
            <a:spLocks noChangeArrowheads="1"/>
          </p:cNvSpPr>
          <p:nvPr/>
        </p:nvSpPr>
        <p:spPr bwMode="auto">
          <a:xfrm>
            <a:off x="611188" y="1423988"/>
            <a:ext cx="7920037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3050" indent="-273050" eaLnBrk="1" fontAlgn="auto" hangingPunct="1">
              <a:spcBef>
                <a:spcPts val="600"/>
              </a:spcBef>
              <a:spcAft>
                <a:spcPts val="0"/>
              </a:spcAft>
              <a:tabLst>
                <a:tab pos="268288" algn="l"/>
                <a:tab pos="752475" algn="l"/>
                <a:tab pos="1127125" algn="l"/>
                <a:tab pos="1558925" algn="l"/>
              </a:tabLs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Apparent power:</a:t>
            </a:r>
          </a:p>
          <a:p>
            <a:pPr marL="177800" indent="-177800" eaLnBrk="1" fontAlgn="auto" hangingPunct="1">
              <a:spcBef>
                <a:spcPts val="600"/>
              </a:spcBef>
              <a:spcAft>
                <a:spcPts val="0"/>
              </a:spcAft>
              <a:buFontTx/>
              <a:buChar char="•"/>
              <a:tabLst>
                <a:tab pos="177800" algn="l"/>
                <a:tab pos="457200" algn="l"/>
                <a:tab pos="914400" algn="l"/>
                <a:tab pos="1371600" algn="l"/>
                <a:tab pos="1624013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S = V</a:t>
            </a:r>
            <a:r>
              <a:rPr lang="en-AU" sz="2800" dirty="0">
                <a:latin typeface="Times" panose="02020603050405020304" pitchFamily="18" charset="0"/>
                <a:cs typeface="Times" panose="02020603050405020304" pitchFamily="18" charset="0"/>
              </a:rPr>
              <a:t>I</a:t>
            </a:r>
            <a:r>
              <a:rPr lang="en-AU" sz="2800" dirty="0">
                <a:latin typeface="Arial Narrow" pitchFamily="34" charset="0"/>
                <a:cs typeface="+mn-cs"/>
              </a:rPr>
              <a:t> (single-phase alternator)</a:t>
            </a:r>
          </a:p>
          <a:p>
            <a:pPr marL="177800" indent="-177800" eaLnBrk="1" fontAlgn="auto" hangingPunct="1">
              <a:spcBef>
                <a:spcPts val="600"/>
              </a:spcBef>
              <a:spcAft>
                <a:spcPts val="0"/>
              </a:spcAft>
              <a:buFontTx/>
              <a:buChar char="•"/>
              <a:tabLst>
                <a:tab pos="177800" algn="l"/>
                <a:tab pos="457200" algn="l"/>
                <a:tab pos="914400" algn="l"/>
                <a:tab pos="1371600" algn="l"/>
                <a:tab pos="1624013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S = √3V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L</a:t>
            </a:r>
            <a:r>
              <a:rPr lang="en-AU" sz="2800" dirty="0">
                <a:latin typeface="Times" panose="02020603050405020304" pitchFamily="18" charset="0"/>
                <a:cs typeface="Times" panose="02020603050405020304" pitchFamily="18" charset="0"/>
              </a:rPr>
              <a:t>I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L</a:t>
            </a:r>
            <a:r>
              <a:rPr lang="en-AU" sz="2800" dirty="0">
                <a:latin typeface="Arial Narrow" pitchFamily="34" charset="0"/>
                <a:cs typeface="+mn-cs"/>
              </a:rPr>
              <a:t> (three-phase alternator).</a:t>
            </a:r>
            <a:endParaRPr lang="en-AU" sz="2800" dirty="0">
              <a:latin typeface="Arial Narrow" pitchFamily="34" charset="0"/>
              <a:cs typeface="+mn-cs"/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Summary of equations (4)</a:t>
            </a:r>
          </a:p>
        </p:txBody>
      </p:sp>
      <p:sp>
        <p:nvSpPr>
          <p:cNvPr id="123907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3908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123909" name="Object 22"/>
          <p:cNvGraphicFramePr>
            <a:graphicFrameLocks noChangeAspect="1"/>
          </p:cNvGraphicFramePr>
          <p:nvPr/>
        </p:nvGraphicFramePr>
        <p:xfrm>
          <a:off x="1979613" y="1585913"/>
          <a:ext cx="5146675" cy="969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16" name="Equation" r:id="rId4" imgW="2019300" imgH="381000" progId="">
                  <p:embed/>
                </p:oleObj>
              </mc:Choice>
              <mc:Fallback>
                <p:oleObj name="Equation" r:id="rId4" imgW="2019300" imgH="381000" progId="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1585913"/>
                        <a:ext cx="5146675" cy="969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9" name="Rectangle 23"/>
          <p:cNvSpPr>
            <a:spLocks noChangeArrowheads="1"/>
          </p:cNvSpPr>
          <p:nvPr/>
        </p:nvSpPr>
        <p:spPr bwMode="auto">
          <a:xfrm>
            <a:off x="611188" y="2555875"/>
            <a:ext cx="7920037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Times New Roman" pitchFamily="18" charset="0"/>
              </a:rPr>
              <a:t>where: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177800" indent="-177800" fontAlgn="auto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Times New Roman" pitchFamily="18" charset="0"/>
              </a:rPr>
              <a:t>        = no-load voltage</a:t>
            </a:r>
          </a:p>
          <a:p>
            <a:pPr marL="177800" indent="-177800" fontAlgn="auto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Times New Roman" pitchFamily="18" charset="0"/>
              </a:rPr>
              <a:t>        = full-load voltage.</a:t>
            </a:r>
            <a:endParaRPr lang="en-AU" sz="2800" dirty="0">
              <a:latin typeface="Arial Narrow" pitchFamily="34" charset="0"/>
              <a:cs typeface="+mn-cs"/>
            </a:endParaRPr>
          </a:p>
        </p:txBody>
      </p:sp>
      <p:pic>
        <p:nvPicPr>
          <p:cNvPr id="11" name="Picture 10" descr="equation 3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159125"/>
            <a:ext cx="64770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equation 4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3794125"/>
            <a:ext cx="6096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Rectangle 26"/>
          <p:cNvSpPr>
            <a:spLocks noChangeArrowheads="1"/>
          </p:cNvSpPr>
          <p:nvPr/>
        </p:nvSpPr>
        <p:spPr bwMode="auto">
          <a:xfrm>
            <a:off x="612775" y="2667000"/>
            <a:ext cx="2692400" cy="19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120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where:</a:t>
            </a:r>
          </a:p>
          <a:p>
            <a:pPr marL="182563" indent="-182563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P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in</a:t>
            </a:r>
            <a:r>
              <a:rPr lang="en-AU" sz="2800" dirty="0">
                <a:latin typeface="Arial Narrow" pitchFamily="34" charset="0"/>
                <a:cs typeface="+mn-cs"/>
              </a:rPr>
              <a:t> = P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out</a:t>
            </a:r>
            <a:r>
              <a:rPr lang="en-AU" sz="2800" dirty="0">
                <a:latin typeface="Arial Narrow" pitchFamily="34" charset="0"/>
                <a:cs typeface="+mn-cs"/>
              </a:rPr>
              <a:t> + losses</a:t>
            </a:r>
          </a:p>
          <a:p>
            <a:pPr marL="182563" indent="-182563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  <a:p>
            <a:pPr marL="182563" indent="-182563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    </a:t>
            </a:r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Summary of equations (5)</a:t>
            </a:r>
          </a:p>
        </p:txBody>
      </p:sp>
      <p:sp>
        <p:nvSpPr>
          <p:cNvPr id="125956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5957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125958" name="Object 14"/>
          <p:cNvGraphicFramePr>
            <a:graphicFrameLocks noChangeAspect="1"/>
          </p:cNvGraphicFramePr>
          <p:nvPr/>
        </p:nvGraphicFramePr>
        <p:xfrm>
          <a:off x="2987675" y="1773238"/>
          <a:ext cx="3197225" cy="893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66" name="Equation" r:id="rId4" imgW="1358310" imgH="380835" progId="">
                  <p:embed/>
                </p:oleObj>
              </mc:Choice>
              <mc:Fallback>
                <p:oleObj name="Equation" r:id="rId4" imgW="1358310" imgH="380835" progId="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1773238"/>
                        <a:ext cx="3197225" cy="893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17"/>
          <p:cNvGraphicFramePr>
            <a:graphicFrameLocks noChangeAspect="1"/>
          </p:cNvGraphicFramePr>
          <p:nvPr/>
        </p:nvGraphicFramePr>
        <p:xfrm>
          <a:off x="827088" y="3924300"/>
          <a:ext cx="2562225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67" name="Equation" r:id="rId6" imgW="1002865" imgH="355446" progId="">
                  <p:embed/>
                </p:oleObj>
              </mc:Choice>
              <mc:Fallback>
                <p:oleObj name="Equation" r:id="rId6" imgW="1002865" imgH="355446" progId="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3924300"/>
                        <a:ext cx="2562225" cy="89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Examples of synchronous motors</a:t>
            </a:r>
          </a:p>
        </p:txBody>
      </p:sp>
      <p:sp>
        <p:nvSpPr>
          <p:cNvPr id="76803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611188" y="4859338"/>
            <a:ext cx="7921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30000"/>
              </a:spcBef>
              <a:buFontTx/>
              <a:buNone/>
            </a:pPr>
            <a:r>
              <a:rPr lang="en-AU" altLang="en-US" sz="2400"/>
              <a:t>The ship propulsion motor has a similar construction to an alternator, the smaller motors have a permanent magnet rotor</a:t>
            </a:r>
          </a:p>
        </p:txBody>
      </p:sp>
      <p:pic>
        <p:nvPicPr>
          <p:cNvPr id="76806" name="Picture 7" descr="Figure 24.1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628775"/>
            <a:ext cx="590550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Separately excited motor</a:t>
            </a:r>
          </a:p>
        </p:txBody>
      </p:sp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8853" name="Rectangle 7"/>
          <p:cNvSpPr>
            <a:spLocks noChangeArrowheads="1"/>
          </p:cNvSpPr>
          <p:nvPr/>
        </p:nvSpPr>
        <p:spPr bwMode="auto">
          <a:xfrm>
            <a:off x="612775" y="5111750"/>
            <a:ext cx="79200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30000"/>
              </a:spcBef>
              <a:buFontTx/>
              <a:buNone/>
            </a:pPr>
            <a:r>
              <a:rPr lang="en-AU" altLang="en-US" sz="2400"/>
              <a:t>Synchronous motor with a separate DC exciter</a:t>
            </a:r>
          </a:p>
        </p:txBody>
      </p:sp>
      <p:pic>
        <p:nvPicPr>
          <p:cNvPr id="78854" name="Picture 7" descr="Figure 24.2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700213"/>
            <a:ext cx="8224838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Operating principle</a:t>
            </a:r>
          </a:p>
        </p:txBody>
      </p:sp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990" name="Rectangle 5"/>
          <p:cNvSpPr>
            <a:spLocks noChangeArrowheads="1"/>
          </p:cNvSpPr>
          <p:nvPr/>
        </p:nvSpPr>
        <p:spPr bwMode="auto">
          <a:xfrm>
            <a:off x="612775" y="1511300"/>
            <a:ext cx="7918450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AU" altLang="en-US" sz="2800"/>
              <a:t>When a three-phase supply is connected to the stator of a synchronous motor, a rotating field is set up in the stator that travels at synchronous speed.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AU" altLang="en-US" sz="2800"/>
              <a:t>Once the motor is running at its synchronous speed, it will remain at this speed regardless of load, unless the load increases to a point that causes the motor to loose synchronism.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Starting methods</a:t>
            </a:r>
          </a:p>
        </p:txBody>
      </p:sp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3014" name="Rectangle 5"/>
          <p:cNvSpPr>
            <a:spLocks noChangeArrowheads="1"/>
          </p:cNvSpPr>
          <p:nvPr/>
        </p:nvSpPr>
        <p:spPr bwMode="auto">
          <a:xfrm>
            <a:off x="612775" y="1511300"/>
            <a:ext cx="7918450" cy="420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Methods of bringing a synchronous motor up to speed:</a:t>
            </a:r>
          </a:p>
          <a:p>
            <a:pPr marL="177800" indent="-177800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Tx/>
              <a:buChar char="•"/>
              <a:defRPr/>
            </a:pPr>
            <a:r>
              <a:rPr lang="en-AU" sz="2800" dirty="0">
                <a:solidFill>
                  <a:srgbClr val="3C9325"/>
                </a:solidFill>
                <a:latin typeface="Arial Narrow" pitchFamily="34" charset="0"/>
                <a:cs typeface="+mn-cs"/>
              </a:rPr>
              <a:t>exciter as a motor: </a:t>
            </a:r>
            <a:r>
              <a:rPr lang="en-AU" sz="2800" dirty="0">
                <a:latin typeface="Arial Narrow" pitchFamily="34" charset="0"/>
                <a:cs typeface="+mn-cs"/>
              </a:rPr>
              <a:t>when the motor is at synchronous speed, its field is connected to the exciter, which is now a generator and no longer a motor</a:t>
            </a:r>
          </a:p>
          <a:p>
            <a:pPr marL="177800" indent="-177800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Tx/>
              <a:buChar char="•"/>
              <a:defRPr/>
            </a:pPr>
            <a:r>
              <a:rPr lang="en-AU" sz="2800" dirty="0">
                <a:solidFill>
                  <a:srgbClr val="3C9325"/>
                </a:solidFill>
                <a:latin typeface="Arial Narrow" pitchFamily="34" charset="0"/>
                <a:cs typeface="+mn-cs"/>
              </a:rPr>
              <a:t>pony motor:</a:t>
            </a:r>
            <a:r>
              <a:rPr lang="en-AU" sz="2800" dirty="0">
                <a:latin typeface="Arial Narrow" pitchFamily="34" charset="0"/>
                <a:cs typeface="+mn-cs"/>
              </a:rPr>
              <a:t> once the motor is up to speed, AC power and DC excitation is applied to the synchronous motor</a:t>
            </a:r>
          </a:p>
          <a:p>
            <a:pPr marL="177800" indent="-177800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Tx/>
              <a:buChar char="•"/>
              <a:defRPr/>
            </a:pPr>
            <a:r>
              <a:rPr lang="en-AU" sz="2800" dirty="0">
                <a:solidFill>
                  <a:srgbClr val="3C9325"/>
                </a:solidFill>
                <a:latin typeface="Arial Narrow" pitchFamily="34" charset="0"/>
                <a:cs typeface="+mn-cs"/>
              </a:rPr>
              <a:t>variable frequency drive (VFD): </a:t>
            </a:r>
            <a:r>
              <a:rPr lang="en-AU" sz="2800" dirty="0">
                <a:latin typeface="Arial Narrow" pitchFamily="34" charset="0"/>
                <a:cs typeface="+mn-cs"/>
              </a:rPr>
              <a:t>by setting the frequency of the drive system to a very low value and gradually increasing it.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Induction motor start</a:t>
            </a:r>
          </a:p>
        </p:txBody>
      </p:sp>
      <p:sp>
        <p:nvSpPr>
          <p:cNvPr id="84995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4996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4038" name="Rectangle 5"/>
          <p:cNvSpPr>
            <a:spLocks noChangeArrowheads="1"/>
          </p:cNvSpPr>
          <p:nvPr/>
        </p:nvSpPr>
        <p:spPr bwMode="auto">
          <a:xfrm>
            <a:off x="611188" y="1511300"/>
            <a:ext cx="7921625" cy="298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Many synchronous motors have rotors fitted with ‘damping bars’, also called ‘amortisseur windings’.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In this type of rotor, an assembly like the squirrel cage in an induction motor is built into the pole faces of the rotor.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Synchronous motors with damping bars in the rotor can be started as an induction motor.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Damping bars</a:t>
            </a:r>
          </a:p>
        </p:txBody>
      </p:sp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7044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7045" name="Rectangle 17"/>
          <p:cNvSpPr>
            <a:spLocks noChangeArrowheads="1"/>
          </p:cNvSpPr>
          <p:nvPr/>
        </p:nvSpPr>
        <p:spPr bwMode="auto">
          <a:xfrm>
            <a:off x="611188" y="4859338"/>
            <a:ext cx="79200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30000"/>
              </a:spcBef>
              <a:buFontTx/>
              <a:buNone/>
            </a:pPr>
            <a:r>
              <a:rPr lang="en-AU" altLang="en-US" sz="2400"/>
              <a:t>3 MW synchronous motor rotor with amortisseur winding (damping bars), and the rotor laminations</a:t>
            </a:r>
          </a:p>
        </p:txBody>
      </p:sp>
      <p:pic>
        <p:nvPicPr>
          <p:cNvPr id="87046" name="Picture 7" descr="Figure 24.2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633538"/>
            <a:ext cx="7632700" cy="309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Loading the motor</a:t>
            </a:r>
          </a:p>
        </p:txBody>
      </p:sp>
      <p:sp>
        <p:nvSpPr>
          <p:cNvPr id="89091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9092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9093" name="Rectangle 6"/>
          <p:cNvSpPr>
            <a:spLocks noChangeArrowheads="1"/>
          </p:cNvSpPr>
          <p:nvPr/>
        </p:nvSpPr>
        <p:spPr bwMode="auto">
          <a:xfrm>
            <a:off x="612775" y="4608513"/>
            <a:ext cx="79200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30000"/>
              </a:spcBef>
              <a:buFontTx/>
              <a:buNone/>
            </a:pPr>
            <a:r>
              <a:rPr lang="en-AU" altLang="en-US" sz="2400"/>
              <a:t>At no-load, a synchronous motor rotor pole is central with the rotating stator field; when loaded, it lags the field by torque angle </a:t>
            </a:r>
            <a:r>
              <a:rPr lang="el-GR" altLang="en-US" sz="2400"/>
              <a:t>α</a:t>
            </a:r>
            <a:r>
              <a:rPr lang="en-AU" altLang="en-US" sz="2400"/>
              <a:t>. When overloaded, the magnetic coupling is lost and the motor stalls.</a:t>
            </a:r>
          </a:p>
        </p:txBody>
      </p:sp>
      <p:pic>
        <p:nvPicPr>
          <p:cNvPr id="89094" name="Picture 7" descr="Figure 24.2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" y="1490663"/>
            <a:ext cx="7799388" cy="275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789</TotalTime>
  <Words>1363</Words>
  <Application>Microsoft Office PowerPoint</Application>
  <PresentationFormat>On-screen Show (4:3)</PresentationFormat>
  <Paragraphs>202</Paragraphs>
  <Slides>27</Slides>
  <Notes>27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Office Theme</vt:lpstr>
      <vt:lpstr>Equation</vt:lpstr>
      <vt:lpstr>PowerPoint Presentation</vt:lpstr>
      <vt:lpstr>24.2 Synchronous motors</vt:lpstr>
      <vt:lpstr>Examples of synchronous motors</vt:lpstr>
      <vt:lpstr>Separately excited motor</vt:lpstr>
      <vt:lpstr>Operating principle</vt:lpstr>
      <vt:lpstr>Starting methods</vt:lpstr>
      <vt:lpstr>Induction motor start</vt:lpstr>
      <vt:lpstr>Damping bars</vt:lpstr>
      <vt:lpstr>Loading the motor</vt:lpstr>
      <vt:lpstr>Phasor diagrams</vt:lpstr>
      <vt:lpstr>Varying the excitation current</vt:lpstr>
      <vt:lpstr>V-curve</vt:lpstr>
      <vt:lpstr>Hunting</vt:lpstr>
      <vt:lpstr>Minimising hunting</vt:lpstr>
      <vt:lpstr>Reversing</vt:lpstr>
      <vt:lpstr>Stopping</vt:lpstr>
      <vt:lpstr>Efficiency</vt:lpstr>
      <vt:lpstr>24.3 Other types of  synchronous motors</vt:lpstr>
      <vt:lpstr>Summary</vt:lpstr>
      <vt:lpstr>Summary (2)</vt:lpstr>
      <vt:lpstr>Summary (3)</vt:lpstr>
      <vt:lpstr>Summary (4)</vt:lpstr>
      <vt:lpstr>Summary of equations</vt:lpstr>
      <vt:lpstr>Summary of equations (2)</vt:lpstr>
      <vt:lpstr>Summary of equations (3)</vt:lpstr>
      <vt:lpstr>Summary of equations (4)</vt:lpstr>
      <vt:lpstr>Summary of equations (5)</vt:lpstr>
    </vt:vector>
  </TitlesOfParts>
  <Company>Cengage Learning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G006A - Electrical Machines</dc:subject>
  <dc:creator>Donna Beaty</dc:creator>
  <cp:lastModifiedBy>Michael A. JAMES</cp:lastModifiedBy>
  <cp:revision>001</cp:revision>
  <dcterms:created xsi:type="dcterms:W3CDTF">2012-01-23T05:41:48Z</dcterms:created>
  <dcterms:modified xsi:type="dcterms:W3CDTF">2019-01-29T07:53:25Z</dcterms:modified>
</cp:coreProperties>
</file>