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93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9325"/>
    <a:srgbClr val="482A06"/>
    <a:srgbClr val="163F3A"/>
    <a:srgbClr val="A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66" autoAdjust="0"/>
    <p:restoredTop sz="90451" autoAdjust="0"/>
  </p:normalViewPr>
  <p:slideViewPr>
    <p:cSldViewPr snapToObjects="1" showGuides="1">
      <p:cViewPr varScale="1">
        <p:scale>
          <a:sx n="99" d="100"/>
          <a:sy n="99" d="100"/>
        </p:scale>
        <p:origin x="-117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AFE9F6D6-EAB1-41A0-978F-CD6026B64D8B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noProof="0" dirty="0" smtClean="0"/>
              <a:t>Click to edit Master text styles</a:t>
            </a:r>
          </a:p>
          <a:p>
            <a:pPr lvl="1"/>
            <a:r>
              <a:rPr lang="en-AU" noProof="0" dirty="0" smtClean="0"/>
              <a:t>Second level</a:t>
            </a:r>
          </a:p>
          <a:p>
            <a:pPr lvl="2"/>
            <a:r>
              <a:rPr lang="en-AU" noProof="0" dirty="0" smtClean="0"/>
              <a:t>Third level</a:t>
            </a:r>
          </a:p>
          <a:p>
            <a:pPr lvl="3"/>
            <a:r>
              <a:rPr lang="en-AU" noProof="0" dirty="0" smtClean="0"/>
              <a:t>Fourth level</a:t>
            </a:r>
          </a:p>
          <a:p>
            <a:pPr lvl="4"/>
            <a:r>
              <a:rPr lang="en-AU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itchFamily="34" charset="0"/>
              </a:defRPr>
            </a:lvl1pPr>
          </a:lstStyle>
          <a:p>
            <a:fld id="{558D7672-C0FF-464B-8812-51F535EF9F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1746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29-Jan-19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845390-F5B1-4573-A382-66887EE6D51B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5325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765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DCDC6A21-80DA-4260-B97C-D27E610EE08C}" type="slidenum">
              <a:rPr lang="en-AU" altLang="en-US"/>
              <a:pPr>
                <a:spcBef>
                  <a:spcPct val="0"/>
                </a:spcBef>
              </a:pPr>
              <a:t>10</a:t>
            </a:fld>
            <a:endParaRPr lang="en-AU" altLang="en-US"/>
          </a:p>
        </p:txBody>
      </p:sp>
      <p:sp>
        <p:nvSpPr>
          <p:cNvPr id="276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0ABF62-8C31-4D8A-B74D-A073313142A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5427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970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C3028A99-F89C-4FC9-B7A4-809420B69227}" type="slidenum">
              <a:rPr lang="en-AU" altLang="en-US"/>
              <a:pPr>
                <a:spcBef>
                  <a:spcPct val="0"/>
                </a:spcBef>
              </a:pPr>
              <a:t>11</a:t>
            </a:fld>
            <a:endParaRPr lang="en-AU" altLang="en-US"/>
          </a:p>
        </p:txBody>
      </p:sp>
      <p:sp>
        <p:nvSpPr>
          <p:cNvPr id="297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55000"/>
              </a:spcBef>
            </a:pPr>
            <a:r>
              <a:rPr lang="en-AU" altLang="en-US" smtClean="0"/>
              <a:t>Figure 23.6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027639-0696-44EB-A8A2-113A4EE5AC53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5529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174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6744736-8706-42FC-BF48-530E6A90684A}" type="slidenum">
              <a:rPr lang="en-AU" altLang="en-US"/>
              <a:pPr>
                <a:spcBef>
                  <a:spcPct val="0"/>
                </a:spcBef>
              </a:pPr>
              <a:t>12</a:t>
            </a:fld>
            <a:endParaRPr lang="en-AU" altLang="en-US"/>
          </a:p>
        </p:txBody>
      </p:sp>
      <p:sp>
        <p:nvSpPr>
          <p:cNvPr id="317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5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3D10F5-5EB2-4D4E-96AB-03F763F3B21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5632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379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3A0156E-037B-4444-8DFB-487799A20105}" type="slidenum">
              <a:rPr lang="en-AU" altLang="en-US"/>
              <a:pPr>
                <a:spcBef>
                  <a:spcPct val="0"/>
                </a:spcBef>
              </a:pPr>
              <a:t>13</a:t>
            </a:fld>
            <a:endParaRPr lang="en-AU" altLang="en-US"/>
          </a:p>
        </p:txBody>
      </p:sp>
      <p:sp>
        <p:nvSpPr>
          <p:cNvPr id="337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551DE3-04BB-48E2-B45F-CA0398871AF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5734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584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5DBB68A7-6923-433D-B61C-FB9E35E18F20}" type="slidenum">
              <a:rPr lang="en-AU" altLang="en-US"/>
              <a:pPr>
                <a:spcBef>
                  <a:spcPct val="0"/>
                </a:spcBef>
              </a:pPr>
              <a:t>14</a:t>
            </a:fld>
            <a:endParaRPr lang="en-AU" altLang="en-US"/>
          </a:p>
        </p:txBody>
      </p:sp>
      <p:sp>
        <p:nvSpPr>
          <p:cNvPr id="358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23.7</a:t>
            </a:r>
          </a:p>
          <a:p>
            <a:pPr eaLnBrk="1" hangingPunct="1">
              <a:spcBef>
                <a:spcPct val="0"/>
              </a:spcBef>
            </a:pPr>
            <a:endParaRPr lang="en-AU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421A9B-0875-47DC-B8DA-51F734FD155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4505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26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AF8D16AF-8502-458A-B891-F80ADC6B371B}" type="slidenum">
              <a:rPr lang="en-AU" altLang="en-US"/>
              <a:pPr>
                <a:spcBef>
                  <a:spcPct val="0"/>
                </a:spcBef>
              </a:pPr>
              <a:t>2</a:t>
            </a:fld>
            <a:endParaRPr lang="en-AU" altLang="en-US"/>
          </a:p>
        </p:txBody>
      </p:sp>
      <p:sp>
        <p:nvSpPr>
          <p:cNvPr id="112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A7FA2EC-3DA2-4000-AF4B-CAAF459A2433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4608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331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9707FD1-A9A4-4E63-B6E5-3D4A181C766C}" type="slidenum">
              <a:rPr lang="en-AU" altLang="en-US"/>
              <a:pPr>
                <a:spcBef>
                  <a:spcPct val="0"/>
                </a:spcBef>
              </a:pPr>
              <a:t>3</a:t>
            </a:fld>
            <a:endParaRPr lang="en-AU" altLang="en-US"/>
          </a:p>
        </p:txBody>
      </p:sp>
      <p:sp>
        <p:nvSpPr>
          <p:cNvPr id="133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13EDCFA-3C62-4327-AA43-31CFF3B3EC5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4710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536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BADAAFE2-6299-4F09-B09D-CE12116D0505}" type="slidenum">
              <a:rPr lang="en-AU" altLang="en-US"/>
              <a:pPr>
                <a:spcBef>
                  <a:spcPct val="0"/>
                </a:spcBef>
              </a:pPr>
              <a:t>4</a:t>
            </a:fld>
            <a:endParaRPr lang="en-AU" altLang="en-US"/>
          </a:p>
        </p:txBody>
      </p:sp>
      <p:sp>
        <p:nvSpPr>
          <p:cNvPr id="153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8CA123-FE9E-483E-A370-605F2340065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4813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74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C8814D9-6692-4DC3-A512-1B979EC1F567}" type="slidenum">
              <a:rPr lang="en-AU" altLang="en-US"/>
              <a:pPr>
                <a:spcBef>
                  <a:spcPct val="0"/>
                </a:spcBef>
              </a:pPr>
              <a:t>5</a:t>
            </a:fld>
            <a:endParaRPr lang="en-AU" altLang="en-US"/>
          </a:p>
        </p:txBody>
      </p:sp>
      <p:sp>
        <p:nvSpPr>
          <p:cNvPr id="174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23.1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86351F-E329-4969-A492-1E933CC5679C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491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946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D87DC86-8AAE-45DF-84D7-E2048FCF1AF7}" type="slidenum">
              <a:rPr lang="en-AU" altLang="en-US"/>
              <a:pPr>
                <a:spcBef>
                  <a:spcPct val="0"/>
                </a:spcBef>
              </a:pPr>
              <a:t>6</a:t>
            </a:fld>
            <a:endParaRPr lang="en-AU" altLang="en-US"/>
          </a:p>
        </p:txBody>
      </p:sp>
      <p:sp>
        <p:nvSpPr>
          <p:cNvPr id="194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23.2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21C39FA-E9FA-4A91-8BEA-64DACF955EE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501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150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A26904C9-0140-43F5-BC81-9F33AE770381}" type="slidenum">
              <a:rPr lang="en-AU" altLang="en-US"/>
              <a:pPr>
                <a:spcBef>
                  <a:spcPct val="0"/>
                </a:spcBef>
              </a:pPr>
              <a:t>7</a:t>
            </a:fld>
            <a:endParaRPr lang="en-AU" altLang="en-US"/>
          </a:p>
        </p:txBody>
      </p:sp>
      <p:sp>
        <p:nvSpPr>
          <p:cNvPr id="215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1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23.3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837BD6-223F-4B0C-8FCE-679837BB5E3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5120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EEF2C92-3B7F-4AAA-8A50-6D02FDC46218}" type="slidenum">
              <a:rPr lang="en-AU" altLang="en-US"/>
              <a:pPr>
                <a:spcBef>
                  <a:spcPct val="0"/>
                </a:spcBef>
              </a:pPr>
              <a:t>8</a:t>
            </a:fld>
            <a:endParaRPr lang="en-AU" altLang="en-US"/>
          </a:p>
        </p:txBody>
      </p:sp>
      <p:sp>
        <p:nvSpPr>
          <p:cNvPr id="235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23.4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3584B7-FBE5-4886-AE2C-53EE0EFDF15B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5222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560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DA433E0-D4F1-4FBC-8626-587E4EA922EF}" type="slidenum">
              <a:rPr lang="en-AU" altLang="en-US"/>
              <a:pPr>
                <a:spcBef>
                  <a:spcPct val="0"/>
                </a:spcBef>
              </a:pPr>
              <a:t>9</a:t>
            </a:fld>
            <a:endParaRPr lang="en-AU" altLang="en-US"/>
          </a:p>
        </p:txBody>
      </p:sp>
      <p:sp>
        <p:nvSpPr>
          <p:cNvPr id="256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23.5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137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40D95BE1-9E72-4CDC-AE8A-FB3306B72A9B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D454A593-91BC-41C8-A6A7-4DFC412DED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9581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C2124824-4D3B-455A-9531-D67DDC83D6F5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9CA0DD15-1161-4861-99B3-BF75B4149D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6350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7374"/>
            <a:ext cx="8229600" cy="884238"/>
          </a:xfrm>
        </p:spPr>
        <p:txBody>
          <a:bodyPr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898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5082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591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519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4C60FB9C-EDDD-4B67-AFA8-61D3287DC5EC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2404E0D3-E5E9-4D91-9D21-8E851ECC4B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62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3A07DFED-0173-4450-A32E-6AB1D6AC96F1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956D80F6-6EB4-488C-8B08-654AB512F4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2552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708A5A9B-ABB2-449D-A5B6-5550CD9B41A0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C2B2550F-F156-44BE-A402-1609566573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8860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FE0F9928-2358-4D87-8F8C-4719092055EE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E7E74EF6-733F-448D-8041-47F75D075E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5976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01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057400"/>
            <a:ext cx="8001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SecondClick to edit Master title style</a:t>
            </a:r>
            <a:endParaRPr lang="en-US" altLang="en-US" smtClean="0"/>
          </a:p>
          <a:p>
            <a:pPr lvl="1"/>
            <a:r>
              <a:rPr lang="en-AU" altLang="en-US" smtClean="0"/>
              <a:t>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  <a:endParaRPr lang="en-US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 cap="all">
          <a:solidFill>
            <a:srgbClr val="008000"/>
          </a:solidFill>
          <a:latin typeface="Arial Narrow" pitchFamily="34" charset="0"/>
          <a:ea typeface="+mj-ea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432000" y="549275"/>
            <a:ext cx="828000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Lesson 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14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Chapter 23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Single Phase Motors</a:t>
            </a:r>
          </a:p>
          <a:p>
            <a:pPr algn="ctr" eaLnBrk="1" hangingPunct="1"/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u="sng" dirty="0" smtClean="0">
                <a:solidFill>
                  <a:srgbClr val="3C9325"/>
                </a:solidFill>
                <a:latin typeface="Arial Narrow" pitchFamily="34" charset="0"/>
              </a:rPr>
              <a:t>Sections</a:t>
            </a:r>
          </a:p>
          <a:p>
            <a:pPr marL="1619250" indent="-1619250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23.1	Single phase induction motor</a:t>
            </a:r>
            <a:endParaRPr lang="en-AU" altLang="en-US" sz="4800" dirty="0">
              <a:solidFill>
                <a:srgbClr val="3C9325"/>
              </a:solidFill>
              <a:latin typeface="Futura Condensed"/>
            </a:endParaRPr>
          </a:p>
        </p:txBody>
      </p:sp>
      <p:sp>
        <p:nvSpPr>
          <p:cNvPr id="2" name="Oval 1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5613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3"/>
          <p:cNvSpPr>
            <a:spLocks noChangeArrowheads="1"/>
          </p:cNvSpPr>
          <p:nvPr/>
        </p:nvSpPr>
        <p:spPr bwMode="auto">
          <a:xfrm>
            <a:off x="611188" y="1511300"/>
            <a:ext cx="7921625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Synchronous speed of a split-phase motor: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sz="2800" dirty="0">
              <a:latin typeface="Arial Narrow" pitchFamily="34" charset="0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sz="2800" dirty="0">
              <a:latin typeface="Arial Narrow" pitchFamily="34" charset="0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where:</a:t>
            </a:r>
          </a:p>
          <a:p>
            <a:pPr marL="177800" indent="-1778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n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s</a:t>
            </a:r>
            <a:r>
              <a:rPr lang="en-AU" sz="2800" dirty="0">
                <a:latin typeface="Arial Narrow" pitchFamily="34" charset="0"/>
                <a:cs typeface="+mn-cs"/>
              </a:rPr>
              <a:t> = synchronous speed in RPM</a:t>
            </a:r>
          </a:p>
          <a:p>
            <a:pPr marL="177800" indent="-1778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f = supply frequency in hertz</a:t>
            </a:r>
          </a:p>
          <a:p>
            <a:pPr marL="177800" indent="-1778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p = number of poles.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sz="2800" dirty="0">
              <a:latin typeface="Arial Narrow" pitchFamily="34" charset="0"/>
              <a:cs typeface="+mn-cs"/>
            </a:endParaRP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Split-phase motor characteristics</a:t>
            </a:r>
          </a:p>
        </p:txBody>
      </p:sp>
      <p:sp>
        <p:nvSpPr>
          <p:cNvPr id="26628" name="Rectangle 28"/>
          <p:cNvSpPr>
            <a:spLocks noChangeArrowheads="1"/>
          </p:cNvSpPr>
          <p:nvPr/>
        </p:nvSpPr>
        <p:spPr bwMode="auto">
          <a:xfrm>
            <a:off x="0" y="30543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1026" name="Object 27"/>
          <p:cNvGraphicFramePr>
            <a:graphicFrameLocks noChangeAspect="1"/>
          </p:cNvGraphicFramePr>
          <p:nvPr/>
        </p:nvGraphicFramePr>
        <p:xfrm>
          <a:off x="3851275" y="2087563"/>
          <a:ext cx="1296988" cy="89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2" name="Equation" r:id="rId4" imgW="558800" imgH="381000" progId="">
                  <p:embed/>
                </p:oleObj>
              </mc:Choice>
              <mc:Fallback>
                <p:oleObj name="Equation" r:id="rId4" imgW="558800" imgH="381000" progId="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275" y="2087563"/>
                        <a:ext cx="1296988" cy="890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Torque/speed curve</a:t>
            </a:r>
          </a:p>
        </p:txBody>
      </p:sp>
      <p:sp>
        <p:nvSpPr>
          <p:cNvPr id="28675" name="Rectangle 18"/>
          <p:cNvSpPr>
            <a:spLocks noChangeArrowheads="1"/>
          </p:cNvSpPr>
          <p:nvPr/>
        </p:nvSpPr>
        <p:spPr bwMode="auto">
          <a:xfrm>
            <a:off x="612775" y="5111750"/>
            <a:ext cx="7918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Typical torque/speed curve for a split-phase induction motor</a:t>
            </a:r>
          </a:p>
        </p:txBody>
      </p:sp>
      <p:pic>
        <p:nvPicPr>
          <p:cNvPr id="28676" name="Picture 5" descr="Figure 23.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473200"/>
            <a:ext cx="3825875" cy="338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Protection</a:t>
            </a:r>
          </a:p>
        </p:txBody>
      </p:sp>
      <p:sp>
        <p:nvSpPr>
          <p:cNvPr id="15364" name="Rectangle 3"/>
          <p:cNvSpPr>
            <a:spLocks noChangeArrowheads="1"/>
          </p:cNvSpPr>
          <p:nvPr/>
        </p:nvSpPr>
        <p:spPr bwMode="auto">
          <a:xfrm>
            <a:off x="611188" y="1511300"/>
            <a:ext cx="7920037" cy="302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40000"/>
              </a:spcBef>
              <a:buFontTx/>
              <a:buChar char="•"/>
            </a:pPr>
            <a:r>
              <a:rPr lang="en-AU" altLang="en-US" sz="2800">
                <a:solidFill>
                  <a:srgbClr val="000000"/>
                </a:solidFill>
                <a:cs typeface="Times New Roman" pitchFamily="18" charset="0"/>
              </a:rPr>
              <a:t>Motor protection and isolation requirements are specified by </a:t>
            </a:r>
            <a:r>
              <a:rPr lang="en-AU" altLang="en-US" sz="2800">
                <a:solidFill>
                  <a:srgbClr val="3C9325"/>
                </a:solidFill>
                <a:cs typeface="Times New Roman" pitchFamily="18" charset="0"/>
              </a:rPr>
              <a:t>AS/NZS 3000:2007 in section 4.13</a:t>
            </a:r>
            <a:r>
              <a:rPr lang="en-AU" altLang="en-US" sz="2800">
                <a:solidFill>
                  <a:srgbClr val="000000"/>
                </a:solidFill>
                <a:cs typeface="Times New Roman" pitchFamily="18" charset="0"/>
              </a:rPr>
              <a:t>.</a:t>
            </a:r>
          </a:p>
          <a:p>
            <a:pPr eaLnBrk="1" hangingPunct="1">
              <a:spcBef>
                <a:spcPct val="40000"/>
              </a:spcBef>
              <a:buFontTx/>
              <a:buChar char="•"/>
            </a:pPr>
            <a:r>
              <a:rPr lang="en-AU" altLang="en-US" sz="2800">
                <a:solidFill>
                  <a:srgbClr val="000000"/>
                </a:solidFill>
                <a:cs typeface="Times New Roman" pitchFamily="18" charset="0"/>
              </a:rPr>
              <a:t>Unattended split-phase motors rated higher than 240 VA are required to have protection against over-temperature. </a:t>
            </a:r>
          </a:p>
          <a:p>
            <a:pPr eaLnBrk="1" hangingPunct="1">
              <a:spcBef>
                <a:spcPct val="40000"/>
              </a:spcBef>
              <a:buFontTx/>
              <a:buChar char="•"/>
            </a:pPr>
            <a:r>
              <a:rPr lang="en-AU" altLang="en-US" sz="2800">
                <a:solidFill>
                  <a:srgbClr val="000000"/>
                </a:solidFill>
                <a:cs typeface="Times New Roman" pitchFamily="18" charset="0"/>
              </a:rPr>
              <a:t>Protection devices include a thermistor embedded in the winding and a bimetal snap-action switch.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Testing and fault-finding</a:t>
            </a: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611188" y="1511300"/>
            <a:ext cx="7920037" cy="440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Common faults in a single-phase induction motor are dust and dirt build-up inside the motor, and bearing failure.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If a motor won’t start, check for faulty centrifugal switch contacts, operation of the thermal overload, an open circuit auxiliary or main winding, a locked rotor or loss of supply.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If the motor hums and attempts to start, the load may be jammed.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Insulation resistance</a:t>
            </a:r>
          </a:p>
        </p:txBody>
      </p:sp>
      <p:sp>
        <p:nvSpPr>
          <p:cNvPr id="34819" name="Rectangle 4"/>
          <p:cNvSpPr>
            <a:spLocks noChangeArrowheads="1"/>
          </p:cNvSpPr>
          <p:nvPr/>
        </p:nvSpPr>
        <p:spPr bwMode="auto">
          <a:xfrm>
            <a:off x="611188" y="4608513"/>
            <a:ext cx="79216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Tests include measuring the DC resistance of both windings and measuring the insulation resistance between windings and motor frame, which should be earthed</a:t>
            </a:r>
          </a:p>
        </p:txBody>
      </p:sp>
      <p:pic>
        <p:nvPicPr>
          <p:cNvPr id="34820" name="Picture 6" descr="Figure 23.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700213"/>
            <a:ext cx="7799387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612775" y="549275"/>
            <a:ext cx="791845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4800">
                <a:solidFill>
                  <a:srgbClr val="3C9325"/>
                </a:solidFill>
              </a:rPr>
              <a:t>Chapter 23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AU" altLang="en-US" sz="4800">
              <a:solidFill>
                <a:srgbClr val="3C9325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4800">
                <a:solidFill>
                  <a:srgbClr val="3C9325"/>
                </a:solidFill>
              </a:rPr>
              <a:t>Single-phase motors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AU" altLang="en-US" sz="4800">
              <a:solidFill>
                <a:srgbClr val="3C9325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About this chapter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612775" y="1511300"/>
            <a:ext cx="7918450" cy="435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1800"/>
              </a:spcBef>
              <a:spcAft>
                <a:spcPts val="120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Single-phase motors are used extensively and operate in a similar way to the three-phase induction motor, but have an additional winding to make them start. </a:t>
            </a: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This chapter:</a:t>
            </a:r>
          </a:p>
          <a:p>
            <a:pPr marL="177800" indent="-177800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looks at the various types of single-phase motors, including capacitor motors, shaded-pole motors and universal motors</a:t>
            </a:r>
          </a:p>
          <a:p>
            <a:pPr marL="177800" indent="-177800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describes these motors, their protection requirements and typical faults.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Contents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612775" y="1511300"/>
            <a:ext cx="7918450" cy="227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22313" indent="-722313" defTabSz="900113">
              <a:spcBef>
                <a:spcPct val="20000"/>
              </a:spcBef>
              <a:buFont typeface="Arial" pitchFamily="34" charset="0"/>
              <a:buChar char="•"/>
              <a:tabLst>
                <a:tab pos="722313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 defTabSz="900113">
              <a:spcBef>
                <a:spcPct val="20000"/>
              </a:spcBef>
              <a:buFont typeface="Arial" pitchFamily="34" charset="0"/>
              <a:buChar char="–"/>
              <a:tabLst>
                <a:tab pos="722313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 defTabSz="900113">
              <a:spcBef>
                <a:spcPct val="20000"/>
              </a:spcBef>
              <a:buFont typeface="Arial" pitchFamily="34" charset="0"/>
              <a:buChar char="•"/>
              <a:tabLst>
                <a:tab pos="722313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 defTabSz="900113">
              <a:spcBef>
                <a:spcPct val="20000"/>
              </a:spcBef>
              <a:buFont typeface="Arial" pitchFamily="34" charset="0"/>
              <a:buChar char="–"/>
              <a:tabLst>
                <a:tab pos="72231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 defTabSz="900113">
              <a:spcBef>
                <a:spcPct val="20000"/>
              </a:spcBef>
              <a:buFont typeface="Arial" pitchFamily="34" charset="0"/>
              <a:buChar char="»"/>
              <a:tabLst>
                <a:tab pos="72231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9001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72231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9001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72231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9001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72231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9001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72231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None/>
            </a:pPr>
            <a:r>
              <a:rPr lang="en-AU" altLang="en-US" sz="2800" b="1"/>
              <a:t>23.1</a:t>
            </a:r>
            <a:r>
              <a:rPr lang="en-AU" altLang="en-US" sz="2800"/>
              <a:t> 	Single-phase induction motors</a:t>
            </a:r>
          </a:p>
          <a:p>
            <a:pPr eaLnBrk="1" hangingPunct="1">
              <a:spcBef>
                <a:spcPts val="1200"/>
              </a:spcBef>
              <a:buFontTx/>
              <a:buNone/>
            </a:pPr>
            <a:r>
              <a:rPr lang="en-AU" altLang="en-US" sz="2800" b="1"/>
              <a:t>23.2</a:t>
            </a:r>
            <a:r>
              <a:rPr lang="en-AU" altLang="en-US" sz="2800"/>
              <a:t> 	Capacitor motors</a:t>
            </a:r>
          </a:p>
          <a:p>
            <a:pPr eaLnBrk="1" hangingPunct="1">
              <a:spcBef>
                <a:spcPts val="1200"/>
              </a:spcBef>
              <a:buFontTx/>
              <a:buNone/>
            </a:pPr>
            <a:r>
              <a:rPr lang="en-AU" altLang="en-US" sz="2800" b="1"/>
              <a:t>23.3</a:t>
            </a:r>
            <a:r>
              <a:rPr lang="en-AU" altLang="en-US" sz="2800"/>
              <a:t> 	Shaded-pole induction motors</a:t>
            </a:r>
          </a:p>
          <a:p>
            <a:pPr eaLnBrk="1" hangingPunct="1">
              <a:spcBef>
                <a:spcPts val="1200"/>
              </a:spcBef>
              <a:buFontTx/>
              <a:buNone/>
            </a:pPr>
            <a:r>
              <a:rPr lang="en-AU" altLang="en-US" sz="2800" b="1"/>
              <a:t>23.4 </a:t>
            </a:r>
            <a:r>
              <a:rPr lang="en-AU" altLang="en-US" sz="2800"/>
              <a:t>	Universal motors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23.1 Single-phase induction motors</a:t>
            </a:r>
          </a:p>
        </p:txBody>
      </p:sp>
      <p:sp>
        <p:nvSpPr>
          <p:cNvPr id="16387" name="Rectangle 15"/>
          <p:cNvSpPr>
            <a:spLocks noChangeArrowheads="1"/>
          </p:cNvSpPr>
          <p:nvPr/>
        </p:nvSpPr>
        <p:spPr bwMode="auto">
          <a:xfrm>
            <a:off x="611188" y="4608513"/>
            <a:ext cx="79200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5000"/>
              </a:spcBef>
              <a:buFontTx/>
              <a:buNone/>
            </a:pPr>
            <a:r>
              <a:rPr lang="en-AU" altLang="en-US" sz="2400"/>
              <a:t>A single-phase motor produces a pulsating magnetic field that holds the rotor stationary. It therefore needs an extra winding to make it start rotating.</a:t>
            </a:r>
          </a:p>
        </p:txBody>
      </p:sp>
      <p:pic>
        <p:nvPicPr>
          <p:cNvPr id="1638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611313"/>
            <a:ext cx="5284787" cy="264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Split-phase induction motor</a:t>
            </a:r>
          </a:p>
        </p:txBody>
      </p:sp>
      <p:sp>
        <p:nvSpPr>
          <p:cNvPr id="18435" name="Rectangle 8"/>
          <p:cNvSpPr>
            <a:spLocks noChangeArrowheads="1"/>
          </p:cNvSpPr>
          <p:nvPr/>
        </p:nvSpPr>
        <p:spPr bwMode="auto">
          <a:xfrm>
            <a:off x="612775" y="4608513"/>
            <a:ext cx="7918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5000"/>
              </a:spcBef>
              <a:buFontTx/>
              <a:buNone/>
            </a:pPr>
            <a:r>
              <a:rPr lang="en-AU" altLang="en-US" sz="2400"/>
              <a:t>A split-phase induction motor has two sets of windings, in which the run winding has a higher inductance and a lower resistance than the start (auxiliary) winding</a:t>
            </a:r>
          </a:p>
        </p:txBody>
      </p:sp>
      <p:pic>
        <p:nvPicPr>
          <p:cNvPr id="1843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438" y="1628775"/>
            <a:ext cx="6461125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Centrifugal switch</a:t>
            </a:r>
          </a:p>
        </p:txBody>
      </p:sp>
      <p:sp>
        <p:nvSpPr>
          <p:cNvPr id="11268" name="Rectangle 34"/>
          <p:cNvSpPr>
            <a:spLocks noChangeArrowheads="1"/>
          </p:cNvSpPr>
          <p:nvPr/>
        </p:nvSpPr>
        <p:spPr bwMode="auto">
          <a:xfrm>
            <a:off x="4500563" y="1511300"/>
            <a:ext cx="4319587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45000"/>
              </a:spcBef>
              <a:buFontTx/>
              <a:buChar char="•"/>
            </a:pPr>
            <a:r>
              <a:rPr lang="en-AU" altLang="en-US" sz="2800"/>
              <a:t>During starting, the phasor addition of the currents in the start and run windings creates a rotating magnetic field. </a:t>
            </a:r>
          </a:p>
          <a:p>
            <a:pPr eaLnBrk="1" hangingPunct="1">
              <a:spcBef>
                <a:spcPct val="45000"/>
              </a:spcBef>
              <a:buFontTx/>
              <a:buChar char="•"/>
            </a:pPr>
            <a:r>
              <a:rPr lang="en-AU" altLang="en-US" sz="2800"/>
              <a:t>Once the motor is at around 75% of its running speed, the start winding can be disconnected by a centrifugal switch.</a:t>
            </a:r>
          </a:p>
        </p:txBody>
      </p:sp>
      <p:sp>
        <p:nvSpPr>
          <p:cNvPr id="20484" name="Rectangle 41"/>
          <p:cNvSpPr>
            <a:spLocks noChangeArrowheads="1"/>
          </p:cNvSpPr>
          <p:nvPr/>
        </p:nvSpPr>
        <p:spPr bwMode="auto">
          <a:xfrm>
            <a:off x="611188" y="5056188"/>
            <a:ext cx="38163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5000"/>
              </a:spcBef>
              <a:buFontTx/>
              <a:buNone/>
            </a:pPr>
            <a:r>
              <a:rPr lang="en-AU" altLang="en-US" sz="2400"/>
              <a:t>Centrifugal switch assembly</a:t>
            </a:r>
          </a:p>
        </p:txBody>
      </p:sp>
      <p:pic>
        <p:nvPicPr>
          <p:cNvPr id="20485" name="Picture 6" descr="Figure 23.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" y="1814513"/>
            <a:ext cx="3684588" cy="319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Circuit – split-phase induction motor</a:t>
            </a:r>
          </a:p>
        </p:txBody>
      </p:sp>
      <p:sp>
        <p:nvSpPr>
          <p:cNvPr id="12292" name="Rectangle 6"/>
          <p:cNvSpPr>
            <a:spLocks noChangeArrowheads="1"/>
          </p:cNvSpPr>
          <p:nvPr/>
        </p:nvSpPr>
        <p:spPr bwMode="auto">
          <a:xfrm>
            <a:off x="444500" y="5118100"/>
            <a:ext cx="39116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This circuit incorporates a centrifugal switch and circuit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4572000" y="5118100"/>
            <a:ext cx="43926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This circuit has a motor start relay to switch the start (auxiliary) winding</a:t>
            </a:r>
          </a:p>
        </p:txBody>
      </p:sp>
      <p:pic>
        <p:nvPicPr>
          <p:cNvPr id="22533" name="Picture 10" descr="Figure 23.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1554163"/>
            <a:ext cx="8304213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 flipV="1">
            <a:off x="2411413" y="4716463"/>
            <a:ext cx="0" cy="422275"/>
          </a:xfrm>
          <a:prstGeom prst="straightConnector1">
            <a:avLst/>
          </a:prstGeom>
          <a:ln>
            <a:solidFill>
              <a:srgbClr val="3C9325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6732588" y="4716463"/>
            <a:ext cx="0" cy="422275"/>
          </a:xfrm>
          <a:prstGeom prst="straightConnector1">
            <a:avLst/>
          </a:prstGeom>
          <a:ln>
            <a:solidFill>
              <a:srgbClr val="3C9325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Typical split-phase induction motor</a:t>
            </a:r>
          </a:p>
        </p:txBody>
      </p:sp>
      <p:sp>
        <p:nvSpPr>
          <p:cNvPr id="24579" name="Rectangle 13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 typical split-phase induction motor with a centrifugal switch in the start circuit</a:t>
            </a:r>
          </a:p>
        </p:txBody>
      </p:sp>
      <p:pic>
        <p:nvPicPr>
          <p:cNvPr id="24580" name="Picture 5" descr="Figure 23.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25" y="1522413"/>
            <a:ext cx="5867400" cy="320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</TotalTime>
  <Words>504</Words>
  <Application>Microsoft Office PowerPoint</Application>
  <PresentationFormat>On-screen Show (4:3)</PresentationFormat>
  <Paragraphs>101</Paragraphs>
  <Slides>14</Slides>
  <Notes>14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Equation</vt:lpstr>
      <vt:lpstr>PowerPoint Presentation</vt:lpstr>
      <vt:lpstr>PowerPoint Presentation</vt:lpstr>
      <vt:lpstr>About this chapter</vt:lpstr>
      <vt:lpstr>Contents</vt:lpstr>
      <vt:lpstr>23.1 Single-phase induction motors</vt:lpstr>
      <vt:lpstr>Split-phase induction motor</vt:lpstr>
      <vt:lpstr>Centrifugal switch</vt:lpstr>
      <vt:lpstr>Circuit – split-phase induction motor</vt:lpstr>
      <vt:lpstr>Typical split-phase induction motor</vt:lpstr>
      <vt:lpstr>Split-phase motor characteristics</vt:lpstr>
      <vt:lpstr>Torque/speed curve</vt:lpstr>
      <vt:lpstr>Protection</vt:lpstr>
      <vt:lpstr>Testing and fault-finding</vt:lpstr>
      <vt:lpstr>Insulation resistance</vt:lpstr>
    </vt:vector>
  </TitlesOfParts>
  <Company>Cengage Learning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G006A - Electrical Machines</dc:subject>
  <dc:creator>Donna Beaty</dc:creator>
  <cp:lastModifiedBy>Michael A. JAMES</cp:lastModifiedBy>
  <cp:revision>001</cp:revision>
  <dcterms:created xsi:type="dcterms:W3CDTF">2012-01-23T05:41:48Z</dcterms:created>
  <dcterms:modified xsi:type="dcterms:W3CDTF">2019-01-29T07:48:56Z</dcterms:modified>
</cp:coreProperties>
</file>