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337"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5" r:id="rId31"/>
    <p:sldId id="333" r:id="rId32"/>
    <p:sldId id="336" r:id="rId33"/>
    <p:sldId id="334" r:id="rId34"/>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9325"/>
    <a:srgbClr val="482A06"/>
    <a:srgbClr val="163F3A"/>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9" autoAdjust="0"/>
    <p:restoredTop sz="87674" autoAdjust="0"/>
  </p:normalViewPr>
  <p:slideViewPr>
    <p:cSldViewPr snapToObjects="1" showGuides="1">
      <p:cViewPr varScale="1">
        <p:scale>
          <a:sx n="96" d="100"/>
          <a:sy n="96" d="100"/>
        </p:scale>
        <p:origin x="-126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Arial Narrow" pitchFamily="34" charset="0"/>
                <a:cs typeface="+mn-cs"/>
              </a:defRPr>
            </a:lvl1pPr>
          </a:lstStyle>
          <a:p>
            <a:pPr>
              <a:defRPr/>
            </a:pPr>
            <a:fld id="{5204E3F0-557A-4F22-AA37-7F192B32AEBD}" type="datetimeFigureOut">
              <a:rPr lang="en-US"/>
              <a:pPr>
                <a:defRPr/>
              </a:pPr>
              <a:t>1/29/2019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Narrow" pitchFamily="34" charset="0"/>
              </a:defRPr>
            </a:lvl1pPr>
          </a:lstStyle>
          <a:p>
            <a:fld id="{0C9F87A4-8315-4BE0-B7E6-574709A00BE6}" type="slidenum">
              <a:rPr lang="en-US" altLang="en-US"/>
              <a:pPr/>
              <a:t>‹#›</a:t>
            </a:fld>
            <a:endParaRPr lang="en-US" altLang="en-US"/>
          </a:p>
        </p:txBody>
      </p:sp>
    </p:spTree>
    <p:extLst>
      <p:ext uri="{BB962C8B-B14F-4D97-AF65-F5344CB8AC3E}">
        <p14:creationId xmlns:p14="http://schemas.microsoft.com/office/powerpoint/2010/main" val="27079439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29-Jan-19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1</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D8A7F3E-78B6-43B3-8C36-5DC20111E0E9}" type="datetime5">
              <a:rPr lang="en-AU" smtClean="0"/>
              <a:pPr fontAlgn="base">
                <a:spcBef>
                  <a:spcPct val="0"/>
                </a:spcBef>
                <a:spcAft>
                  <a:spcPct val="0"/>
                </a:spcAft>
                <a:defRPr/>
              </a:pPr>
              <a:t>29-Jan-19</a:t>
            </a:fld>
            <a:endParaRPr lang="en-AU" smtClean="0"/>
          </a:p>
        </p:txBody>
      </p:sp>
      <p:sp>
        <p:nvSpPr>
          <p:cNvPr id="1474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8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EE8F8FE-7D16-4B40-9ABE-B36FD237C1A4}" type="slidenum">
              <a:rPr lang="en-AU" altLang="en-US"/>
              <a:pPr>
                <a:spcBef>
                  <a:spcPct val="0"/>
                </a:spcBef>
              </a:pPr>
              <a:t>10</a:t>
            </a:fld>
            <a:endParaRPr lang="en-AU" altLang="en-US"/>
          </a:p>
        </p:txBody>
      </p:sp>
      <p:sp>
        <p:nvSpPr>
          <p:cNvPr id="1228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22.37</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3B72534-4BCD-404D-B66D-C16BD8EC4571}" type="datetime5">
              <a:rPr lang="en-AU" smtClean="0"/>
              <a:pPr fontAlgn="base">
                <a:spcBef>
                  <a:spcPct val="0"/>
                </a:spcBef>
                <a:spcAft>
                  <a:spcPct val="0"/>
                </a:spcAft>
                <a:defRPr/>
              </a:pPr>
              <a:t>29-Jan-19</a:t>
            </a:fld>
            <a:endParaRPr lang="en-AU" smtClean="0"/>
          </a:p>
        </p:txBody>
      </p:sp>
      <p:sp>
        <p:nvSpPr>
          <p:cNvPr id="1484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49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4418DDA-8D4E-41A6-9B1C-023216C951D2}" type="slidenum">
              <a:rPr lang="en-AU" altLang="en-US"/>
              <a:pPr>
                <a:spcBef>
                  <a:spcPct val="0"/>
                </a:spcBef>
              </a:pPr>
              <a:t>11</a:t>
            </a:fld>
            <a:endParaRPr lang="en-AU" altLang="en-US"/>
          </a:p>
        </p:txBody>
      </p:sp>
      <p:sp>
        <p:nvSpPr>
          <p:cNvPr id="1249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22.38</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965A023-9D3E-4235-BD52-FE041D0D0D75}" type="datetime5">
              <a:rPr lang="en-AU" smtClean="0"/>
              <a:pPr fontAlgn="base">
                <a:spcBef>
                  <a:spcPct val="0"/>
                </a:spcBef>
                <a:spcAft>
                  <a:spcPct val="0"/>
                </a:spcAft>
                <a:defRPr/>
              </a:pPr>
              <a:t>29-Jan-19</a:t>
            </a:fld>
            <a:endParaRPr lang="en-AU" smtClean="0"/>
          </a:p>
        </p:txBody>
      </p:sp>
      <p:sp>
        <p:nvSpPr>
          <p:cNvPr id="1495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69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9BE03FE-59DD-4E76-B718-2A765E71FBF7}" type="slidenum">
              <a:rPr lang="en-AU" altLang="en-US"/>
              <a:pPr>
                <a:spcBef>
                  <a:spcPct val="0"/>
                </a:spcBef>
              </a:pPr>
              <a:t>12</a:t>
            </a:fld>
            <a:endParaRPr lang="en-AU" altLang="en-US"/>
          </a:p>
        </p:txBody>
      </p:sp>
      <p:sp>
        <p:nvSpPr>
          <p:cNvPr id="1269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71ADEBF-BA70-44AE-83D6-C9C761DCAB47}" type="datetime5">
              <a:rPr lang="en-AU" smtClean="0"/>
              <a:pPr fontAlgn="base">
                <a:spcBef>
                  <a:spcPct val="0"/>
                </a:spcBef>
                <a:spcAft>
                  <a:spcPct val="0"/>
                </a:spcAft>
                <a:defRPr/>
              </a:pPr>
              <a:t>29-Jan-19</a:t>
            </a:fld>
            <a:endParaRPr lang="en-AU" smtClean="0"/>
          </a:p>
        </p:txBody>
      </p:sp>
      <p:sp>
        <p:nvSpPr>
          <p:cNvPr id="1505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90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FE17D14-31A7-4AC3-BFCB-B11B7276F66E}" type="slidenum">
              <a:rPr lang="en-AU" altLang="en-US"/>
              <a:pPr>
                <a:spcBef>
                  <a:spcPct val="0"/>
                </a:spcBef>
              </a:pPr>
              <a:t>13</a:t>
            </a:fld>
            <a:endParaRPr lang="en-AU" altLang="en-US"/>
          </a:p>
        </p:txBody>
      </p:sp>
      <p:sp>
        <p:nvSpPr>
          <p:cNvPr id="1290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22.39</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B1B4AD2-8608-473C-A4EB-57DE74EC9916}" type="datetime5">
              <a:rPr lang="en-AU" smtClean="0"/>
              <a:pPr fontAlgn="base">
                <a:spcBef>
                  <a:spcPct val="0"/>
                </a:spcBef>
                <a:spcAft>
                  <a:spcPct val="0"/>
                </a:spcAft>
                <a:defRPr/>
              </a:pPr>
              <a:t>29-Jan-19</a:t>
            </a:fld>
            <a:endParaRPr lang="en-AU" smtClean="0"/>
          </a:p>
        </p:txBody>
      </p:sp>
      <p:sp>
        <p:nvSpPr>
          <p:cNvPr id="1515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10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CA13D35-0A51-4569-8EE7-3DFADDD3568F}" type="slidenum">
              <a:rPr lang="en-AU" altLang="en-US"/>
              <a:pPr>
                <a:spcBef>
                  <a:spcPct val="0"/>
                </a:spcBef>
              </a:pPr>
              <a:t>14</a:t>
            </a:fld>
            <a:endParaRPr lang="en-AU" altLang="en-US"/>
          </a:p>
        </p:txBody>
      </p:sp>
      <p:sp>
        <p:nvSpPr>
          <p:cNvPr id="1310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BF7B914-3D01-4F4F-8AF5-C856D2711A09}" type="datetime5">
              <a:rPr lang="en-AU" smtClean="0"/>
              <a:pPr fontAlgn="base">
                <a:spcBef>
                  <a:spcPct val="0"/>
                </a:spcBef>
                <a:spcAft>
                  <a:spcPct val="0"/>
                </a:spcAft>
                <a:defRPr/>
              </a:pPr>
              <a:t>29-Jan-19</a:t>
            </a:fld>
            <a:endParaRPr lang="en-AU" smtClean="0"/>
          </a:p>
        </p:txBody>
      </p:sp>
      <p:sp>
        <p:nvSpPr>
          <p:cNvPr id="1525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31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F459F54-313E-4607-8D97-9638C76FF043}" type="slidenum">
              <a:rPr lang="en-AU" altLang="en-US"/>
              <a:pPr>
                <a:spcBef>
                  <a:spcPct val="0"/>
                </a:spcBef>
              </a:pPr>
              <a:t>15</a:t>
            </a:fld>
            <a:endParaRPr lang="en-AU" altLang="en-US"/>
          </a:p>
        </p:txBody>
      </p:sp>
      <p:sp>
        <p:nvSpPr>
          <p:cNvPr id="1331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1B6C7AF-A92F-4F58-A38E-3BEF99A1C034}" type="datetime5">
              <a:rPr lang="en-AU" smtClean="0"/>
              <a:pPr fontAlgn="base">
                <a:spcBef>
                  <a:spcPct val="0"/>
                </a:spcBef>
                <a:spcAft>
                  <a:spcPct val="0"/>
                </a:spcAft>
                <a:defRPr/>
              </a:pPr>
              <a:t>29-Jan-19</a:t>
            </a:fld>
            <a:endParaRPr lang="en-AU" smtClean="0"/>
          </a:p>
        </p:txBody>
      </p:sp>
      <p:sp>
        <p:nvSpPr>
          <p:cNvPr id="1536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51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4419105-DF7C-40CA-A457-44B0C699A0DD}" type="slidenum">
              <a:rPr lang="en-AU" altLang="en-US"/>
              <a:pPr>
                <a:spcBef>
                  <a:spcPct val="0"/>
                </a:spcBef>
              </a:pPr>
              <a:t>16</a:t>
            </a:fld>
            <a:endParaRPr lang="en-AU" altLang="en-US"/>
          </a:p>
        </p:txBody>
      </p:sp>
      <p:sp>
        <p:nvSpPr>
          <p:cNvPr id="1351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22.40</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D011708-1612-4A48-8A55-0F1FA0ED20AE}" type="datetime5">
              <a:rPr lang="en-AU" smtClean="0"/>
              <a:pPr fontAlgn="base">
                <a:spcBef>
                  <a:spcPct val="0"/>
                </a:spcBef>
                <a:spcAft>
                  <a:spcPct val="0"/>
                </a:spcAft>
                <a:defRPr/>
              </a:pPr>
              <a:t>29-Jan-19</a:t>
            </a:fld>
            <a:endParaRPr lang="en-AU" smtClean="0"/>
          </a:p>
        </p:txBody>
      </p:sp>
      <p:sp>
        <p:nvSpPr>
          <p:cNvPr id="1546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72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581A042-156A-4F43-AD2F-F856778EEF2B}" type="slidenum">
              <a:rPr lang="en-AU" altLang="en-US"/>
              <a:pPr>
                <a:spcBef>
                  <a:spcPct val="0"/>
                </a:spcBef>
              </a:pPr>
              <a:t>17</a:t>
            </a:fld>
            <a:endParaRPr lang="en-AU" altLang="en-US"/>
          </a:p>
        </p:txBody>
      </p:sp>
      <p:sp>
        <p:nvSpPr>
          <p:cNvPr id="1372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059DE7E-A30F-464B-9FE3-B865622B41C7}" type="datetime5">
              <a:rPr lang="en-AU" smtClean="0"/>
              <a:pPr fontAlgn="base">
                <a:spcBef>
                  <a:spcPct val="0"/>
                </a:spcBef>
                <a:spcAft>
                  <a:spcPct val="0"/>
                </a:spcAft>
                <a:defRPr/>
              </a:pPr>
              <a:t>29-Jan-19</a:t>
            </a:fld>
            <a:endParaRPr lang="en-AU" smtClean="0"/>
          </a:p>
        </p:txBody>
      </p:sp>
      <p:sp>
        <p:nvSpPr>
          <p:cNvPr id="1556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92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A2A564D-45BA-4A8B-865F-70627E949930}" type="slidenum">
              <a:rPr lang="en-AU" altLang="en-US"/>
              <a:pPr>
                <a:spcBef>
                  <a:spcPct val="0"/>
                </a:spcBef>
              </a:pPr>
              <a:t>18</a:t>
            </a:fld>
            <a:endParaRPr lang="en-AU" altLang="en-US"/>
          </a:p>
        </p:txBody>
      </p:sp>
      <p:sp>
        <p:nvSpPr>
          <p:cNvPr id="1392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22.42</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FFC282A-DA95-40FB-875D-014DBAD8870E}" type="datetime5">
              <a:rPr lang="en-AU" smtClean="0"/>
              <a:pPr fontAlgn="base">
                <a:spcBef>
                  <a:spcPct val="0"/>
                </a:spcBef>
                <a:spcAft>
                  <a:spcPct val="0"/>
                </a:spcAft>
                <a:defRPr/>
              </a:pPr>
              <a:t>29-Jan-19</a:t>
            </a:fld>
            <a:endParaRPr lang="en-AU" smtClean="0"/>
          </a:p>
        </p:txBody>
      </p:sp>
      <p:sp>
        <p:nvSpPr>
          <p:cNvPr id="1566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13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A3B21E8-9D74-4204-86B9-098D36C97F6B}" type="slidenum">
              <a:rPr lang="en-AU" altLang="en-US"/>
              <a:pPr>
                <a:spcBef>
                  <a:spcPct val="0"/>
                </a:spcBef>
              </a:pPr>
              <a:t>19</a:t>
            </a:fld>
            <a:endParaRPr lang="en-AU" altLang="en-US"/>
          </a:p>
        </p:txBody>
      </p:sp>
      <p:sp>
        <p:nvSpPr>
          <p:cNvPr id="1413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22.43</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D341CEE-DAF3-4E17-9928-1C9CE7417E5A}" type="datetime5">
              <a:rPr lang="en-AU" smtClean="0"/>
              <a:pPr fontAlgn="base">
                <a:spcBef>
                  <a:spcPct val="0"/>
                </a:spcBef>
                <a:spcAft>
                  <a:spcPct val="0"/>
                </a:spcAft>
                <a:defRPr/>
              </a:pPr>
              <a:t>29-Jan-19</a:t>
            </a:fld>
            <a:endParaRPr lang="en-AU" smtClean="0"/>
          </a:p>
        </p:txBody>
      </p:sp>
      <p:sp>
        <p:nvSpPr>
          <p:cNvPr id="1392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65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7CAE78A-7B69-4545-B8AB-2355077D96BC}" type="slidenum">
              <a:rPr lang="en-AU" altLang="en-US"/>
              <a:pPr>
                <a:spcBef>
                  <a:spcPct val="0"/>
                </a:spcBef>
              </a:pPr>
              <a:t>2</a:t>
            </a:fld>
            <a:endParaRPr lang="en-AU" altLang="en-US"/>
          </a:p>
        </p:txBody>
      </p:sp>
      <p:sp>
        <p:nvSpPr>
          <p:cNvPr id="1065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1198DB5-39E9-4CFD-B292-A96020B3519D}" type="datetime5">
              <a:rPr lang="en-AU" smtClean="0"/>
              <a:pPr fontAlgn="base">
                <a:spcBef>
                  <a:spcPct val="0"/>
                </a:spcBef>
                <a:spcAft>
                  <a:spcPct val="0"/>
                </a:spcAft>
                <a:defRPr/>
              </a:pPr>
              <a:t>29-Jan-19</a:t>
            </a:fld>
            <a:endParaRPr lang="en-AU" smtClean="0"/>
          </a:p>
        </p:txBody>
      </p:sp>
      <p:sp>
        <p:nvSpPr>
          <p:cNvPr id="1576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33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CE8F191-85C4-4D6A-BF7F-B84123E751BE}" type="slidenum">
              <a:rPr lang="en-AU" altLang="en-US"/>
              <a:pPr>
                <a:spcBef>
                  <a:spcPct val="0"/>
                </a:spcBef>
              </a:pPr>
              <a:t>20</a:t>
            </a:fld>
            <a:endParaRPr lang="en-AU" altLang="en-US"/>
          </a:p>
        </p:txBody>
      </p:sp>
      <p:sp>
        <p:nvSpPr>
          <p:cNvPr id="1433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D0A18B3-D2A0-497E-99C0-6BFF128A8D77}" type="datetime5">
              <a:rPr lang="en-AU" smtClean="0"/>
              <a:pPr fontAlgn="base">
                <a:spcBef>
                  <a:spcPct val="0"/>
                </a:spcBef>
                <a:spcAft>
                  <a:spcPct val="0"/>
                </a:spcAft>
                <a:defRPr/>
              </a:pPr>
              <a:t>29-Jan-19</a:t>
            </a:fld>
            <a:endParaRPr lang="en-AU" smtClean="0"/>
          </a:p>
        </p:txBody>
      </p:sp>
      <p:sp>
        <p:nvSpPr>
          <p:cNvPr id="1587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54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6529D25-47AB-4892-B785-9E996BE1725D}" type="slidenum">
              <a:rPr lang="en-AU" altLang="en-US"/>
              <a:pPr>
                <a:spcBef>
                  <a:spcPct val="0"/>
                </a:spcBef>
              </a:pPr>
              <a:t>21</a:t>
            </a:fld>
            <a:endParaRPr lang="en-AU" altLang="en-US"/>
          </a:p>
        </p:txBody>
      </p:sp>
      <p:sp>
        <p:nvSpPr>
          <p:cNvPr id="1454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22.44</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BD613CD-967C-45DE-A33C-F71ACE9243EB}" type="datetime5">
              <a:rPr lang="en-AU" smtClean="0"/>
              <a:pPr fontAlgn="base">
                <a:spcBef>
                  <a:spcPct val="0"/>
                </a:spcBef>
                <a:spcAft>
                  <a:spcPct val="0"/>
                </a:spcAft>
                <a:defRPr/>
              </a:pPr>
              <a:t>29-Jan-19</a:t>
            </a:fld>
            <a:endParaRPr lang="en-AU" smtClean="0"/>
          </a:p>
        </p:txBody>
      </p:sp>
      <p:sp>
        <p:nvSpPr>
          <p:cNvPr id="1597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74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6FC4C22-EC61-4D02-AA9A-5D9772E2295E}" type="slidenum">
              <a:rPr lang="en-AU" altLang="en-US"/>
              <a:pPr>
                <a:spcBef>
                  <a:spcPct val="0"/>
                </a:spcBef>
              </a:pPr>
              <a:t>22</a:t>
            </a:fld>
            <a:endParaRPr lang="en-AU" altLang="en-US"/>
          </a:p>
        </p:txBody>
      </p:sp>
      <p:sp>
        <p:nvSpPr>
          <p:cNvPr id="1474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22.45</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F44F35B-EA56-4446-A6E1-D475B5E43D4F}" type="datetime5">
              <a:rPr lang="en-AU" smtClean="0"/>
              <a:pPr fontAlgn="base">
                <a:spcBef>
                  <a:spcPct val="0"/>
                </a:spcBef>
                <a:spcAft>
                  <a:spcPct val="0"/>
                </a:spcAft>
                <a:defRPr/>
              </a:pPr>
              <a:t>29-Jan-19</a:t>
            </a:fld>
            <a:endParaRPr lang="en-AU" smtClean="0"/>
          </a:p>
        </p:txBody>
      </p:sp>
      <p:sp>
        <p:nvSpPr>
          <p:cNvPr id="1607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95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015DD5A-71F9-43AE-A861-695FD5DD91DF}" type="slidenum">
              <a:rPr lang="en-AU" altLang="en-US"/>
              <a:pPr>
                <a:spcBef>
                  <a:spcPct val="0"/>
                </a:spcBef>
              </a:pPr>
              <a:t>23</a:t>
            </a:fld>
            <a:endParaRPr lang="en-AU" altLang="en-US"/>
          </a:p>
        </p:txBody>
      </p:sp>
      <p:sp>
        <p:nvSpPr>
          <p:cNvPr id="1495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22.46</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4EF9C67-EC5A-43F7-A92A-31067A2F8D69}" type="datetime5">
              <a:rPr lang="en-AU" smtClean="0"/>
              <a:pPr fontAlgn="base">
                <a:spcBef>
                  <a:spcPct val="0"/>
                </a:spcBef>
                <a:spcAft>
                  <a:spcPct val="0"/>
                </a:spcAft>
                <a:defRPr/>
              </a:pPr>
              <a:t>29-Jan-19</a:t>
            </a:fld>
            <a:endParaRPr lang="en-AU" smtClean="0"/>
          </a:p>
        </p:txBody>
      </p:sp>
      <p:sp>
        <p:nvSpPr>
          <p:cNvPr id="1617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515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1E918D0-BC67-4796-8D15-8279F5260251}" type="slidenum">
              <a:rPr lang="en-AU" altLang="en-US"/>
              <a:pPr>
                <a:spcBef>
                  <a:spcPct val="0"/>
                </a:spcBef>
              </a:pPr>
              <a:t>24</a:t>
            </a:fld>
            <a:endParaRPr lang="en-AU" altLang="en-US"/>
          </a:p>
        </p:txBody>
      </p:sp>
      <p:sp>
        <p:nvSpPr>
          <p:cNvPr id="1515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22.47</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F47E0E5-5253-4BFE-9BEE-D782B92CED74}" type="datetime5">
              <a:rPr lang="en-AU" smtClean="0"/>
              <a:pPr fontAlgn="base">
                <a:spcBef>
                  <a:spcPct val="0"/>
                </a:spcBef>
                <a:spcAft>
                  <a:spcPct val="0"/>
                </a:spcAft>
                <a:defRPr/>
              </a:pPr>
              <a:t>29-Jan-19</a:t>
            </a:fld>
            <a:endParaRPr lang="en-AU" smtClean="0"/>
          </a:p>
        </p:txBody>
      </p:sp>
      <p:sp>
        <p:nvSpPr>
          <p:cNvPr id="1628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536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190C514-E454-4B07-9AE3-311F20BEB3D4}" type="slidenum">
              <a:rPr lang="en-AU" altLang="en-US"/>
              <a:pPr>
                <a:spcBef>
                  <a:spcPct val="0"/>
                </a:spcBef>
              </a:pPr>
              <a:t>25</a:t>
            </a:fld>
            <a:endParaRPr lang="en-AU" altLang="en-US"/>
          </a:p>
        </p:txBody>
      </p:sp>
      <p:sp>
        <p:nvSpPr>
          <p:cNvPr id="1536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221265E-C057-468F-9ED3-6AF596B4A8BB}" type="datetime5">
              <a:rPr lang="en-AU" smtClean="0"/>
              <a:pPr fontAlgn="base">
                <a:spcBef>
                  <a:spcPct val="0"/>
                </a:spcBef>
                <a:spcAft>
                  <a:spcPct val="0"/>
                </a:spcAft>
                <a:defRPr/>
              </a:pPr>
              <a:t>29-Jan-19</a:t>
            </a:fld>
            <a:endParaRPr lang="en-AU" smtClean="0"/>
          </a:p>
        </p:txBody>
      </p:sp>
      <p:sp>
        <p:nvSpPr>
          <p:cNvPr id="1638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556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876B941-ED55-4DA9-A278-63BC3175A9C7}" type="slidenum">
              <a:rPr lang="en-AU" altLang="en-US"/>
              <a:pPr>
                <a:spcBef>
                  <a:spcPct val="0"/>
                </a:spcBef>
              </a:pPr>
              <a:t>26</a:t>
            </a:fld>
            <a:endParaRPr lang="en-AU" altLang="en-US"/>
          </a:p>
        </p:txBody>
      </p:sp>
      <p:sp>
        <p:nvSpPr>
          <p:cNvPr id="1556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A008352-884A-4C6A-A889-E64A0740AFBF}" type="datetime5">
              <a:rPr lang="en-AU" smtClean="0"/>
              <a:pPr fontAlgn="base">
                <a:spcBef>
                  <a:spcPct val="0"/>
                </a:spcBef>
                <a:spcAft>
                  <a:spcPct val="0"/>
                </a:spcAft>
                <a:defRPr/>
              </a:pPr>
              <a:t>29-Jan-19</a:t>
            </a:fld>
            <a:endParaRPr lang="en-AU" smtClean="0"/>
          </a:p>
        </p:txBody>
      </p:sp>
      <p:sp>
        <p:nvSpPr>
          <p:cNvPr id="1648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577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6F53585-8D16-48F2-A70F-FBE1D8BB9708}" type="slidenum">
              <a:rPr lang="en-AU" altLang="en-US"/>
              <a:pPr>
                <a:spcBef>
                  <a:spcPct val="0"/>
                </a:spcBef>
              </a:pPr>
              <a:t>27</a:t>
            </a:fld>
            <a:endParaRPr lang="en-AU" altLang="en-US"/>
          </a:p>
        </p:txBody>
      </p:sp>
      <p:sp>
        <p:nvSpPr>
          <p:cNvPr id="1577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7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F9D8270-4279-4CA3-AA34-204F23B62277}" type="datetime5">
              <a:rPr lang="en-AU" smtClean="0"/>
              <a:pPr fontAlgn="base">
                <a:spcBef>
                  <a:spcPct val="0"/>
                </a:spcBef>
                <a:spcAft>
                  <a:spcPct val="0"/>
                </a:spcAft>
                <a:defRPr/>
              </a:pPr>
              <a:t>29-Jan-19</a:t>
            </a:fld>
            <a:endParaRPr lang="en-AU" smtClean="0"/>
          </a:p>
        </p:txBody>
      </p:sp>
      <p:sp>
        <p:nvSpPr>
          <p:cNvPr id="1658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597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DD50742-E504-4D4E-BD52-8A1F80ED7826}" type="slidenum">
              <a:rPr lang="en-AU" altLang="en-US"/>
              <a:pPr>
                <a:spcBef>
                  <a:spcPct val="0"/>
                </a:spcBef>
              </a:pPr>
              <a:t>28</a:t>
            </a:fld>
            <a:endParaRPr lang="en-AU" altLang="en-US"/>
          </a:p>
        </p:txBody>
      </p:sp>
      <p:sp>
        <p:nvSpPr>
          <p:cNvPr id="1597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D1904F4-BE60-403F-873F-931B31F6C3D5}" type="datetime5">
              <a:rPr lang="en-AU" smtClean="0"/>
              <a:pPr fontAlgn="base">
                <a:spcBef>
                  <a:spcPct val="0"/>
                </a:spcBef>
                <a:spcAft>
                  <a:spcPct val="0"/>
                </a:spcAft>
                <a:defRPr/>
              </a:pPr>
              <a:t>29-Jan-19</a:t>
            </a:fld>
            <a:endParaRPr lang="en-AU" smtClean="0"/>
          </a:p>
        </p:txBody>
      </p:sp>
      <p:sp>
        <p:nvSpPr>
          <p:cNvPr id="1669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17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8A2A32F-F94C-4838-B594-FCA25D19A3E2}" type="slidenum">
              <a:rPr lang="en-AU" altLang="en-US"/>
              <a:pPr>
                <a:spcBef>
                  <a:spcPct val="0"/>
                </a:spcBef>
              </a:pPr>
              <a:t>29</a:t>
            </a:fld>
            <a:endParaRPr lang="en-AU" altLang="en-US"/>
          </a:p>
        </p:txBody>
      </p:sp>
      <p:sp>
        <p:nvSpPr>
          <p:cNvPr id="1617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28CA833-9B76-4C4E-A498-17455EBD3DE6}" type="datetime5">
              <a:rPr lang="en-AU" smtClean="0"/>
              <a:pPr fontAlgn="base">
                <a:spcBef>
                  <a:spcPct val="0"/>
                </a:spcBef>
                <a:spcAft>
                  <a:spcPct val="0"/>
                </a:spcAft>
                <a:defRPr/>
              </a:pPr>
              <a:t>29-Jan-19</a:t>
            </a:fld>
            <a:endParaRPr lang="en-AU" smtClean="0"/>
          </a:p>
        </p:txBody>
      </p:sp>
      <p:sp>
        <p:nvSpPr>
          <p:cNvPr id="1402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85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8B0775C-E661-4474-94A9-1DF4DE861EDA}" type="slidenum">
              <a:rPr lang="en-AU" altLang="en-US"/>
              <a:pPr>
                <a:spcBef>
                  <a:spcPct val="0"/>
                </a:spcBef>
              </a:pPr>
              <a:t>3</a:t>
            </a:fld>
            <a:endParaRPr lang="en-AU" altLang="en-US"/>
          </a:p>
        </p:txBody>
      </p:sp>
      <p:sp>
        <p:nvSpPr>
          <p:cNvPr id="1085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518FD7E-B3FA-4532-B6CA-AF4F89E89938}" type="datetime5">
              <a:rPr lang="en-AU" smtClean="0"/>
              <a:pPr fontAlgn="base">
                <a:spcBef>
                  <a:spcPct val="0"/>
                </a:spcBef>
                <a:spcAft>
                  <a:spcPct val="0"/>
                </a:spcAft>
                <a:defRPr/>
              </a:pPr>
              <a:t>29-Jan-19</a:t>
            </a:fld>
            <a:endParaRPr lang="en-AU" smtClean="0"/>
          </a:p>
        </p:txBody>
      </p:sp>
      <p:sp>
        <p:nvSpPr>
          <p:cNvPr id="1679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38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4FCB064-C1FC-484B-AD94-4E37F42A030D}" type="slidenum">
              <a:rPr lang="en-AU" altLang="en-US"/>
              <a:pPr>
                <a:spcBef>
                  <a:spcPct val="0"/>
                </a:spcBef>
              </a:pPr>
              <a:t>30</a:t>
            </a:fld>
            <a:endParaRPr lang="en-AU" altLang="en-US"/>
          </a:p>
        </p:txBody>
      </p:sp>
      <p:sp>
        <p:nvSpPr>
          <p:cNvPr id="1638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C6EF350-184C-48BF-9CD7-C47377EA5BC9}" type="datetime5">
              <a:rPr lang="en-AU" smtClean="0"/>
              <a:pPr fontAlgn="base">
                <a:spcBef>
                  <a:spcPct val="0"/>
                </a:spcBef>
                <a:spcAft>
                  <a:spcPct val="0"/>
                </a:spcAft>
                <a:defRPr/>
              </a:pPr>
              <a:t>29-Jan-19</a:t>
            </a:fld>
            <a:endParaRPr lang="en-AU" smtClean="0"/>
          </a:p>
        </p:txBody>
      </p:sp>
      <p:sp>
        <p:nvSpPr>
          <p:cNvPr id="1689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58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09ED969-8A0D-41F6-AEC0-C5EE861DB1EA}" type="slidenum">
              <a:rPr lang="en-AU" altLang="en-US"/>
              <a:pPr>
                <a:spcBef>
                  <a:spcPct val="0"/>
                </a:spcBef>
              </a:pPr>
              <a:t>31</a:t>
            </a:fld>
            <a:endParaRPr lang="en-AU" altLang="en-US"/>
          </a:p>
        </p:txBody>
      </p:sp>
      <p:sp>
        <p:nvSpPr>
          <p:cNvPr id="1658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5BCC722-8FDF-4279-A068-BBC229CB4190}" type="datetime5">
              <a:rPr lang="en-AU" smtClean="0"/>
              <a:pPr fontAlgn="base">
                <a:spcBef>
                  <a:spcPct val="0"/>
                </a:spcBef>
                <a:spcAft>
                  <a:spcPct val="0"/>
                </a:spcAft>
                <a:defRPr/>
              </a:pPr>
              <a:t>29-Jan-19</a:t>
            </a:fld>
            <a:endParaRPr lang="en-AU" smtClean="0"/>
          </a:p>
        </p:txBody>
      </p:sp>
      <p:sp>
        <p:nvSpPr>
          <p:cNvPr id="1699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79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AC52F9E-59E3-420F-84E6-85432789F09C}" type="slidenum">
              <a:rPr lang="en-AU" altLang="en-US"/>
              <a:pPr>
                <a:spcBef>
                  <a:spcPct val="0"/>
                </a:spcBef>
              </a:pPr>
              <a:t>32</a:t>
            </a:fld>
            <a:endParaRPr lang="en-AU" altLang="en-US"/>
          </a:p>
        </p:txBody>
      </p:sp>
      <p:sp>
        <p:nvSpPr>
          <p:cNvPr id="1679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9AA3EA8-3EB1-408B-BC19-8E5A7718BA71}" type="datetime5">
              <a:rPr lang="en-AU" smtClean="0"/>
              <a:pPr fontAlgn="base">
                <a:spcBef>
                  <a:spcPct val="0"/>
                </a:spcBef>
                <a:spcAft>
                  <a:spcPct val="0"/>
                </a:spcAft>
                <a:defRPr/>
              </a:pPr>
              <a:t>29-Jan-19</a:t>
            </a:fld>
            <a:endParaRPr lang="en-AU" smtClean="0"/>
          </a:p>
        </p:txBody>
      </p:sp>
      <p:sp>
        <p:nvSpPr>
          <p:cNvPr id="1710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99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241982B-1E3E-4DDE-AAE1-988399C3423D}" type="slidenum">
              <a:rPr lang="en-AU" altLang="en-US"/>
              <a:pPr>
                <a:spcBef>
                  <a:spcPct val="0"/>
                </a:spcBef>
              </a:pPr>
              <a:t>33</a:t>
            </a:fld>
            <a:endParaRPr lang="en-AU" altLang="en-US"/>
          </a:p>
        </p:txBody>
      </p:sp>
      <p:sp>
        <p:nvSpPr>
          <p:cNvPr id="1699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DDE38F1-08EC-4435-B6F6-79F585900211}" type="datetime5">
              <a:rPr lang="en-AU" smtClean="0"/>
              <a:pPr fontAlgn="base">
                <a:spcBef>
                  <a:spcPct val="0"/>
                </a:spcBef>
                <a:spcAft>
                  <a:spcPct val="0"/>
                </a:spcAft>
                <a:defRPr/>
              </a:pPr>
              <a:t>29-Jan-19</a:t>
            </a:fld>
            <a:endParaRPr lang="en-AU" smtClean="0"/>
          </a:p>
        </p:txBody>
      </p:sp>
      <p:sp>
        <p:nvSpPr>
          <p:cNvPr id="1413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05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7AE13A2-A229-4529-B986-175D818B0714}" type="slidenum">
              <a:rPr lang="en-AU" altLang="en-US"/>
              <a:pPr>
                <a:spcBef>
                  <a:spcPct val="0"/>
                </a:spcBef>
              </a:pPr>
              <a:t>4</a:t>
            </a:fld>
            <a:endParaRPr lang="en-AU" altLang="en-US"/>
          </a:p>
        </p:txBody>
      </p:sp>
      <p:sp>
        <p:nvSpPr>
          <p:cNvPr id="1105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22.31</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2887EB7-B30B-4333-99DA-15378977B8EE}" type="datetime5">
              <a:rPr lang="en-AU" smtClean="0"/>
              <a:pPr fontAlgn="base">
                <a:spcBef>
                  <a:spcPct val="0"/>
                </a:spcBef>
                <a:spcAft>
                  <a:spcPct val="0"/>
                </a:spcAft>
                <a:defRPr/>
              </a:pPr>
              <a:t>29-Jan-19</a:t>
            </a:fld>
            <a:endParaRPr lang="en-AU" smtClean="0"/>
          </a:p>
        </p:txBody>
      </p:sp>
      <p:sp>
        <p:nvSpPr>
          <p:cNvPr id="1423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26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71AA1C7-1F2A-4611-A6BF-63781E0735F0}" type="slidenum">
              <a:rPr lang="en-AU" altLang="en-US"/>
              <a:pPr>
                <a:spcBef>
                  <a:spcPct val="0"/>
                </a:spcBef>
              </a:pPr>
              <a:t>5</a:t>
            </a:fld>
            <a:endParaRPr lang="en-AU" altLang="en-US"/>
          </a:p>
        </p:txBody>
      </p:sp>
      <p:sp>
        <p:nvSpPr>
          <p:cNvPr id="1126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22.32</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8FCDCDD-42CC-49EE-A44C-7E46BBB9AB5C}" type="datetime5">
              <a:rPr lang="en-AU" smtClean="0"/>
              <a:pPr fontAlgn="base">
                <a:spcBef>
                  <a:spcPct val="0"/>
                </a:spcBef>
                <a:spcAft>
                  <a:spcPct val="0"/>
                </a:spcAft>
                <a:defRPr/>
              </a:pPr>
              <a:t>29-Jan-19</a:t>
            </a:fld>
            <a:endParaRPr lang="en-AU" smtClean="0"/>
          </a:p>
        </p:txBody>
      </p:sp>
      <p:sp>
        <p:nvSpPr>
          <p:cNvPr id="1433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46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C6FDB96-2528-45E9-8B45-307141588E89}" type="slidenum">
              <a:rPr lang="en-AU" altLang="en-US"/>
              <a:pPr>
                <a:spcBef>
                  <a:spcPct val="0"/>
                </a:spcBef>
              </a:pPr>
              <a:t>6</a:t>
            </a:fld>
            <a:endParaRPr lang="en-AU" altLang="en-US"/>
          </a:p>
        </p:txBody>
      </p:sp>
      <p:sp>
        <p:nvSpPr>
          <p:cNvPr id="1146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22.33</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541B92B-4933-4D3A-A0B4-48D4DEFC3B67}" type="datetime5">
              <a:rPr lang="en-AU" smtClean="0"/>
              <a:pPr fontAlgn="base">
                <a:spcBef>
                  <a:spcPct val="0"/>
                </a:spcBef>
                <a:spcAft>
                  <a:spcPct val="0"/>
                </a:spcAft>
                <a:defRPr/>
              </a:pPr>
              <a:t>29-Jan-19</a:t>
            </a:fld>
            <a:endParaRPr lang="en-AU" smtClean="0"/>
          </a:p>
        </p:txBody>
      </p:sp>
      <p:sp>
        <p:nvSpPr>
          <p:cNvPr id="1443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67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6758254-8AC8-4CC5-9045-9E55972AF438}" type="slidenum">
              <a:rPr lang="en-AU" altLang="en-US"/>
              <a:pPr>
                <a:spcBef>
                  <a:spcPct val="0"/>
                </a:spcBef>
              </a:pPr>
              <a:t>7</a:t>
            </a:fld>
            <a:endParaRPr lang="en-AU" altLang="en-US"/>
          </a:p>
        </p:txBody>
      </p:sp>
      <p:sp>
        <p:nvSpPr>
          <p:cNvPr id="1167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22.34</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0032975-83BE-436D-98A8-78D2842B30AB}" type="datetime5">
              <a:rPr lang="en-AU" smtClean="0"/>
              <a:pPr fontAlgn="base">
                <a:spcBef>
                  <a:spcPct val="0"/>
                </a:spcBef>
                <a:spcAft>
                  <a:spcPct val="0"/>
                </a:spcAft>
                <a:defRPr/>
              </a:pPr>
              <a:t>29-Jan-19</a:t>
            </a:fld>
            <a:endParaRPr lang="en-AU" smtClean="0"/>
          </a:p>
        </p:txBody>
      </p:sp>
      <p:sp>
        <p:nvSpPr>
          <p:cNvPr id="1454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87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AB32DC8-6DA2-47C1-83A7-6AB75DB8BA2B}" type="slidenum">
              <a:rPr lang="en-AU" altLang="en-US"/>
              <a:pPr>
                <a:spcBef>
                  <a:spcPct val="0"/>
                </a:spcBef>
              </a:pPr>
              <a:t>8</a:t>
            </a:fld>
            <a:endParaRPr lang="en-AU" altLang="en-US"/>
          </a:p>
        </p:txBody>
      </p:sp>
      <p:sp>
        <p:nvSpPr>
          <p:cNvPr id="1187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22.35</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049BF69-B3EC-4144-8A9B-7E6FEE16E3FB}" type="datetime5">
              <a:rPr lang="en-AU" smtClean="0"/>
              <a:pPr fontAlgn="base">
                <a:spcBef>
                  <a:spcPct val="0"/>
                </a:spcBef>
                <a:spcAft>
                  <a:spcPct val="0"/>
                </a:spcAft>
                <a:defRPr/>
              </a:pPr>
              <a:t>29-Jan-19</a:t>
            </a:fld>
            <a:endParaRPr lang="en-AU" smtClean="0"/>
          </a:p>
        </p:txBody>
      </p:sp>
      <p:sp>
        <p:nvSpPr>
          <p:cNvPr id="1464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08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7D5EB57-7262-492F-B05F-CDB54085289D}" type="slidenum">
              <a:rPr lang="en-AU" altLang="en-US"/>
              <a:pPr>
                <a:spcBef>
                  <a:spcPct val="0"/>
                </a:spcBef>
              </a:pPr>
              <a:t>9</a:t>
            </a:fld>
            <a:endParaRPr lang="en-AU" altLang="en-US"/>
          </a:p>
        </p:txBody>
      </p:sp>
      <p:sp>
        <p:nvSpPr>
          <p:cNvPr id="1208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22.36</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fld id="{1A097FED-2165-4FF4-A0A7-39E105E5698A}" type="datetimeFigureOut">
              <a:rPr lang="en-US"/>
              <a:pPr>
                <a:defRPr/>
              </a:pPr>
              <a:t>1/29/2019</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Narrow" pitchFamily="34" charset="0"/>
              </a:defRPr>
            </a:lvl1pPr>
          </a:lstStyle>
          <a:p>
            <a:fld id="{A88A42AE-8C2B-43D5-9549-65D51A93A0AE}" type="slidenum">
              <a:rPr lang="en-US" altLang="en-US"/>
              <a:pPr/>
              <a:t>‹#›</a:t>
            </a:fld>
            <a:endParaRPr lang="en-US" altLang="en-US"/>
          </a:p>
        </p:txBody>
      </p:sp>
    </p:spTree>
    <p:extLst>
      <p:ext uri="{BB962C8B-B14F-4D97-AF65-F5344CB8AC3E}">
        <p14:creationId xmlns:p14="http://schemas.microsoft.com/office/powerpoint/2010/main" val="61901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vl1pPr>
          </a:lstStyle>
          <a:p>
            <a:r>
              <a:rPr lang="en-AU"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Tree>
    <p:extLst>
      <p:ext uri="{BB962C8B-B14F-4D97-AF65-F5344CB8AC3E}">
        <p14:creationId xmlns:p14="http://schemas.microsoft.com/office/powerpoint/2010/main" val="4167371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SecondClick to edit Master title style</a:t>
            </a:r>
            <a:endParaRPr lang="en-US" altLang="en-US" smtClean="0"/>
          </a:p>
          <a:p>
            <a:pPr lvl="1"/>
            <a:r>
              <a:rPr lang="en-AU" altLang="en-US" smtClean="0"/>
              <a:t>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Lst>
  <p:txStyles>
    <p:titleStyle>
      <a:lvl1pPr algn="ctr" defTabSz="457200" rtl="0" eaLnBrk="0" fontAlgn="base" hangingPunct="0">
        <a:spcBef>
          <a:spcPct val="0"/>
        </a:spcBef>
        <a:spcAft>
          <a:spcPct val="0"/>
        </a:spcAft>
        <a:defRPr sz="4000" kern="1200" cap="all">
          <a:solidFill>
            <a:srgbClr val="008000"/>
          </a:solidFill>
          <a:latin typeface="Arial Narrow" pitchFamily="34" charset="0"/>
          <a:ea typeface="+mj-ea"/>
          <a:cs typeface="Arial"/>
        </a:defRPr>
      </a:lvl1pPr>
      <a:lvl2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2pPr>
      <a:lvl3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3pPr>
      <a:lvl4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4pPr>
      <a:lvl5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5pPr>
      <a:lvl6pPr marL="457200" algn="ctr" defTabSz="457200" rtl="0" fontAlgn="base">
        <a:spcBef>
          <a:spcPct val="0"/>
        </a:spcBef>
        <a:spcAft>
          <a:spcPct val="0"/>
        </a:spcAft>
        <a:defRPr sz="4000">
          <a:solidFill>
            <a:srgbClr val="008000"/>
          </a:solidFill>
          <a:latin typeface="Arial Narrow" pitchFamily="34" charset="0"/>
          <a:cs typeface="Arial" pitchFamily="34" charset="0"/>
        </a:defRPr>
      </a:lvl6pPr>
      <a:lvl7pPr marL="914400" algn="ctr" defTabSz="457200" rtl="0" fontAlgn="base">
        <a:spcBef>
          <a:spcPct val="0"/>
        </a:spcBef>
        <a:spcAft>
          <a:spcPct val="0"/>
        </a:spcAft>
        <a:defRPr sz="4000">
          <a:solidFill>
            <a:srgbClr val="008000"/>
          </a:solidFill>
          <a:latin typeface="Arial Narrow" pitchFamily="34" charset="0"/>
          <a:cs typeface="Arial" pitchFamily="34" charset="0"/>
        </a:defRPr>
      </a:lvl7pPr>
      <a:lvl8pPr marL="1371600" algn="ctr" defTabSz="457200" rtl="0" fontAlgn="base">
        <a:spcBef>
          <a:spcPct val="0"/>
        </a:spcBef>
        <a:spcAft>
          <a:spcPct val="0"/>
        </a:spcAft>
        <a:defRPr sz="4000">
          <a:solidFill>
            <a:srgbClr val="008000"/>
          </a:solidFill>
          <a:latin typeface="Arial Narrow" pitchFamily="34" charset="0"/>
          <a:cs typeface="Arial" pitchFamily="34" charset="0"/>
        </a:defRPr>
      </a:lvl8pPr>
      <a:lvl9pPr marL="1828800" algn="ctr" defTabSz="457200" rtl="0" fontAlgn="base">
        <a:spcBef>
          <a:spcPct val="0"/>
        </a:spcBef>
        <a:spcAft>
          <a:spcPct val="0"/>
        </a:spcAft>
        <a:defRPr sz="4000">
          <a:solidFill>
            <a:srgbClr val="008000"/>
          </a:solidFill>
          <a:latin typeface="Arial Narrow"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Arial Narrow" pitchFamily="34" charset="0"/>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Arial Narrow" pitchFamily="34" charset="0"/>
          <a:ea typeface="+mn-ea"/>
          <a:cs typeface="Arial"/>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Arial Narrow" pitchFamily="34" charset="0"/>
          <a:ea typeface="+mn-ea"/>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9.w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20.wmf"/><Relationship Id="rId4" Type="http://schemas.openxmlformats.org/officeDocument/2006/relationships/oleObject" Target="../embeddings/oleObject2.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21.wmf"/><Relationship Id="rId4" Type="http://schemas.openxmlformats.org/officeDocument/2006/relationships/oleObject" Target="../embeddings/oleObject3.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33.xml"/><Relationship Id="rId7" Type="http://schemas.openxmlformats.org/officeDocument/2006/relationships/image" Target="../media/image23.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22.wmf"/><Relationship Id="rId4" Type="http://schemas.openxmlformats.org/officeDocument/2006/relationships/oleObject" Target="../embeddings/oleObject4.bin"/><Relationship Id="rId9" Type="http://schemas.openxmlformats.org/officeDocument/2006/relationships/image" Target="../media/image24.wmf"/></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32000" y="549275"/>
            <a:ext cx="828000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800" dirty="0">
                <a:solidFill>
                  <a:srgbClr val="3C9325"/>
                </a:solidFill>
                <a:latin typeface="Arial Narrow" pitchFamily="34" charset="0"/>
              </a:rPr>
              <a:t>Lesson </a:t>
            </a:r>
            <a:r>
              <a:rPr lang="en-AU" altLang="en-US" sz="4800" dirty="0" smtClean="0">
                <a:solidFill>
                  <a:srgbClr val="3C9325"/>
                </a:solidFill>
                <a:latin typeface="Arial Narrow" pitchFamily="34" charset="0"/>
              </a:rPr>
              <a:t>12</a:t>
            </a:r>
            <a:endParaRPr lang="en-AU" altLang="en-US" sz="4800" dirty="0">
              <a:solidFill>
                <a:srgbClr val="3C9325"/>
              </a:solidFill>
              <a:latin typeface="Arial Narrow" pitchFamily="34" charset="0"/>
            </a:endParaRPr>
          </a:p>
          <a:p>
            <a:pPr algn="ctr" eaLnBrk="1" hangingPunct="1"/>
            <a:r>
              <a:rPr lang="en-AU" altLang="en-US" sz="4800" dirty="0" smtClean="0">
                <a:solidFill>
                  <a:srgbClr val="3C9325"/>
                </a:solidFill>
                <a:latin typeface="Arial Narrow" pitchFamily="34" charset="0"/>
              </a:rPr>
              <a:t>Chapter 22</a:t>
            </a:r>
            <a:endParaRPr lang="en-AU" altLang="en-US" sz="4800" dirty="0">
              <a:solidFill>
                <a:srgbClr val="3C9325"/>
              </a:solidFill>
              <a:latin typeface="Arial Narrow" pitchFamily="34" charset="0"/>
            </a:endParaRPr>
          </a:p>
          <a:p>
            <a:pPr algn="ctr" eaLnBrk="1" hangingPunct="1"/>
            <a:r>
              <a:rPr lang="en-AU" altLang="en-US" sz="4800" dirty="0" smtClean="0">
                <a:solidFill>
                  <a:srgbClr val="3C9325"/>
                </a:solidFill>
                <a:latin typeface="Arial Narrow" pitchFamily="34" charset="0"/>
              </a:rPr>
              <a:t>Three Phase Motors</a:t>
            </a:r>
          </a:p>
          <a:p>
            <a:pPr algn="ctr" eaLnBrk="1" hangingPunct="1"/>
            <a:endParaRPr lang="en-AU" altLang="en-US" sz="4800" dirty="0" smtClean="0">
              <a:solidFill>
                <a:srgbClr val="3C9325"/>
              </a:solidFill>
              <a:latin typeface="Arial Narrow" pitchFamily="34" charset="0"/>
            </a:endParaRPr>
          </a:p>
          <a:p>
            <a:pPr algn="ctr" eaLnBrk="1" hangingPunct="1"/>
            <a:r>
              <a:rPr lang="en-AU" altLang="en-US" sz="4800" u="sng" dirty="0" smtClean="0">
                <a:solidFill>
                  <a:srgbClr val="3C9325"/>
                </a:solidFill>
                <a:latin typeface="Arial Narrow" pitchFamily="34" charset="0"/>
              </a:rPr>
              <a:t>Sections</a:t>
            </a:r>
          </a:p>
          <a:p>
            <a:pPr marL="1619250" indent="-1619250" eaLnBrk="1" hangingPunct="1"/>
            <a:r>
              <a:rPr lang="en-AU" altLang="en-US" sz="4800" dirty="0" smtClean="0">
                <a:solidFill>
                  <a:srgbClr val="3C9325"/>
                </a:solidFill>
                <a:latin typeface="Arial Narrow" pitchFamily="34" charset="0"/>
              </a:rPr>
              <a:t>22.4	Motor protection</a:t>
            </a:r>
            <a:endParaRPr lang="en-AU" altLang="en-US" sz="4800" dirty="0">
              <a:solidFill>
                <a:srgbClr val="3C9325"/>
              </a:solidFill>
              <a:latin typeface="Futura Condensed"/>
            </a:endParaRPr>
          </a:p>
        </p:txBody>
      </p:sp>
      <p:sp>
        <p:nvSpPr>
          <p:cNvPr id="2" name="Oval 1"/>
          <p:cNvSpPr/>
          <p:nvPr/>
        </p:nvSpPr>
        <p:spPr>
          <a:xfrm>
            <a:off x="8820472" y="5949280"/>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31614667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Fuses</a:t>
            </a:r>
          </a:p>
        </p:txBody>
      </p:sp>
      <p:sp>
        <p:nvSpPr>
          <p:cNvPr id="61444" name="Rectangle 10"/>
          <p:cNvSpPr>
            <a:spLocks noChangeArrowheads="1"/>
          </p:cNvSpPr>
          <p:nvPr/>
        </p:nvSpPr>
        <p:spPr bwMode="auto">
          <a:xfrm>
            <a:off x="4572000" y="1511300"/>
            <a:ext cx="3960813"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45000"/>
              </a:spcBef>
              <a:buFontTx/>
              <a:buChar char="•"/>
            </a:pPr>
            <a:r>
              <a:rPr lang="en-AU" altLang="en-US" sz="2800"/>
              <a:t>High rupturing capacity (HRC) fuses have the element enclosed in a ceramic tube filled with powered silica. </a:t>
            </a:r>
          </a:p>
          <a:p>
            <a:pPr eaLnBrk="1" hangingPunct="1">
              <a:spcBef>
                <a:spcPct val="45000"/>
              </a:spcBef>
              <a:buFontTx/>
              <a:buChar char="•"/>
            </a:pPr>
            <a:r>
              <a:rPr lang="en-AU" altLang="en-US" sz="2800"/>
              <a:t>This ensures rapid heating of the fusible element, arc quenching and containment of the energy.</a:t>
            </a:r>
          </a:p>
        </p:txBody>
      </p:sp>
      <p:pic>
        <p:nvPicPr>
          <p:cNvPr id="121860" name="Picture 5" descr="Figure 22.3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2450" y="1511300"/>
            <a:ext cx="3732213" cy="394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14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Circuit breakers</a:t>
            </a:r>
          </a:p>
        </p:txBody>
      </p:sp>
      <p:sp>
        <p:nvSpPr>
          <p:cNvPr id="62468" name="Rectangle 8"/>
          <p:cNvSpPr>
            <a:spLocks noChangeArrowheads="1"/>
          </p:cNvSpPr>
          <p:nvPr/>
        </p:nvSpPr>
        <p:spPr bwMode="auto">
          <a:xfrm>
            <a:off x="4211638" y="1511300"/>
            <a:ext cx="4176712"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45000"/>
              </a:spcBef>
              <a:buFontTx/>
              <a:buChar char="•"/>
            </a:pPr>
            <a:r>
              <a:rPr lang="en-AU" altLang="en-US" sz="2800"/>
              <a:t>Circuit breakers incorporate an on-off switch as well as in-built overload protection. </a:t>
            </a:r>
          </a:p>
          <a:p>
            <a:pPr eaLnBrk="1" hangingPunct="1">
              <a:spcBef>
                <a:spcPct val="45000"/>
              </a:spcBef>
              <a:buFontTx/>
              <a:buChar char="•"/>
            </a:pPr>
            <a:r>
              <a:rPr lang="en-AU" altLang="en-US" sz="2800"/>
              <a:t>They operate like a thermal or magnetic overload unit.</a:t>
            </a:r>
          </a:p>
          <a:p>
            <a:pPr eaLnBrk="1" hangingPunct="1">
              <a:spcBef>
                <a:spcPct val="45000"/>
              </a:spcBef>
              <a:buFontTx/>
              <a:buChar char="•"/>
            </a:pPr>
            <a:r>
              <a:rPr lang="en-AU" altLang="en-US" sz="2800"/>
              <a:t>An overload condition operates the switch mechanism.</a:t>
            </a:r>
          </a:p>
        </p:txBody>
      </p:sp>
      <p:pic>
        <p:nvPicPr>
          <p:cNvPr id="123908" name="Picture 5" descr="Figure 22.3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276475"/>
            <a:ext cx="3430588" cy="236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6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246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Over-temperature protection</a:t>
            </a:r>
          </a:p>
        </p:txBody>
      </p:sp>
      <p:sp>
        <p:nvSpPr>
          <p:cNvPr id="125955"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6" name="Rectangle 8"/>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3494" name="Rectangle 10"/>
          <p:cNvSpPr>
            <a:spLocks noChangeArrowheads="1"/>
          </p:cNvSpPr>
          <p:nvPr/>
        </p:nvSpPr>
        <p:spPr bwMode="auto">
          <a:xfrm>
            <a:off x="611188" y="1511300"/>
            <a:ext cx="79200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Clr>
                <a:schemeClr val="tx1"/>
              </a:buClr>
              <a:buFontTx/>
              <a:buChar char="•"/>
            </a:pPr>
            <a:r>
              <a:rPr lang="en-AU" altLang="en-US" sz="2800">
                <a:solidFill>
                  <a:srgbClr val="3C9325"/>
                </a:solidFill>
              </a:rPr>
              <a:t>AS/NZS 3000 </a:t>
            </a:r>
            <a:r>
              <a:rPr lang="en-AU" altLang="en-US" sz="2800"/>
              <a:t>requires that an over-temperature device be fitted to unattended motors above a certain rating.</a:t>
            </a:r>
          </a:p>
          <a:p>
            <a:pPr eaLnBrk="1" hangingPunct="1">
              <a:spcBef>
                <a:spcPts val="1200"/>
              </a:spcBef>
              <a:buFontTx/>
              <a:buChar char="•"/>
            </a:pPr>
            <a:r>
              <a:rPr lang="en-AU" altLang="en-US" sz="2800"/>
              <a:t>A motor can become hot due to overload or external conditions, such as hot weather. </a:t>
            </a:r>
          </a:p>
          <a:p>
            <a:pPr eaLnBrk="1" hangingPunct="1">
              <a:spcBef>
                <a:spcPts val="1200"/>
              </a:spcBef>
              <a:buFontTx/>
              <a:buChar char="•"/>
            </a:pPr>
            <a:r>
              <a:rPr lang="en-AU" altLang="en-US" sz="2800"/>
              <a:t>This can mean a thermal overload unit will not always operate, as it senses an overload current, not the temperature of the motor.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349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Embedded thermistors</a:t>
            </a:r>
          </a:p>
        </p:txBody>
      </p:sp>
      <p:sp>
        <p:nvSpPr>
          <p:cNvPr id="128003"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8004" name="Rectangle 5"/>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8005" name="Rectangle 8"/>
          <p:cNvSpPr>
            <a:spLocks noChangeArrowheads="1"/>
          </p:cNvSpPr>
          <p:nvPr/>
        </p:nvSpPr>
        <p:spPr bwMode="auto">
          <a:xfrm>
            <a:off x="612775" y="4676775"/>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Thermistors embedded in motor windings have a positive temperature coefficient (PTC) in which the thermistor resistance increases quickly after the reference temperature is reached</a:t>
            </a:r>
          </a:p>
        </p:txBody>
      </p:sp>
      <p:pic>
        <p:nvPicPr>
          <p:cNvPr id="128006" name="Picture 7" descr="Figure 22.3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628775"/>
            <a:ext cx="6456362" cy="285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Adverse environments</a:t>
            </a:r>
          </a:p>
        </p:txBody>
      </p:sp>
      <p:sp>
        <p:nvSpPr>
          <p:cNvPr id="13005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005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5542" name="Rectangle 10"/>
          <p:cNvSpPr>
            <a:spLocks noChangeArrowheads="1"/>
          </p:cNvSpPr>
          <p:nvPr/>
        </p:nvSpPr>
        <p:spPr bwMode="auto">
          <a:xfrm>
            <a:off x="611188" y="1511300"/>
            <a:ext cx="7920037"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600"/>
              </a:spcBef>
              <a:buFontTx/>
              <a:buChar char="•"/>
            </a:pPr>
            <a:r>
              <a:rPr lang="en-AU" altLang="en-US" sz="2800"/>
              <a:t>Motors designed to operate in hot, humid, wet or dusty environments have an IP Code rating (ingress protection rating). </a:t>
            </a:r>
          </a:p>
          <a:p>
            <a:pPr eaLnBrk="1" hangingPunct="1">
              <a:spcBef>
                <a:spcPts val="600"/>
              </a:spcBef>
              <a:buFontTx/>
              <a:buChar char="•"/>
            </a:pPr>
            <a:r>
              <a:rPr lang="en-AU" altLang="en-US" sz="2800"/>
              <a:t>The code is stamped on the motor nameplate, and consists of the letters IP followed by two digits.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4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554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IP code</a:t>
            </a:r>
          </a:p>
        </p:txBody>
      </p:sp>
      <p:sp>
        <p:nvSpPr>
          <p:cNvPr id="13209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210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6" name="Rectangle 5"/>
          <p:cNvSpPr>
            <a:spLocks noChangeArrowheads="1"/>
          </p:cNvSpPr>
          <p:nvPr/>
        </p:nvSpPr>
        <p:spPr bwMode="auto">
          <a:xfrm>
            <a:off x="611188" y="1511300"/>
            <a:ext cx="7921625"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first digit rates the level of protection the motor enclosure provides against access to live or moving parts, and the ingress of dust or other foreign bodies. Numbers range from 0 (no protection) to 6, which is dust tight.</a:t>
            </a:r>
          </a:p>
          <a:p>
            <a:pPr eaLnBrk="1" hangingPunct="1">
              <a:spcBef>
                <a:spcPts val="1200"/>
              </a:spcBef>
              <a:buFontTx/>
              <a:buChar char="•"/>
            </a:pPr>
            <a:r>
              <a:rPr lang="en-AU" altLang="en-US" sz="2800"/>
              <a:t>The second digit refers to the level of protection a motor enclosure provides against the ingress of water. The numbers range from 0 (no protection) to 8, in which the motor can be fully and continuously immersed in water.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656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TEFC motor</a:t>
            </a:r>
          </a:p>
        </p:txBody>
      </p:sp>
      <p:sp>
        <p:nvSpPr>
          <p:cNvPr id="13414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414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7590" name="Rectangle 5"/>
          <p:cNvSpPr>
            <a:spLocks noChangeArrowheads="1"/>
          </p:cNvSpPr>
          <p:nvPr/>
        </p:nvSpPr>
        <p:spPr bwMode="auto">
          <a:xfrm>
            <a:off x="4427538" y="1511300"/>
            <a:ext cx="4321175"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totally enclosed, fan cooled motor (TEFC) is the most common type.</a:t>
            </a:r>
          </a:p>
          <a:p>
            <a:pPr eaLnBrk="1" hangingPunct="1">
              <a:spcBef>
                <a:spcPts val="1200"/>
              </a:spcBef>
              <a:buFontTx/>
              <a:buChar char="•"/>
            </a:pPr>
            <a:r>
              <a:rPr lang="en-AU" altLang="en-US" sz="2800"/>
              <a:t>It has a fan fitted externally on the non-drive end of the shaft. </a:t>
            </a:r>
          </a:p>
          <a:p>
            <a:pPr eaLnBrk="1" hangingPunct="1">
              <a:spcBef>
                <a:spcPts val="1200"/>
              </a:spcBef>
              <a:buFontTx/>
              <a:buChar char="•"/>
            </a:pPr>
            <a:r>
              <a:rPr lang="en-AU" altLang="en-US" sz="2800"/>
              <a:t>The fan draws air over the motor fins, removing excess heat and cooling the motor.</a:t>
            </a:r>
          </a:p>
        </p:txBody>
      </p:sp>
      <p:pic>
        <p:nvPicPr>
          <p:cNvPr id="134150" name="Picture 7" descr="Figure 22.4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806575"/>
            <a:ext cx="3736975"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9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75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ODP motor</a:t>
            </a:r>
          </a:p>
        </p:txBody>
      </p:sp>
      <p:sp>
        <p:nvSpPr>
          <p:cNvPr id="13619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619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8614" name="Rectangle 5"/>
          <p:cNvSpPr>
            <a:spLocks noChangeArrowheads="1"/>
          </p:cNvSpPr>
          <p:nvPr/>
        </p:nvSpPr>
        <p:spPr bwMode="auto">
          <a:xfrm>
            <a:off x="4122738" y="1581150"/>
            <a:ext cx="446405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600"/>
              </a:spcBef>
              <a:buFontTx/>
              <a:buChar char="•"/>
            </a:pPr>
            <a:r>
              <a:rPr lang="en-AU" altLang="en-US" sz="2800"/>
              <a:t>An open drip proof (ODP) motor typically has a protection rating of IP22 or IP23.</a:t>
            </a:r>
          </a:p>
          <a:p>
            <a:pPr eaLnBrk="1" hangingPunct="1">
              <a:spcBef>
                <a:spcPts val="600"/>
              </a:spcBef>
              <a:buFontTx/>
              <a:buChar char="•"/>
            </a:pPr>
            <a:r>
              <a:rPr lang="en-AU" altLang="en-US" sz="2800"/>
              <a:t>It has vent openings in the end plates and an internal fan to blow air over the motor parts.</a:t>
            </a:r>
          </a:p>
          <a:p>
            <a:pPr eaLnBrk="1" hangingPunct="1">
              <a:spcBef>
                <a:spcPts val="600"/>
              </a:spcBef>
              <a:buFontTx/>
              <a:buChar char="•"/>
            </a:pPr>
            <a:r>
              <a:rPr lang="en-AU" altLang="en-US" sz="2800"/>
              <a:t>Water cannot be sprayed onto the end plates.</a:t>
            </a:r>
          </a:p>
        </p:txBody>
      </p:sp>
      <p:pic>
        <p:nvPicPr>
          <p:cNvPr id="136198" name="Picture 7" descr="Figure 22.4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989138"/>
            <a:ext cx="3367087"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86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861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86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TENV motor</a:t>
            </a:r>
          </a:p>
        </p:txBody>
      </p:sp>
      <p:sp>
        <p:nvSpPr>
          <p:cNvPr id="13824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824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9638" name="Rectangle 5"/>
          <p:cNvSpPr>
            <a:spLocks noChangeArrowheads="1"/>
          </p:cNvSpPr>
          <p:nvPr/>
        </p:nvSpPr>
        <p:spPr bwMode="auto">
          <a:xfrm>
            <a:off x="3768725" y="1511300"/>
            <a:ext cx="4895850"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600"/>
              </a:spcBef>
              <a:buFontTx/>
              <a:buChar char="•"/>
            </a:pPr>
            <a:r>
              <a:rPr lang="en-AU" altLang="en-US" sz="2800"/>
              <a:t>A totally enclosed non-ventilated (TENV) motor, does not have a fan and relies on convection cooling.</a:t>
            </a:r>
          </a:p>
          <a:p>
            <a:pPr eaLnBrk="1" hangingPunct="1">
              <a:spcBef>
                <a:spcPts val="600"/>
              </a:spcBef>
              <a:buFontTx/>
              <a:buChar char="•"/>
            </a:pPr>
            <a:r>
              <a:rPr lang="en-AU" altLang="en-US" sz="2800"/>
              <a:t>Typically rated at IP55, they have V-ring seals between casing parts to maintain a good seal. </a:t>
            </a:r>
          </a:p>
          <a:p>
            <a:pPr eaLnBrk="1" hangingPunct="1">
              <a:spcBef>
                <a:spcPts val="600"/>
              </a:spcBef>
              <a:buFontTx/>
              <a:buChar char="•"/>
            </a:pPr>
            <a:r>
              <a:rPr lang="en-AU" altLang="en-US" sz="2800"/>
              <a:t>High temperature insulation is often used, as the motor is designed to run hot.</a:t>
            </a:r>
          </a:p>
        </p:txBody>
      </p:sp>
      <p:pic>
        <p:nvPicPr>
          <p:cNvPr id="138246" name="Picture 7" descr="Figure 22.4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2775" y="2349500"/>
            <a:ext cx="3155950" cy="283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963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963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96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XPRF motor</a:t>
            </a:r>
          </a:p>
        </p:txBody>
      </p:sp>
      <p:sp>
        <p:nvSpPr>
          <p:cNvPr id="14029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029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0662" name="Rectangle 5"/>
          <p:cNvSpPr>
            <a:spLocks noChangeArrowheads="1"/>
          </p:cNvSpPr>
          <p:nvPr/>
        </p:nvSpPr>
        <p:spPr bwMode="auto">
          <a:xfrm>
            <a:off x="4211638" y="1511300"/>
            <a:ext cx="4392612"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40000"/>
              </a:spcBef>
              <a:buFontTx/>
              <a:buChar char="•"/>
            </a:pPr>
            <a:r>
              <a:rPr lang="en-AU" altLang="en-US" sz="2800"/>
              <a:t>An explosion proof (XPRF) motor is used in hazardous environments.</a:t>
            </a:r>
          </a:p>
          <a:p>
            <a:pPr eaLnBrk="1" hangingPunct="1">
              <a:spcBef>
                <a:spcPct val="40000"/>
              </a:spcBef>
              <a:buFontTx/>
              <a:buChar char="•"/>
            </a:pPr>
            <a:r>
              <a:rPr lang="en-AU" altLang="en-US" sz="2800"/>
              <a:t>This type of motor is designed to prevent it igniting surrounding materials, liquids or gases in the event the motor has an internal explosion, sparking or breakdown.</a:t>
            </a:r>
          </a:p>
        </p:txBody>
      </p:sp>
      <p:pic>
        <p:nvPicPr>
          <p:cNvPr id="140294" name="Picture 7" descr="Figure 22.4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3075" y="1989138"/>
            <a:ext cx="3594100" cy="336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66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066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22.4 Motor protection</a:t>
            </a:r>
          </a:p>
        </p:txBody>
      </p:sp>
      <p:sp>
        <p:nvSpPr>
          <p:cNvPr id="53252" name="Rectangle 17"/>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76213" indent="-176213">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solidFill>
                  <a:srgbClr val="000000"/>
                </a:solidFill>
                <a:cs typeface="Times New Roman" pitchFamily="18" charset="0"/>
              </a:rPr>
              <a:t>Motor protection and isolation requirements are specified by </a:t>
            </a:r>
            <a:r>
              <a:rPr lang="en-AU" altLang="en-US" sz="2800">
                <a:solidFill>
                  <a:srgbClr val="3C9325"/>
                </a:solidFill>
                <a:cs typeface="Times New Roman" pitchFamily="18" charset="0"/>
              </a:rPr>
              <a:t>AS/NZS 3000:2007 in section 4.13</a:t>
            </a:r>
            <a:r>
              <a:rPr lang="en-AU" altLang="en-US" sz="2800">
                <a:solidFill>
                  <a:srgbClr val="000000"/>
                </a:solidFill>
                <a:cs typeface="Times New Roman" pitchFamily="18" charset="0"/>
              </a:rPr>
              <a:t>.</a:t>
            </a:r>
          </a:p>
          <a:p>
            <a:pPr eaLnBrk="1" hangingPunct="1">
              <a:spcBef>
                <a:spcPts val="1200"/>
              </a:spcBef>
              <a:buFontTx/>
              <a:buChar char="•"/>
            </a:pPr>
            <a:r>
              <a:rPr lang="en-AU" altLang="en-US" sz="2800">
                <a:solidFill>
                  <a:srgbClr val="000000"/>
                </a:solidFill>
                <a:cs typeface="Times New Roman" pitchFamily="18" charset="0"/>
              </a:rPr>
              <a:t>In general, motor protection covers overload, overheating, over-temperature and where required, protection against restarting or reversal of rotation. </a:t>
            </a:r>
          </a:p>
          <a:p>
            <a:pPr eaLnBrk="1" hangingPunct="1">
              <a:spcBef>
                <a:spcPts val="1200"/>
              </a:spcBef>
              <a:buFontTx/>
              <a:buChar char="•"/>
            </a:pPr>
            <a:r>
              <a:rPr lang="en-AU" altLang="en-US" sz="2800">
                <a:solidFill>
                  <a:srgbClr val="000000"/>
                </a:solidFill>
                <a:cs typeface="Times New Roman" pitchFamily="18" charset="0"/>
              </a:rPr>
              <a:t>Isolation includes starting and stopping a motor with correctly rated devices.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325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325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Starting and reversing</a:t>
            </a:r>
          </a:p>
        </p:txBody>
      </p:sp>
      <p:sp>
        <p:nvSpPr>
          <p:cNvPr id="14233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1685" name="Rectangle 8"/>
          <p:cNvSpPr>
            <a:spLocks noChangeArrowheads="1"/>
          </p:cNvSpPr>
          <p:nvPr/>
        </p:nvSpPr>
        <p:spPr bwMode="auto">
          <a:xfrm>
            <a:off x="611188" y="1511300"/>
            <a:ext cx="7921625" cy="400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number of start-stop cycles allowed per hour depends on the motor design. </a:t>
            </a:r>
          </a:p>
          <a:p>
            <a:pPr eaLnBrk="1" hangingPunct="1">
              <a:spcBef>
                <a:spcPts val="1200"/>
              </a:spcBef>
              <a:buFontTx/>
              <a:buChar char="•"/>
            </a:pPr>
            <a:r>
              <a:rPr lang="en-AU" altLang="en-US" sz="2800"/>
              <a:t>A typical three-phase 1 kW motor might be able to do this 10 to 15 times an hour.</a:t>
            </a:r>
          </a:p>
          <a:p>
            <a:pPr eaLnBrk="1" hangingPunct="1">
              <a:spcBef>
                <a:spcPts val="1200"/>
              </a:spcBef>
              <a:buFontTx/>
              <a:buChar char="•"/>
            </a:pPr>
            <a:r>
              <a:rPr lang="en-AU" altLang="en-US" sz="2800"/>
              <a:t>A large motor (25 kW or more) would be limited to less than five starts an hour.</a:t>
            </a:r>
          </a:p>
          <a:p>
            <a:pPr eaLnBrk="1" hangingPunct="1">
              <a:spcBef>
                <a:spcPts val="1200"/>
              </a:spcBef>
              <a:buFontTx/>
              <a:buChar char="•"/>
            </a:pPr>
            <a:r>
              <a:rPr lang="en-AU" altLang="en-US" sz="2800"/>
              <a:t>Each start-stop or forward-reverse cycle also causes wear on switching contacts.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68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68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68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168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Reduced voltage motor starters</a:t>
            </a:r>
          </a:p>
        </p:txBody>
      </p:sp>
      <p:sp>
        <p:nvSpPr>
          <p:cNvPr id="14438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438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4389" name="Rectangle 5"/>
          <p:cNvSpPr>
            <a:spLocks noChangeArrowheads="1"/>
          </p:cNvSpPr>
          <p:nvPr/>
        </p:nvSpPr>
        <p:spPr bwMode="auto">
          <a:xfrm>
            <a:off x="612775" y="46085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Block diagram of a reduced voltage motor starter. During starting, voltage to the motor is reduced to limit starting current and to reduce stress on the motor.</a:t>
            </a:r>
            <a:endParaRPr lang="el-GR" altLang="en-US" sz="2400"/>
          </a:p>
        </p:txBody>
      </p:sp>
      <p:pic>
        <p:nvPicPr>
          <p:cNvPr id="144390" name="Picture 7" descr="Figure 22.4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6263" y="1865313"/>
            <a:ext cx="7954962"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Star–delta starter</a:t>
            </a:r>
          </a:p>
        </p:txBody>
      </p:sp>
      <p:sp>
        <p:nvSpPr>
          <p:cNvPr id="14643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643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6437" name="Rectangle 7"/>
          <p:cNvSpPr>
            <a:spLocks noChangeArrowheads="1"/>
          </p:cNvSpPr>
          <p:nvPr/>
        </p:nvSpPr>
        <p:spPr bwMode="auto">
          <a:xfrm>
            <a:off x="612775" y="46085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motor is started with its windings connected in star to reduce the voltage across each winding. At nearly full speed, the windings are connected in delta.</a:t>
            </a:r>
            <a:endParaRPr lang="el-GR" altLang="en-US" sz="2400"/>
          </a:p>
        </p:txBody>
      </p:sp>
      <p:pic>
        <p:nvPicPr>
          <p:cNvPr id="146438" name="Picture 7" descr="Figure 22.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7738" y="1498600"/>
            <a:ext cx="7224712" cy="304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Auto-transformer starter</a:t>
            </a:r>
          </a:p>
        </p:txBody>
      </p:sp>
      <p:sp>
        <p:nvSpPr>
          <p:cNvPr id="14848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848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8485" name="Rectangle 6"/>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This type of starter applies a reduced voltage to the motor using an auto-transformer</a:t>
            </a:r>
            <a:endParaRPr lang="el-GR" altLang="en-US" sz="2400"/>
          </a:p>
        </p:txBody>
      </p:sp>
      <p:pic>
        <p:nvPicPr>
          <p:cNvPr id="148486" name="Picture 7" descr="Figure 22.4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512888"/>
            <a:ext cx="7489825" cy="328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Primary resistance starter</a:t>
            </a:r>
          </a:p>
        </p:txBody>
      </p:sp>
      <p:sp>
        <p:nvSpPr>
          <p:cNvPr id="15053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053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0533" name="Rectangle 5"/>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During start-up, KM1 is closed and KM2 open putting the motor in series with the resistors</a:t>
            </a:r>
            <a:endParaRPr lang="el-GR" altLang="en-US" sz="2400"/>
          </a:p>
        </p:txBody>
      </p:sp>
      <p:pic>
        <p:nvPicPr>
          <p:cNvPr id="150534" name="Picture 7" descr="Figure 22.4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501775"/>
            <a:ext cx="7164388"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Summary</a:t>
            </a:r>
          </a:p>
        </p:txBody>
      </p:sp>
      <p:sp>
        <p:nvSpPr>
          <p:cNvPr id="15257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258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6806" name="Rectangle 5"/>
          <p:cNvSpPr>
            <a:spLocks noChangeArrowheads="1"/>
          </p:cNvSpPr>
          <p:nvPr/>
        </p:nvSpPr>
        <p:spPr bwMode="auto">
          <a:xfrm>
            <a:off x="612775" y="1511300"/>
            <a:ext cx="7920038"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DOL starter applies full voltage to a motor during start-up. This type of starter is permitted if the motor starting current does not exceed specified limits.</a:t>
            </a:r>
          </a:p>
          <a:p>
            <a:pPr eaLnBrk="1" hangingPunct="1">
              <a:spcBef>
                <a:spcPts val="1200"/>
              </a:spcBef>
              <a:buFontTx/>
              <a:buChar char="•"/>
            </a:pPr>
            <a:r>
              <a:rPr lang="en-AU" altLang="en-US" sz="2800"/>
              <a:t>A DOL starter can be a switch, a contactor controlled by start and stop push-buttons, or a contactor controlled automatically by another circuit.</a:t>
            </a:r>
          </a:p>
          <a:p>
            <a:pPr eaLnBrk="1" hangingPunct="1">
              <a:spcBef>
                <a:spcPts val="1200"/>
              </a:spcBef>
              <a:buFontTx/>
              <a:buChar char="•"/>
            </a:pPr>
            <a:r>
              <a:rPr lang="en-AU" altLang="en-US" sz="2800"/>
              <a:t>A contactor or switch controlling a motor should be rated at the motor’s starting current.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680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680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680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Summary (2)</a:t>
            </a:r>
          </a:p>
        </p:txBody>
      </p:sp>
      <p:sp>
        <p:nvSpPr>
          <p:cNvPr id="15462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462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7830" name="Rectangle 5"/>
          <p:cNvSpPr>
            <a:spLocks noChangeArrowheads="1"/>
          </p:cNvSpPr>
          <p:nvPr/>
        </p:nvSpPr>
        <p:spPr bwMode="auto">
          <a:xfrm>
            <a:off x="612775" y="1511300"/>
            <a:ext cx="791845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Clr>
                <a:schemeClr val="tx1"/>
              </a:buClr>
              <a:buFontTx/>
              <a:buChar char="•"/>
            </a:pPr>
            <a:r>
              <a:rPr lang="en-AU" altLang="en-US" sz="2800">
                <a:solidFill>
                  <a:srgbClr val="3C9325"/>
                </a:solidFill>
              </a:rPr>
              <a:t>AS/NZS 3000 </a:t>
            </a:r>
            <a:r>
              <a:rPr lang="en-AU" altLang="en-US" sz="2800"/>
              <a:t>requires that all motors with a rating greater than 370 W be protected against overload. </a:t>
            </a:r>
          </a:p>
          <a:p>
            <a:pPr eaLnBrk="1" hangingPunct="1">
              <a:spcBef>
                <a:spcPts val="1200"/>
              </a:spcBef>
              <a:buClr>
                <a:schemeClr val="tx1"/>
              </a:buClr>
              <a:buFontTx/>
              <a:buChar char="•"/>
            </a:pPr>
            <a:r>
              <a:rPr lang="en-AU" altLang="en-US" sz="2800"/>
              <a:t>Unattended motors above a certain rating must have over-temperature devices fitted to the motor (provisos apply).</a:t>
            </a:r>
          </a:p>
          <a:p>
            <a:pPr eaLnBrk="1" hangingPunct="1">
              <a:spcBef>
                <a:spcPts val="1200"/>
              </a:spcBef>
              <a:buClr>
                <a:schemeClr val="tx1"/>
              </a:buClr>
              <a:buFontTx/>
              <a:buChar char="•"/>
            </a:pPr>
            <a:r>
              <a:rPr lang="en-AU" altLang="en-US" sz="2800"/>
              <a:t>A thermal overload relay senses the current taken by a motor and opens when the current exceeds the set value. These can be operated with a bimetallic strip or with a coil producing a magnetic field.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783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783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783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Summary (3)</a:t>
            </a:r>
          </a:p>
        </p:txBody>
      </p:sp>
      <p:sp>
        <p:nvSpPr>
          <p:cNvPr id="15667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667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8854" name="Rectangle 5"/>
          <p:cNvSpPr>
            <a:spLocks noChangeArrowheads="1"/>
          </p:cNvSpPr>
          <p:nvPr/>
        </p:nvSpPr>
        <p:spPr bwMode="auto">
          <a:xfrm>
            <a:off x="612775" y="1511300"/>
            <a:ext cx="791845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Fuses in a motor circuit must be capable of handling the motor starting current. </a:t>
            </a:r>
          </a:p>
          <a:p>
            <a:pPr eaLnBrk="1" hangingPunct="1">
              <a:spcBef>
                <a:spcPts val="1200"/>
              </a:spcBef>
              <a:buFontTx/>
              <a:buChar char="•"/>
            </a:pPr>
            <a:r>
              <a:rPr lang="en-AU" altLang="en-US" sz="2800"/>
              <a:t>Motor start HRC fuses have a delay incorporated in the fusible element.</a:t>
            </a:r>
          </a:p>
          <a:p>
            <a:pPr eaLnBrk="1" hangingPunct="1">
              <a:spcBef>
                <a:spcPts val="1200"/>
              </a:spcBef>
              <a:buFontTx/>
              <a:buChar char="•"/>
            </a:pPr>
            <a:r>
              <a:rPr lang="en-AU" altLang="en-US" sz="2800"/>
              <a:t>A miniature circuit breaker with thermal or magnetic (or both) overload protection is preferred over fuses, as all three phases of the supply are interrupted together under an overload condition.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885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885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885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Summary (4)</a:t>
            </a:r>
          </a:p>
        </p:txBody>
      </p:sp>
      <p:sp>
        <p:nvSpPr>
          <p:cNvPr id="15872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872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79878" name="Rectangle 5"/>
          <p:cNvSpPr>
            <a:spLocks noChangeArrowheads="1"/>
          </p:cNvSpPr>
          <p:nvPr/>
        </p:nvSpPr>
        <p:spPr bwMode="auto">
          <a:xfrm>
            <a:off x="612775" y="1511300"/>
            <a:ext cx="79184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Motor protection circuits often have a voltage relay to guard against an over or under voltage condition, which can cause a motor to overheat.</a:t>
            </a:r>
          </a:p>
          <a:p>
            <a:pPr eaLnBrk="1" hangingPunct="1">
              <a:spcBef>
                <a:spcPts val="1200"/>
              </a:spcBef>
              <a:buFontTx/>
              <a:buChar char="•"/>
            </a:pPr>
            <a:r>
              <a:rPr lang="en-AU" altLang="en-US" sz="2800"/>
              <a:t>Over-temperature protection is often provided by thermistors embedded in the motor windings. </a:t>
            </a:r>
          </a:p>
          <a:p>
            <a:pPr eaLnBrk="1" hangingPunct="1">
              <a:spcBef>
                <a:spcPts val="1200"/>
              </a:spcBef>
              <a:buFontTx/>
              <a:buChar char="•"/>
            </a:pPr>
            <a:r>
              <a:rPr lang="en-AU" altLang="en-US" sz="2800"/>
              <a:t>In a three-phase motor, the thermistors are connected to the motor control circuit.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87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987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987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Summary (5)</a:t>
            </a:r>
          </a:p>
        </p:txBody>
      </p:sp>
      <p:sp>
        <p:nvSpPr>
          <p:cNvPr id="16077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077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80902" name="Rectangle 5"/>
          <p:cNvSpPr>
            <a:spLocks noChangeArrowheads="1"/>
          </p:cNvSpPr>
          <p:nvPr/>
        </p:nvSpPr>
        <p:spPr bwMode="auto">
          <a:xfrm>
            <a:off x="611188" y="1511300"/>
            <a:ext cx="7921625"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30000"/>
              </a:spcBef>
              <a:buFontTx/>
              <a:buChar char="•"/>
            </a:pPr>
            <a:r>
              <a:rPr lang="en-AU" altLang="en-US" sz="2800"/>
              <a:t>Motors are rated to suit their operating environment and are given an ingress protection (IP) rating. </a:t>
            </a:r>
          </a:p>
          <a:p>
            <a:pPr eaLnBrk="1" hangingPunct="1">
              <a:spcBef>
                <a:spcPct val="30000"/>
              </a:spcBef>
              <a:buFontTx/>
              <a:buChar char="•"/>
            </a:pPr>
            <a:r>
              <a:rPr lang="en-AU" altLang="en-US" sz="2800"/>
              <a:t>Motor enclosures range from the open drip proof type (ODP) to explosion proof (XRPF).</a:t>
            </a:r>
          </a:p>
          <a:p>
            <a:pPr eaLnBrk="1" hangingPunct="1">
              <a:spcBef>
                <a:spcPct val="30000"/>
              </a:spcBef>
              <a:buFontTx/>
              <a:buChar char="•"/>
            </a:pPr>
            <a:r>
              <a:rPr lang="en-AU" altLang="en-US" sz="2800"/>
              <a:t>When the starting current of a motor is excessive, a reduced voltage starter is used. </a:t>
            </a:r>
          </a:p>
          <a:p>
            <a:pPr eaLnBrk="1" hangingPunct="1">
              <a:spcBef>
                <a:spcPct val="30000"/>
              </a:spcBef>
              <a:buFontTx/>
              <a:buChar char="•"/>
            </a:pPr>
            <a:r>
              <a:rPr lang="en-AU" altLang="en-US" sz="2800"/>
              <a:t>These include the star–delta starter, electronic starter, auto-transformer starter and primary resistance starter.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090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090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090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090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starters</a:t>
            </a:r>
          </a:p>
        </p:txBody>
      </p:sp>
      <p:sp>
        <p:nvSpPr>
          <p:cNvPr id="107523"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4277" name="Rectangle 14"/>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6213" indent="-176213">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eaLnBrk="1" hangingPunct="1">
              <a:spcBef>
                <a:spcPct val="40000"/>
              </a:spcBef>
              <a:buFontTx/>
              <a:buChar char="•"/>
            </a:pPr>
            <a:r>
              <a:rPr lang="en-AU" altLang="en-US" sz="2800">
                <a:solidFill>
                  <a:srgbClr val="000000"/>
                </a:solidFill>
                <a:cs typeface="Times New Roman" pitchFamily="18" charset="0"/>
              </a:rPr>
              <a:t>Starting currents can be many times the rated current, although the value quickly drops as the motor accelerates. </a:t>
            </a:r>
          </a:p>
          <a:p>
            <a:pPr eaLnBrk="1" hangingPunct="1">
              <a:spcBef>
                <a:spcPct val="40000"/>
              </a:spcBef>
              <a:buClr>
                <a:schemeClr val="tx1"/>
              </a:buClr>
              <a:buFontTx/>
              <a:buChar char="•"/>
            </a:pPr>
            <a:r>
              <a:rPr lang="en-AU" altLang="en-US" sz="2800">
                <a:solidFill>
                  <a:srgbClr val="3C9325"/>
                </a:solidFill>
                <a:cs typeface="Times New Roman" pitchFamily="18" charset="0"/>
              </a:rPr>
              <a:t>AS/NZS 3000 </a:t>
            </a:r>
            <a:r>
              <a:rPr lang="en-AU" altLang="en-US" sz="2800">
                <a:solidFill>
                  <a:srgbClr val="000000"/>
                </a:solidFill>
                <a:cs typeface="Times New Roman" pitchFamily="18" charset="0"/>
              </a:rPr>
              <a:t>gives a guide to determining the value of a motor’s starting current, in the absence of manufacturer data, as being eight times the rated current of the motor. </a:t>
            </a:r>
          </a:p>
          <a:p>
            <a:pPr eaLnBrk="1" hangingPunct="1">
              <a:spcBef>
                <a:spcPct val="40000"/>
              </a:spcBef>
              <a:buFontTx/>
              <a:buChar char="•"/>
            </a:pPr>
            <a:r>
              <a:rPr lang="en-AU" altLang="en-US" sz="2800">
                <a:solidFill>
                  <a:srgbClr val="000000"/>
                </a:solidFill>
                <a:cs typeface="Times New Roman" pitchFamily="18" charset="0"/>
              </a:rPr>
              <a:t>Supply authorities impose limits on motor starting currents, although the limits depend on the authority.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27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427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427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a:t>
            </a:r>
          </a:p>
        </p:txBody>
      </p:sp>
      <p:sp>
        <p:nvSpPr>
          <p:cNvPr id="16281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282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62821" name="Object 7"/>
          <p:cNvGraphicFramePr>
            <a:graphicFrameLocks noChangeAspect="1"/>
          </p:cNvGraphicFramePr>
          <p:nvPr/>
        </p:nvGraphicFramePr>
        <p:xfrm>
          <a:off x="3995738" y="1674813"/>
          <a:ext cx="1296987" cy="890587"/>
        </p:xfrm>
        <a:graphic>
          <a:graphicData uri="http://schemas.openxmlformats.org/presentationml/2006/ole">
            <mc:AlternateContent xmlns:mc="http://schemas.openxmlformats.org/markup-compatibility/2006">
              <mc:Choice xmlns:v="urn:schemas-microsoft-com:vml" Requires="v">
                <p:oleObj spid="_x0000_s162828" name="Equation" r:id="rId4" imgW="558800" imgH="381000" progId="">
                  <p:embed/>
                </p:oleObj>
              </mc:Choice>
              <mc:Fallback>
                <p:oleObj name="Equation" r:id="rId4" imgW="558800" imgH="381000"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1674813"/>
                        <a:ext cx="1296987" cy="89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78" name="Rectangle 8"/>
          <p:cNvSpPr>
            <a:spLocks noChangeArrowheads="1"/>
          </p:cNvSpPr>
          <p:nvPr/>
        </p:nvSpPr>
        <p:spPr bwMode="auto">
          <a:xfrm>
            <a:off x="612775" y="1619250"/>
            <a:ext cx="7918450" cy="2678113"/>
          </a:xfrm>
          <a:prstGeom prst="rect">
            <a:avLst/>
          </a:prstGeom>
          <a:noFill/>
          <a:ln w="9525">
            <a:noFill/>
            <a:miter lim="800000"/>
            <a:headEnd/>
            <a:tailEnd/>
          </a:ln>
        </p:spPr>
        <p:txBody>
          <a:bodyPr>
            <a:spAutoFit/>
          </a:bodyPr>
          <a:lstStyle/>
          <a:p>
            <a:pPr eaLnBrk="1" fontAlgn="auto" hangingPunct="1">
              <a:spcBef>
                <a:spcPts val="0"/>
              </a:spcBef>
              <a:spcAft>
                <a:spcPts val="0"/>
              </a:spcAft>
              <a:defRPr/>
            </a:pPr>
            <a:endParaRPr lang="en-AU" sz="2800" dirty="0">
              <a:latin typeface="Arial Narrow" pitchFamily="34" charset="0"/>
              <a:cs typeface="+mn-cs"/>
            </a:endParaRPr>
          </a:p>
          <a:p>
            <a:pPr eaLnBrk="1" fontAlgn="auto" hangingPunct="1">
              <a:spcBef>
                <a:spcPts val="0"/>
              </a:spcBef>
              <a:spcAft>
                <a:spcPts val="0"/>
              </a:spcAft>
              <a:defRPr/>
            </a:pPr>
            <a:endParaRPr lang="en-AU" sz="2800" dirty="0">
              <a:latin typeface="Arial Narrow" pitchFamily="34" charset="0"/>
              <a:cs typeface="+mn-cs"/>
            </a:endParaRPr>
          </a:p>
          <a:p>
            <a:pPr eaLnBrk="1" fontAlgn="auto" hangingPunct="1">
              <a:spcBef>
                <a:spcPts val="0"/>
              </a:spcBef>
              <a:spcAft>
                <a:spcPts val="0"/>
              </a:spcAf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n</a:t>
            </a:r>
            <a:r>
              <a:rPr lang="en-AU" sz="2800" baseline="-25000" dirty="0">
                <a:latin typeface="Arial Narrow" pitchFamily="34" charset="0"/>
                <a:cs typeface="+mn-cs"/>
              </a:rPr>
              <a:t>s</a:t>
            </a:r>
            <a:r>
              <a:rPr lang="en-AU" sz="2800" dirty="0">
                <a:latin typeface="Arial Narrow" pitchFamily="34" charset="0"/>
                <a:cs typeface="+mn-cs"/>
              </a:rPr>
              <a:t> = synchronous speed in RPM</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f = supply frequency in hertz</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p = number of poles.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7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17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(2)</a:t>
            </a:r>
          </a:p>
        </p:txBody>
      </p:sp>
      <p:sp>
        <p:nvSpPr>
          <p:cNvPr id="16486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486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64869" name="Object 10"/>
          <p:cNvGraphicFramePr>
            <a:graphicFrameLocks noChangeAspect="1"/>
          </p:cNvGraphicFramePr>
          <p:nvPr/>
        </p:nvGraphicFramePr>
        <p:xfrm>
          <a:off x="3348038" y="1574800"/>
          <a:ext cx="2406650" cy="990600"/>
        </p:xfrm>
        <a:graphic>
          <a:graphicData uri="http://schemas.openxmlformats.org/presentationml/2006/ole">
            <mc:AlternateContent xmlns:mc="http://schemas.openxmlformats.org/markup-compatibility/2006">
              <mc:Choice xmlns:v="urn:schemas-microsoft-com:vml" Requires="v">
                <p:oleObj spid="_x0000_s164876" name="Equation" r:id="rId4" imgW="927100" imgH="381000" progId="">
                  <p:embed/>
                </p:oleObj>
              </mc:Choice>
              <mc:Fallback>
                <p:oleObj name="Equation" r:id="rId4" imgW="927100" imgH="381000" progId="">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8038" y="1574800"/>
                        <a:ext cx="24066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0" name="Rectangle 11"/>
          <p:cNvSpPr>
            <a:spLocks noChangeArrowheads="1"/>
          </p:cNvSpPr>
          <p:nvPr/>
        </p:nvSpPr>
        <p:spPr bwMode="auto">
          <a:xfrm>
            <a:off x="612775" y="2428875"/>
            <a:ext cx="4033838" cy="1814513"/>
          </a:xfrm>
          <a:prstGeom prst="rect">
            <a:avLst/>
          </a:prstGeom>
          <a:noFill/>
          <a:ln w="9525">
            <a:noFill/>
            <a:miter lim="800000"/>
            <a:headEnd/>
            <a:tailEnd/>
          </a:ln>
        </p:spPr>
        <p:txBody>
          <a:bodyPr>
            <a:spAutoFit/>
          </a:bodyPr>
          <a:lstStyle/>
          <a:p>
            <a:pPr eaLnBrk="1" fontAlgn="auto" hangingPunct="1">
              <a:spcBef>
                <a:spcPts val="0"/>
              </a:spcBef>
              <a:spcAft>
                <a:spcPts val="0"/>
              </a:spcAf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s% = percentage slip</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n</a:t>
            </a:r>
            <a:r>
              <a:rPr lang="en-AU" sz="2800" baseline="-25000" dirty="0">
                <a:latin typeface="Arial Narrow" pitchFamily="34" charset="0"/>
                <a:cs typeface="+mn-cs"/>
              </a:rPr>
              <a:t>s</a:t>
            </a:r>
            <a:r>
              <a:rPr lang="en-AU" sz="2800" dirty="0">
                <a:latin typeface="Arial Narrow" pitchFamily="34" charset="0"/>
                <a:cs typeface="+mn-cs"/>
              </a:rPr>
              <a:t> = synchronous speed</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n = rotor speed.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8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8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1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(3)</a:t>
            </a:r>
          </a:p>
        </p:txBody>
      </p:sp>
      <p:sp>
        <p:nvSpPr>
          <p:cNvPr id="16691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691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66917" name="Object 13"/>
          <p:cNvGraphicFramePr>
            <a:graphicFrameLocks noChangeAspect="1"/>
          </p:cNvGraphicFramePr>
          <p:nvPr/>
        </p:nvGraphicFramePr>
        <p:xfrm>
          <a:off x="3708400" y="1557338"/>
          <a:ext cx="1712913" cy="984250"/>
        </p:xfrm>
        <a:graphic>
          <a:graphicData uri="http://schemas.openxmlformats.org/presentationml/2006/ole">
            <mc:AlternateContent xmlns:mc="http://schemas.openxmlformats.org/markup-compatibility/2006">
              <mc:Choice xmlns:v="urn:schemas-microsoft-com:vml" Requires="v">
                <p:oleObj spid="_x0000_s166924" name="Equation" r:id="rId4" imgW="609336" imgH="355446" progId="">
                  <p:embed/>
                </p:oleObj>
              </mc:Choice>
              <mc:Fallback>
                <p:oleObj name="Equation" r:id="rId4" imgW="609336" imgH="355446" progId="">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1557338"/>
                        <a:ext cx="1712913"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1" name="Rectangle 14"/>
          <p:cNvSpPr>
            <a:spLocks noChangeArrowheads="1"/>
          </p:cNvSpPr>
          <p:nvPr/>
        </p:nvSpPr>
        <p:spPr bwMode="auto">
          <a:xfrm>
            <a:off x="612775" y="2541588"/>
            <a:ext cx="7918450" cy="1384300"/>
          </a:xfrm>
          <a:prstGeom prst="rect">
            <a:avLst/>
          </a:prstGeom>
          <a:noFill/>
          <a:ln w="9525">
            <a:noFill/>
            <a:miter lim="800000"/>
            <a:headEnd/>
            <a:tailEnd/>
          </a:ln>
        </p:spPr>
        <p:txBody>
          <a:bodyPr anchor="ctr">
            <a:spAutoFit/>
          </a:bodyPr>
          <a:lstStyle/>
          <a:p>
            <a:pPr eaLnBrk="1" fontAlgn="auto" hangingPunct="1">
              <a:spcBef>
                <a:spcPts val="0"/>
              </a:spcBef>
              <a:spcAft>
                <a:spcPts val="0"/>
              </a:spcAft>
              <a:tabLst>
                <a:tab pos="1077913" algn="l"/>
              </a:tabLst>
              <a:defRPr/>
            </a:pPr>
            <a:r>
              <a:rPr lang="en-AU" sz="2800" dirty="0">
                <a:latin typeface="Arial Narrow" pitchFamily="34" charset="0"/>
                <a:cs typeface="+mn-cs"/>
              </a:rPr>
              <a:t>where: </a:t>
            </a:r>
          </a:p>
          <a:p>
            <a:pPr marL="177800" indent="-177800" eaLnBrk="1" fontAlgn="auto" hangingPunct="1">
              <a:spcBef>
                <a:spcPts val="0"/>
              </a:spcBef>
              <a:spcAft>
                <a:spcPts val="0"/>
              </a:spcAft>
              <a:buFont typeface="Arial" pitchFamily="34" charset="0"/>
              <a:buChar char="•"/>
              <a:tabLst>
                <a:tab pos="1077913" algn="l"/>
              </a:tabLst>
              <a:defRPr/>
            </a:pPr>
            <a:r>
              <a:rPr lang="en-AU" sz="2800" dirty="0" err="1">
                <a:latin typeface="Arial Narrow" pitchFamily="34" charset="0"/>
                <a:cs typeface="+mn-cs"/>
              </a:rPr>
              <a:t>f</a:t>
            </a:r>
            <a:r>
              <a:rPr lang="en-AU" sz="2800" baseline="-25000" dirty="0" err="1">
                <a:latin typeface="Arial Narrow" pitchFamily="34" charset="0"/>
                <a:cs typeface="+mn-cs"/>
              </a:rPr>
              <a:t>r</a:t>
            </a:r>
            <a:r>
              <a:rPr lang="en-AU" sz="2800" dirty="0">
                <a:latin typeface="Arial Narrow" pitchFamily="34" charset="0"/>
                <a:cs typeface="+mn-cs"/>
              </a:rPr>
              <a:t> = rotor frequency</a:t>
            </a:r>
          </a:p>
          <a:p>
            <a:pPr marL="177800" indent="-177800" eaLnBrk="1" fontAlgn="auto" hangingPunct="1">
              <a:spcBef>
                <a:spcPts val="0"/>
              </a:spcBef>
              <a:spcAft>
                <a:spcPts val="0"/>
              </a:spcAft>
              <a:buFont typeface="Arial" pitchFamily="34" charset="0"/>
              <a:buChar char="•"/>
              <a:defRPr/>
            </a:pPr>
            <a:r>
              <a:rPr lang="en-AU" sz="2800" dirty="0">
                <a:latin typeface="Arial Narrow" pitchFamily="34" charset="0"/>
                <a:cs typeface="+mn-cs"/>
              </a:rPr>
              <a:t>f = supply frequency.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8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8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8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(4)</a:t>
            </a:r>
          </a:p>
        </p:txBody>
      </p:sp>
      <p:sp>
        <p:nvSpPr>
          <p:cNvPr id="16896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896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68965" name="Object 14"/>
          <p:cNvGraphicFramePr>
            <a:graphicFrameLocks noChangeAspect="1"/>
          </p:cNvGraphicFramePr>
          <p:nvPr/>
        </p:nvGraphicFramePr>
        <p:xfrm>
          <a:off x="3563938" y="1671638"/>
          <a:ext cx="1943100" cy="893762"/>
        </p:xfrm>
        <a:graphic>
          <a:graphicData uri="http://schemas.openxmlformats.org/presentationml/2006/ole">
            <mc:AlternateContent xmlns:mc="http://schemas.openxmlformats.org/markup-compatibility/2006">
              <mc:Choice xmlns:v="urn:schemas-microsoft-com:vml" Requires="v">
                <p:oleObj spid="_x0000_s168985" name="Equation" r:id="rId4" imgW="825500" imgH="381000" progId="">
                  <p:embed/>
                </p:oleObj>
              </mc:Choice>
              <mc:Fallback>
                <p:oleObj name="Equation" r:id="rId4" imgW="825500" imgH="381000" progId="">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1671638"/>
                        <a:ext cx="19431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02" name="Text Box 16"/>
          <p:cNvSpPr txBox="1">
            <a:spLocks noChangeArrowheads="1"/>
          </p:cNvSpPr>
          <p:nvPr/>
        </p:nvSpPr>
        <p:spPr bwMode="auto">
          <a:xfrm>
            <a:off x="720725" y="2595563"/>
            <a:ext cx="3779838" cy="2655887"/>
          </a:xfrm>
          <a:prstGeom prst="rect">
            <a:avLst/>
          </a:prstGeom>
          <a:noFill/>
          <a:ln w="9525">
            <a:noFill/>
            <a:miter lim="800000"/>
            <a:headEnd/>
            <a:tailEnd/>
          </a:ln>
        </p:spPr>
        <p:txBody>
          <a:bodyPr>
            <a:spAutoFit/>
          </a:bodyPr>
          <a:lstStyle/>
          <a:p>
            <a:pPr eaLnBrk="1" fontAlgn="auto" hangingPunct="1">
              <a:spcBef>
                <a:spcPct val="50000"/>
              </a:spcBef>
              <a:spcAft>
                <a:spcPts val="0"/>
              </a:spcAft>
              <a:defRPr/>
            </a:pPr>
            <a:r>
              <a:rPr lang="en-AU" sz="2800" dirty="0">
                <a:latin typeface="Arial Narrow" pitchFamily="34" charset="0"/>
                <a:cs typeface="+mn-cs"/>
              </a:rPr>
              <a:t>where: </a:t>
            </a:r>
          </a:p>
          <a:p>
            <a:pPr marL="174625" indent="-174625" eaLnBrk="1" fontAlgn="auto" hangingPunct="1">
              <a:spcBef>
                <a:spcPct val="15000"/>
              </a:spcBef>
              <a:spcAft>
                <a:spcPts val="0"/>
              </a:spcAft>
              <a:buFont typeface="Arial" pitchFamily="34" charset="0"/>
              <a:buChar char="•"/>
              <a:defRPr/>
            </a:pPr>
            <a:r>
              <a:rPr lang="es-ES" sz="2800" dirty="0">
                <a:latin typeface="Arial Narrow" pitchFamily="34" charset="0"/>
                <a:cs typeface="+mn-cs"/>
              </a:rPr>
              <a:t>P</a:t>
            </a:r>
            <a:r>
              <a:rPr lang="es-ES" sz="2800" baseline="-25000" dirty="0">
                <a:latin typeface="Arial Narrow" pitchFamily="34" charset="0"/>
                <a:cs typeface="+mn-cs"/>
              </a:rPr>
              <a:t>in</a:t>
            </a:r>
            <a:r>
              <a:rPr lang="es-ES" sz="2800" dirty="0">
                <a:latin typeface="Arial Narrow" pitchFamily="34" charset="0"/>
                <a:cs typeface="+mn-cs"/>
              </a:rPr>
              <a:t> = </a:t>
            </a:r>
            <a:r>
              <a:rPr lang="es-ES" sz="2800" dirty="0">
                <a:latin typeface="Arial Narrow" pitchFamily="34" charset="0"/>
                <a:cs typeface="Times New Roman" pitchFamily="18" charset="0"/>
              </a:rPr>
              <a:t>√</a:t>
            </a:r>
            <a:r>
              <a:rPr lang="es-ES" sz="2800" dirty="0">
                <a:latin typeface="Arial Narrow" pitchFamily="34" charset="0"/>
                <a:cs typeface="+mn-cs"/>
              </a:rPr>
              <a:t>3V</a:t>
            </a:r>
            <a:r>
              <a:rPr lang="es-ES" sz="2800" baseline="-25000" dirty="0">
                <a:latin typeface="Arial Narrow" pitchFamily="34" charset="0"/>
                <a:cs typeface="+mn-cs"/>
              </a:rPr>
              <a:t>L</a:t>
            </a:r>
            <a:r>
              <a:rPr lang="es-ES" sz="2800" dirty="0">
                <a:latin typeface="Arial Narrow" pitchFamily="34" charset="0"/>
                <a:cs typeface="+mn-cs"/>
              </a:rPr>
              <a:t>I</a:t>
            </a:r>
            <a:r>
              <a:rPr lang="es-ES" sz="2800" baseline="-25000" dirty="0">
                <a:latin typeface="Arial Narrow" pitchFamily="34" charset="0"/>
                <a:cs typeface="+mn-cs"/>
              </a:rPr>
              <a:t>L</a:t>
            </a:r>
            <a:r>
              <a:rPr lang="es-ES" sz="2800" dirty="0">
                <a:latin typeface="Arial Narrow" pitchFamily="34" charset="0"/>
                <a:cs typeface="+mn-cs"/>
              </a:rPr>
              <a:t> </a:t>
            </a:r>
            <a:r>
              <a:rPr lang="es-ES" sz="2800" dirty="0" err="1">
                <a:latin typeface="Arial Narrow" pitchFamily="34" charset="0"/>
                <a:cs typeface="+mn-cs"/>
              </a:rPr>
              <a:t>cos</a:t>
            </a:r>
            <a:r>
              <a:rPr lang="es-ES" sz="2800" dirty="0">
                <a:latin typeface="Arial Narrow" pitchFamily="34" charset="0"/>
                <a:cs typeface="+mn-cs"/>
              </a:rPr>
              <a:t> </a:t>
            </a:r>
            <a:r>
              <a:rPr lang="el-GR" sz="2800" dirty="0">
                <a:latin typeface="Arial Narrow" pitchFamily="34" charset="0"/>
                <a:cs typeface="Times New Roman" pitchFamily="18" charset="0"/>
              </a:rPr>
              <a:t>ϕ</a:t>
            </a:r>
            <a:endParaRPr lang="en-AU" sz="2800" dirty="0">
              <a:latin typeface="Arial Narrow" pitchFamily="34" charset="0"/>
              <a:cs typeface="Times New Roman" pitchFamily="18" charset="0"/>
            </a:endParaRPr>
          </a:p>
          <a:p>
            <a:pPr eaLnBrk="1" fontAlgn="auto" hangingPunct="1">
              <a:spcBef>
                <a:spcPct val="15000"/>
              </a:spcBef>
              <a:spcAft>
                <a:spcPts val="0"/>
              </a:spcAft>
              <a:buFont typeface="Arial" pitchFamily="34" charset="0"/>
              <a:buChar char="•"/>
              <a:defRPr/>
            </a:pPr>
            <a:endParaRPr lang="en-AU" sz="2800" dirty="0">
              <a:latin typeface="Arial Narrow" pitchFamily="34" charset="0"/>
              <a:cs typeface="Times New Roman" pitchFamily="18" charset="0"/>
            </a:endParaRPr>
          </a:p>
          <a:p>
            <a:pPr eaLnBrk="1" fontAlgn="auto" hangingPunct="1">
              <a:spcBef>
                <a:spcPct val="15000"/>
              </a:spcBef>
              <a:spcAft>
                <a:spcPts val="0"/>
              </a:spcAft>
              <a:buFont typeface="Arial" pitchFamily="34" charset="0"/>
              <a:buChar char="•"/>
              <a:defRPr/>
            </a:pPr>
            <a:r>
              <a:rPr lang="en-AU" sz="2800" dirty="0">
                <a:latin typeface="Arial Narrow" pitchFamily="34" charset="0"/>
                <a:cs typeface="Times New Roman" pitchFamily="18" charset="0"/>
              </a:rPr>
              <a:t>    </a:t>
            </a:r>
          </a:p>
          <a:p>
            <a:pPr eaLnBrk="1" fontAlgn="auto" hangingPunct="1">
              <a:spcBef>
                <a:spcPct val="50000"/>
              </a:spcBef>
              <a:spcAft>
                <a:spcPts val="0"/>
              </a:spcAft>
              <a:buFont typeface="Arial" pitchFamily="34" charset="0"/>
              <a:buChar char="•"/>
              <a:defRPr/>
            </a:pPr>
            <a:endParaRPr lang="el-GR" sz="2800" dirty="0">
              <a:latin typeface="Arial Narrow" pitchFamily="34" charset="0"/>
              <a:cs typeface="Times New Roman" pitchFamily="18" charset="0"/>
            </a:endParaRPr>
          </a:p>
        </p:txBody>
      </p:sp>
      <p:graphicFrame>
        <p:nvGraphicFramePr>
          <p:cNvPr id="8195" name="Object 17"/>
          <p:cNvGraphicFramePr>
            <a:graphicFrameLocks noChangeAspect="1"/>
          </p:cNvGraphicFramePr>
          <p:nvPr/>
        </p:nvGraphicFramePr>
        <p:xfrm>
          <a:off x="930275" y="3898900"/>
          <a:ext cx="2562225" cy="898525"/>
        </p:xfrm>
        <a:graphic>
          <a:graphicData uri="http://schemas.openxmlformats.org/presentationml/2006/ole">
            <mc:AlternateContent xmlns:mc="http://schemas.openxmlformats.org/markup-compatibility/2006">
              <mc:Choice xmlns:v="urn:schemas-microsoft-com:vml" Requires="v">
                <p:oleObj spid="_x0000_s168986" name="Equation" r:id="rId6" imgW="1002865" imgH="355446" progId="">
                  <p:embed/>
                </p:oleObj>
              </mc:Choice>
              <mc:Fallback>
                <p:oleObj name="Equation" r:id="rId6" imgW="1002865" imgH="355446" progId="">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0275" y="3898900"/>
                        <a:ext cx="256222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6" name="Object 18"/>
          <p:cNvGraphicFramePr>
            <a:graphicFrameLocks noChangeAspect="1"/>
          </p:cNvGraphicFramePr>
          <p:nvPr/>
        </p:nvGraphicFramePr>
        <p:xfrm>
          <a:off x="3840163" y="4868863"/>
          <a:ext cx="4332287" cy="1014412"/>
        </p:xfrm>
        <a:graphic>
          <a:graphicData uri="http://schemas.openxmlformats.org/presentationml/2006/ole">
            <mc:AlternateContent xmlns:mc="http://schemas.openxmlformats.org/markup-compatibility/2006">
              <mc:Choice xmlns:v="urn:schemas-microsoft-com:vml" Requires="v">
                <p:oleObj spid="_x0000_s168987" name="Equation" r:id="rId8" imgW="1790700" imgH="419100" progId="">
                  <p:embed/>
                </p:oleObj>
              </mc:Choice>
              <mc:Fallback>
                <p:oleObj name="Equation" r:id="rId8" imgW="1790700" imgH="419100" progId="">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0163" y="4868863"/>
                        <a:ext cx="4332287"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03" name="Text Box 19"/>
          <p:cNvSpPr txBox="1">
            <a:spLocks noChangeArrowheads="1"/>
          </p:cNvSpPr>
          <p:nvPr/>
        </p:nvSpPr>
        <p:spPr bwMode="auto">
          <a:xfrm>
            <a:off x="1135063" y="5111750"/>
            <a:ext cx="35274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50000"/>
              </a:spcBef>
              <a:buFontTx/>
              <a:buNone/>
            </a:pPr>
            <a:r>
              <a:rPr lang="en-AU" altLang="en-US" sz="2800"/>
              <a:t>new value of torque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20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20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20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20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DOL motor starter</a:t>
            </a:r>
          </a:p>
        </p:txBody>
      </p:sp>
      <p:sp>
        <p:nvSpPr>
          <p:cNvPr id="109571"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9572" name="Rectangle 18"/>
          <p:cNvSpPr>
            <a:spLocks noChangeArrowheads="1"/>
          </p:cNvSpPr>
          <p:nvPr/>
        </p:nvSpPr>
        <p:spPr bwMode="auto">
          <a:xfrm>
            <a:off x="612775" y="5084763"/>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solidFill>
                  <a:srgbClr val="000000"/>
                </a:solidFill>
                <a:cs typeface="Times New Roman" pitchFamily="18" charset="0"/>
              </a:rPr>
              <a:t>A direct-on-line motor starter is usually a contactor with a rating to suit the motor</a:t>
            </a:r>
          </a:p>
        </p:txBody>
      </p:sp>
      <p:pic>
        <p:nvPicPr>
          <p:cNvPr id="109573" name="Picture 6" descr="Figure 22.3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557338"/>
            <a:ext cx="7019925" cy="333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Contactor symbol</a:t>
            </a:r>
          </a:p>
        </p:txBody>
      </p:sp>
      <p:sp>
        <p:nvSpPr>
          <p:cNvPr id="111619" name="Rectangle 13"/>
          <p:cNvSpPr>
            <a:spLocks noChangeArrowheads="1"/>
          </p:cNvSpPr>
          <p:nvPr/>
        </p:nvSpPr>
        <p:spPr bwMode="auto">
          <a:xfrm>
            <a:off x="612775" y="5121275"/>
            <a:ext cx="792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solidFill>
                  <a:srgbClr val="000000"/>
                </a:solidFill>
                <a:cs typeface="Times New Roman" pitchFamily="18" charset="0"/>
              </a:rPr>
              <a:t>Circuit symbol for a three-phase contactor</a:t>
            </a:r>
          </a:p>
        </p:txBody>
      </p:sp>
      <p:pic>
        <p:nvPicPr>
          <p:cNvPr id="111620" name="Picture 5" descr="Figure 22.3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484313"/>
            <a:ext cx="2662238"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Thermal overload units</a:t>
            </a:r>
          </a:p>
        </p:txBody>
      </p:sp>
      <p:sp>
        <p:nvSpPr>
          <p:cNvPr id="113667" name="Rectangle 12"/>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thermal overload is adjusted to operate when the motor load current exceeds a certain value</a:t>
            </a:r>
          </a:p>
        </p:txBody>
      </p:sp>
      <p:pic>
        <p:nvPicPr>
          <p:cNvPr id="113668" name="Picture 5" descr="Figure 22.3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2775" y="1557338"/>
            <a:ext cx="7905750" cy="317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Circuit diagram</a:t>
            </a:r>
          </a:p>
        </p:txBody>
      </p:sp>
      <p:sp>
        <p:nvSpPr>
          <p:cNvPr id="115715" name="Rectangle 9"/>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5716" name="Rectangle 1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Circuit diagram of a DOL three-phase motor starter with thermal overload (TOL) protection</a:t>
            </a:r>
          </a:p>
        </p:txBody>
      </p:sp>
      <p:pic>
        <p:nvPicPr>
          <p:cNvPr id="115717" name="Picture 6" descr="Figure 22.3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1557338"/>
            <a:ext cx="6804025"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Thermal overload relay</a:t>
            </a:r>
          </a:p>
        </p:txBody>
      </p:sp>
      <p:sp>
        <p:nvSpPr>
          <p:cNvPr id="117763"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4" name="Rectangle 4"/>
          <p:cNvSpPr>
            <a:spLocks noChangeArrowheads="1"/>
          </p:cNvSpPr>
          <p:nvPr/>
        </p:nvSpPr>
        <p:spPr bwMode="auto">
          <a:xfrm>
            <a:off x="660400" y="4652963"/>
            <a:ext cx="79200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Operating principle of a thermal overload relay:a bimetallic strip is heated by a resistive heating element carrying the motor current</a:t>
            </a:r>
          </a:p>
        </p:txBody>
      </p:sp>
      <p:pic>
        <p:nvPicPr>
          <p:cNvPr id="117765" name="Picture 6" descr="Figure 22.3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871663"/>
            <a:ext cx="7799388" cy="23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Magnetic overload relay</a:t>
            </a:r>
          </a:p>
        </p:txBody>
      </p:sp>
      <p:sp>
        <p:nvSpPr>
          <p:cNvPr id="119811"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2" name="Rectangle 4"/>
          <p:cNvSpPr>
            <a:spLocks noChangeArrowheads="1"/>
          </p:cNvSpPr>
          <p:nvPr/>
        </p:nvSpPr>
        <p:spPr bwMode="auto">
          <a:xfrm>
            <a:off x="612775" y="465296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Operating principle of a time delay magnetic overload relay: a piston attached to the solenoid plunger is slowed by travelling in an </a:t>
            </a:r>
          </a:p>
          <a:p>
            <a:pPr algn="ctr" eaLnBrk="1" hangingPunct="1">
              <a:spcBef>
                <a:spcPct val="0"/>
              </a:spcBef>
              <a:buFontTx/>
              <a:buNone/>
            </a:pPr>
            <a:r>
              <a:rPr lang="en-AU" altLang="en-US" sz="2400"/>
              <a:t>oil-filled dashpot</a:t>
            </a:r>
          </a:p>
        </p:txBody>
      </p:sp>
      <p:pic>
        <p:nvPicPr>
          <p:cNvPr id="119813" name="Picture 6" descr="Figure 22.3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487488"/>
            <a:ext cx="7164387"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747</TotalTime>
  <Words>1537</Words>
  <Application>Microsoft Office PowerPoint</Application>
  <PresentationFormat>On-screen Show (4:3)</PresentationFormat>
  <Paragraphs>233</Paragraphs>
  <Slides>33</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Equation</vt:lpstr>
      <vt:lpstr>PowerPoint Presentation</vt:lpstr>
      <vt:lpstr>22.4 Motor protection</vt:lpstr>
      <vt:lpstr>Motor starters</vt:lpstr>
      <vt:lpstr>DOL motor starter</vt:lpstr>
      <vt:lpstr>Contactor symbol</vt:lpstr>
      <vt:lpstr>Thermal overload units</vt:lpstr>
      <vt:lpstr>Circuit diagram</vt:lpstr>
      <vt:lpstr>Thermal overload relay</vt:lpstr>
      <vt:lpstr>Magnetic overload relay</vt:lpstr>
      <vt:lpstr>Fuses</vt:lpstr>
      <vt:lpstr>Circuit breakers</vt:lpstr>
      <vt:lpstr>Over-temperature protection</vt:lpstr>
      <vt:lpstr>Embedded thermistors</vt:lpstr>
      <vt:lpstr>Adverse environments</vt:lpstr>
      <vt:lpstr>IP code</vt:lpstr>
      <vt:lpstr>TEFC motor</vt:lpstr>
      <vt:lpstr>ODP motor</vt:lpstr>
      <vt:lpstr>TENV motor</vt:lpstr>
      <vt:lpstr>XPRF motor</vt:lpstr>
      <vt:lpstr>Starting and reversing</vt:lpstr>
      <vt:lpstr>Reduced voltage motor starters</vt:lpstr>
      <vt:lpstr>Star–delta starter</vt:lpstr>
      <vt:lpstr>Auto-transformer starter</vt:lpstr>
      <vt:lpstr>Primary resistance starter</vt:lpstr>
      <vt:lpstr>Summary</vt:lpstr>
      <vt:lpstr>Summary (2)</vt:lpstr>
      <vt:lpstr>Summary (3)</vt:lpstr>
      <vt:lpstr>Summary (4)</vt:lpstr>
      <vt:lpstr>Summary (5)</vt:lpstr>
      <vt:lpstr>Equation summary</vt:lpstr>
      <vt:lpstr>Equation summary (2)</vt:lpstr>
      <vt:lpstr>Equation summary (3)</vt:lpstr>
      <vt:lpstr>Equation summary (4)</vt:lpstr>
    </vt:vector>
  </TitlesOfParts>
  <Company>Cengage Learning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G006A - Electrical Machines</dc:subject>
  <dc:creator>Donna Beaty</dc:creator>
  <cp:lastModifiedBy>Michael A. JAMES</cp:lastModifiedBy>
  <cp:revision>001</cp:revision>
  <dcterms:created xsi:type="dcterms:W3CDTF">2012-01-23T05:41:48Z</dcterms:created>
  <dcterms:modified xsi:type="dcterms:W3CDTF">2019-01-29T07:47:02Z</dcterms:modified>
</cp:coreProperties>
</file>