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9"/>
  </p:notesMasterIdLst>
  <p:sldIdLst>
    <p:sldId id="323"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1pPr>
    <a:lvl2pPr marL="4572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2pPr>
    <a:lvl3pPr marL="9144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3pPr>
    <a:lvl4pPr marL="13716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4pPr>
    <a:lvl5pPr marL="18288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9325"/>
    <a:srgbClr val="482A06"/>
    <a:srgbClr val="163F3A"/>
    <a:srgbClr val="A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94" autoAdjust="0"/>
    <p:restoredTop sz="92145" autoAdjust="0"/>
  </p:normalViewPr>
  <p:slideViewPr>
    <p:cSldViewPr snapToObjects="1" showGuides="1">
      <p:cViewPr varScale="1">
        <p:scale>
          <a:sx n="101" d="100"/>
          <a:sy n="101" d="100"/>
        </p:scale>
        <p:origin x="-111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Arial Narrow" pitchFamily="34" charset="0"/>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Arial Narrow" pitchFamily="34" charset="0"/>
                <a:cs typeface="+mn-cs"/>
              </a:defRPr>
            </a:lvl1pPr>
          </a:lstStyle>
          <a:p>
            <a:pPr>
              <a:defRPr/>
            </a:pPr>
            <a:fld id="{A4A87222-4E49-4C60-9CA6-2A0EEC6B2006}" type="datetimeFigureOut">
              <a:rPr lang="en-US"/>
              <a:pPr>
                <a:defRPr/>
              </a:pPr>
              <a:t>2/3/2019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noProof="0" dirty="0" smtClean="0"/>
              <a:t>Click to edit Master text styles</a:t>
            </a:r>
          </a:p>
          <a:p>
            <a:pPr lvl="1"/>
            <a:r>
              <a:rPr lang="en-AU" noProof="0" dirty="0" smtClean="0"/>
              <a:t>Second level</a:t>
            </a:r>
          </a:p>
          <a:p>
            <a:pPr lvl="2"/>
            <a:r>
              <a:rPr lang="en-AU" noProof="0" dirty="0" smtClean="0"/>
              <a:t>Third level</a:t>
            </a:r>
          </a:p>
          <a:p>
            <a:pPr lvl="3"/>
            <a:r>
              <a:rPr lang="en-AU" noProof="0" dirty="0" smtClean="0"/>
              <a:t>Fourth level</a:t>
            </a:r>
          </a:p>
          <a:p>
            <a:pPr lvl="4"/>
            <a:r>
              <a:rPr lang="en-AU"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Arial Narrow" pitchFamily="34" charset="0"/>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Narrow" pitchFamily="34" charset="0"/>
              </a:defRPr>
            </a:lvl1pPr>
          </a:lstStyle>
          <a:p>
            <a:fld id="{127BCE95-2736-4397-A9C2-BAB7FFC5E8CD}" type="slidenum">
              <a:rPr lang="en-US" altLang="en-US"/>
              <a:pPr/>
              <a:t>‹#›</a:t>
            </a:fld>
            <a:endParaRPr lang="en-US" altLang="en-US"/>
          </a:p>
        </p:txBody>
      </p:sp>
    </p:spTree>
    <p:extLst>
      <p:ext uri="{BB962C8B-B14F-4D97-AF65-F5344CB8AC3E}">
        <p14:creationId xmlns:p14="http://schemas.microsoft.com/office/powerpoint/2010/main" val="2439497619"/>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a:defRPr/>
            </a:pPr>
            <a:fld id="{EC93F050-0775-42A4-8285-838ED5A79857}" type="datetime5">
              <a:rPr lang="en-AU" smtClean="0">
                <a:solidFill>
                  <a:prstClr val="black"/>
                </a:solidFill>
              </a:rPr>
              <a:pPr>
                <a:defRPr/>
              </a:pPr>
              <a:t>3-Feb-19</a:t>
            </a:fld>
            <a:endParaRPr lang="en-AU" smtClean="0">
              <a:solidFill>
                <a:prstClr val="black"/>
              </a:solidFill>
            </a:endParaRPr>
          </a:p>
        </p:txBody>
      </p:sp>
      <p:sp>
        <p:nvSpPr>
          <p:cNvPr id="1013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a:defRPr/>
            </a:pPr>
            <a:r>
              <a:rPr lang="en-AU" dirty="0" smtClean="0">
                <a:solidFill>
                  <a:prstClr val="black"/>
                </a:solidFill>
              </a:rPr>
              <a:t>Install HV equipment</a:t>
            </a:r>
          </a:p>
        </p:txBody>
      </p:sp>
      <p:sp>
        <p:nvSpPr>
          <p:cNvPr id="10138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1BCA83D-D47E-4E8D-8C1A-F5BBED19B0F3}" type="slidenum">
              <a:rPr lang="en-AU" smtClean="0">
                <a:solidFill>
                  <a:prstClr val="black"/>
                </a:solidFill>
              </a:rPr>
              <a:pPr>
                <a:defRPr/>
              </a:pPr>
              <a:t>1</a:t>
            </a:fld>
            <a:endParaRPr lang="en-AU" smtClean="0">
              <a:solidFill>
                <a:prstClr val="black"/>
              </a:solidFill>
            </a:endParaRPr>
          </a:p>
        </p:txBody>
      </p:sp>
      <p:sp>
        <p:nvSpPr>
          <p:cNvPr id="1013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E44C7E4-4BE0-43EF-8E66-829DFDFC1407}" type="datetime5">
              <a:rPr lang="en-AU" smtClean="0"/>
              <a:pPr fontAlgn="base">
                <a:spcBef>
                  <a:spcPct val="0"/>
                </a:spcBef>
                <a:spcAft>
                  <a:spcPct val="0"/>
                </a:spcAft>
                <a:defRPr/>
              </a:pPr>
              <a:t>3-Feb-19</a:t>
            </a:fld>
            <a:endParaRPr lang="en-AU" smtClean="0"/>
          </a:p>
        </p:txBody>
      </p:sp>
      <p:sp>
        <p:nvSpPr>
          <p:cNvPr id="8499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662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ADB1D6F-BE27-4287-A2C7-3DFE5F9CA471}" type="slidenum">
              <a:rPr lang="en-AU" altLang="en-US"/>
              <a:pPr>
                <a:spcBef>
                  <a:spcPct val="0"/>
                </a:spcBef>
              </a:pPr>
              <a:t>11</a:t>
            </a:fld>
            <a:endParaRPr lang="en-AU" altLang="en-US"/>
          </a:p>
        </p:txBody>
      </p:sp>
      <p:sp>
        <p:nvSpPr>
          <p:cNvPr id="2662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3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B776365-BEF9-4C75-8616-65C9DE533AD2}" type="datetime5">
              <a:rPr lang="en-AU" smtClean="0"/>
              <a:pPr fontAlgn="base">
                <a:spcBef>
                  <a:spcPct val="0"/>
                </a:spcBef>
                <a:spcAft>
                  <a:spcPct val="0"/>
                </a:spcAft>
                <a:defRPr/>
              </a:pPr>
              <a:t>3-Feb-19</a:t>
            </a:fld>
            <a:endParaRPr lang="en-AU" smtClean="0"/>
          </a:p>
        </p:txBody>
      </p:sp>
      <p:sp>
        <p:nvSpPr>
          <p:cNvPr id="8601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867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CBB7A39-825F-4F7D-B05A-5985F27D97EA}" type="slidenum">
              <a:rPr lang="en-AU" altLang="en-US"/>
              <a:pPr>
                <a:spcBef>
                  <a:spcPct val="0"/>
                </a:spcBef>
              </a:pPr>
              <a:t>12</a:t>
            </a:fld>
            <a:endParaRPr lang="en-AU" altLang="en-US"/>
          </a:p>
        </p:txBody>
      </p:sp>
      <p:sp>
        <p:nvSpPr>
          <p:cNvPr id="2867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55000"/>
              </a:spcBef>
            </a:pPr>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3515B3F-76A2-4200-9364-F8C5E3161BA8}" type="datetime5">
              <a:rPr lang="en-AU" smtClean="0"/>
              <a:pPr fontAlgn="base">
                <a:spcBef>
                  <a:spcPct val="0"/>
                </a:spcBef>
                <a:spcAft>
                  <a:spcPct val="0"/>
                </a:spcAft>
                <a:defRPr/>
              </a:pPr>
              <a:t>3-Feb-19</a:t>
            </a:fld>
            <a:endParaRPr lang="en-AU" smtClean="0"/>
          </a:p>
        </p:txBody>
      </p:sp>
      <p:sp>
        <p:nvSpPr>
          <p:cNvPr id="8704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072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F30C9F8-7699-43BD-9734-E42AD27BE4D4}" type="slidenum">
              <a:rPr lang="en-AU" altLang="en-US"/>
              <a:pPr>
                <a:spcBef>
                  <a:spcPct val="0"/>
                </a:spcBef>
              </a:pPr>
              <a:t>13</a:t>
            </a:fld>
            <a:endParaRPr lang="en-AU" altLang="en-US"/>
          </a:p>
        </p:txBody>
      </p:sp>
      <p:sp>
        <p:nvSpPr>
          <p:cNvPr id="3072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14.5</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95AECD1-A6E2-4BD0-9201-A655B48C405D}" type="datetime5">
              <a:rPr lang="en-AU" smtClean="0"/>
              <a:pPr fontAlgn="base">
                <a:spcBef>
                  <a:spcPct val="0"/>
                </a:spcBef>
                <a:spcAft>
                  <a:spcPct val="0"/>
                </a:spcAft>
                <a:defRPr/>
              </a:pPr>
              <a:t>3-Feb-19</a:t>
            </a:fld>
            <a:endParaRPr lang="en-AU" smtClean="0"/>
          </a:p>
        </p:txBody>
      </p:sp>
      <p:sp>
        <p:nvSpPr>
          <p:cNvPr id="8806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277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9A03DA4-844B-47D5-A856-77CECCB5908C}" type="slidenum">
              <a:rPr lang="en-AU" altLang="en-US"/>
              <a:pPr>
                <a:spcBef>
                  <a:spcPct val="0"/>
                </a:spcBef>
              </a:pPr>
              <a:t>14</a:t>
            </a:fld>
            <a:endParaRPr lang="en-AU" altLang="en-US"/>
          </a:p>
        </p:txBody>
      </p:sp>
      <p:sp>
        <p:nvSpPr>
          <p:cNvPr id="3277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7FDF9A7-4A51-4560-A9AC-410B5D9FB1E5}" type="datetime5">
              <a:rPr lang="en-AU" smtClean="0"/>
              <a:pPr fontAlgn="base">
                <a:spcBef>
                  <a:spcPct val="0"/>
                </a:spcBef>
                <a:spcAft>
                  <a:spcPct val="0"/>
                </a:spcAft>
                <a:defRPr/>
              </a:pPr>
              <a:t>3-Feb-19</a:t>
            </a:fld>
            <a:endParaRPr lang="en-AU" smtClean="0"/>
          </a:p>
        </p:txBody>
      </p:sp>
      <p:sp>
        <p:nvSpPr>
          <p:cNvPr id="8909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482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2B7D1C1-0144-4AC5-9065-6AEF1342D9DA}" type="slidenum">
              <a:rPr lang="en-AU" altLang="en-US"/>
              <a:pPr>
                <a:spcBef>
                  <a:spcPct val="0"/>
                </a:spcBef>
              </a:pPr>
              <a:t>15</a:t>
            </a:fld>
            <a:endParaRPr lang="en-AU" altLang="en-US"/>
          </a:p>
        </p:txBody>
      </p:sp>
      <p:sp>
        <p:nvSpPr>
          <p:cNvPr id="3482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872A413-CA61-40F2-A7B1-4E8F71C6DC81}" type="datetime5">
              <a:rPr lang="en-AU" smtClean="0"/>
              <a:pPr fontAlgn="base">
                <a:spcBef>
                  <a:spcPct val="0"/>
                </a:spcBef>
                <a:spcAft>
                  <a:spcPct val="0"/>
                </a:spcAft>
                <a:defRPr/>
              </a:pPr>
              <a:t>3-Feb-19</a:t>
            </a:fld>
            <a:endParaRPr lang="en-AU" smtClean="0"/>
          </a:p>
        </p:txBody>
      </p:sp>
      <p:sp>
        <p:nvSpPr>
          <p:cNvPr id="9011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686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36442D6-9719-4108-9CD8-E9D14CD3A760}" type="slidenum">
              <a:rPr lang="en-AU" altLang="en-US"/>
              <a:pPr>
                <a:spcBef>
                  <a:spcPct val="0"/>
                </a:spcBef>
              </a:pPr>
              <a:t>16</a:t>
            </a:fld>
            <a:endParaRPr lang="en-AU" altLang="en-US"/>
          </a:p>
        </p:txBody>
      </p:sp>
      <p:sp>
        <p:nvSpPr>
          <p:cNvPr id="3686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7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F179675-5AB5-441F-8842-B164653C738B}" type="datetime5">
              <a:rPr lang="en-AU" smtClean="0"/>
              <a:pPr fontAlgn="base">
                <a:spcBef>
                  <a:spcPct val="0"/>
                </a:spcBef>
                <a:spcAft>
                  <a:spcPct val="0"/>
                </a:spcAft>
                <a:defRPr/>
              </a:pPr>
              <a:t>3-Feb-19</a:t>
            </a:fld>
            <a:endParaRPr lang="en-AU" smtClean="0"/>
          </a:p>
        </p:txBody>
      </p:sp>
      <p:sp>
        <p:nvSpPr>
          <p:cNvPr id="9113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891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003A7DB-A329-46F1-BAE2-EDA7852407C8}" type="slidenum">
              <a:rPr lang="en-AU" altLang="en-US"/>
              <a:pPr>
                <a:spcBef>
                  <a:spcPct val="0"/>
                </a:spcBef>
              </a:pPr>
              <a:t>17</a:t>
            </a:fld>
            <a:endParaRPr lang="en-AU" altLang="en-US"/>
          </a:p>
        </p:txBody>
      </p:sp>
      <p:sp>
        <p:nvSpPr>
          <p:cNvPr id="3891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3716F972-9A98-4835-972A-75A42A283D63}" type="datetime5">
              <a:rPr lang="en-AU" smtClean="0"/>
              <a:pPr fontAlgn="base">
                <a:spcBef>
                  <a:spcPct val="0"/>
                </a:spcBef>
                <a:spcAft>
                  <a:spcPct val="0"/>
                </a:spcAft>
                <a:defRPr/>
              </a:pPr>
              <a:t>3-Feb-19</a:t>
            </a:fld>
            <a:endParaRPr lang="en-AU" smtClean="0"/>
          </a:p>
        </p:txBody>
      </p:sp>
      <p:sp>
        <p:nvSpPr>
          <p:cNvPr id="9216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096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74A0D9F-10A2-4ACC-8E92-4752B44213FE}" type="slidenum">
              <a:rPr lang="en-AU" altLang="en-US"/>
              <a:pPr>
                <a:spcBef>
                  <a:spcPct val="0"/>
                </a:spcBef>
              </a:pPr>
              <a:t>18</a:t>
            </a:fld>
            <a:endParaRPr lang="en-AU" altLang="en-US"/>
          </a:p>
        </p:txBody>
      </p:sp>
      <p:sp>
        <p:nvSpPr>
          <p:cNvPr id="4096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0763250-E2DF-49C9-913D-1495205D90A5}" type="datetime5">
              <a:rPr lang="en-AU" smtClean="0"/>
              <a:pPr fontAlgn="base">
                <a:spcBef>
                  <a:spcPct val="0"/>
                </a:spcBef>
                <a:spcAft>
                  <a:spcPct val="0"/>
                </a:spcAft>
                <a:defRPr/>
              </a:pPr>
              <a:t>3-Feb-19</a:t>
            </a:fld>
            <a:endParaRPr lang="en-AU" smtClean="0"/>
          </a:p>
        </p:txBody>
      </p:sp>
      <p:sp>
        <p:nvSpPr>
          <p:cNvPr id="9318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301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033B4C4-C072-4C50-85F0-219871E1C4E3}" type="slidenum">
              <a:rPr lang="en-AU" altLang="en-US"/>
              <a:pPr>
                <a:spcBef>
                  <a:spcPct val="0"/>
                </a:spcBef>
              </a:pPr>
              <a:t>19</a:t>
            </a:fld>
            <a:endParaRPr lang="en-AU" altLang="en-US"/>
          </a:p>
        </p:txBody>
      </p:sp>
      <p:sp>
        <p:nvSpPr>
          <p:cNvPr id="4301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31478F25-9900-4CA8-BDF8-4EB32571D4E3}" type="datetime5">
              <a:rPr lang="en-AU" smtClean="0"/>
              <a:pPr fontAlgn="base">
                <a:spcBef>
                  <a:spcPct val="0"/>
                </a:spcBef>
                <a:spcAft>
                  <a:spcPct val="0"/>
                </a:spcAft>
                <a:defRPr/>
              </a:pPr>
              <a:t>3-Feb-19</a:t>
            </a:fld>
            <a:endParaRPr lang="en-AU" smtClean="0"/>
          </a:p>
        </p:txBody>
      </p:sp>
      <p:sp>
        <p:nvSpPr>
          <p:cNvPr id="9421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506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288D45D-45D2-4EEA-8414-CB6AC6C0536C}" type="slidenum">
              <a:rPr lang="en-AU" altLang="en-US"/>
              <a:pPr>
                <a:spcBef>
                  <a:spcPct val="0"/>
                </a:spcBef>
              </a:pPr>
              <a:t>20</a:t>
            </a:fld>
            <a:endParaRPr lang="en-AU" altLang="en-US"/>
          </a:p>
        </p:txBody>
      </p:sp>
      <p:sp>
        <p:nvSpPr>
          <p:cNvPr id="4506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FDE053D-B98C-4D8E-9AD7-C55367DDD397}" type="datetime5">
              <a:rPr lang="en-AU" smtClean="0"/>
              <a:pPr fontAlgn="base">
                <a:spcBef>
                  <a:spcPct val="0"/>
                </a:spcBef>
                <a:spcAft>
                  <a:spcPct val="0"/>
                </a:spcAft>
                <a:defRPr/>
              </a:pPr>
              <a:t>3-Feb-19</a:t>
            </a:fld>
            <a:endParaRPr lang="en-AU" smtClean="0"/>
          </a:p>
        </p:txBody>
      </p:sp>
      <p:sp>
        <p:nvSpPr>
          <p:cNvPr id="7680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24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C7658681-3686-4114-BFD8-B103B04DC50E}" type="slidenum">
              <a:rPr lang="en-AU" altLang="en-US"/>
              <a:pPr>
                <a:spcBef>
                  <a:spcPct val="0"/>
                </a:spcBef>
              </a:pPr>
              <a:t>3</a:t>
            </a:fld>
            <a:endParaRPr lang="en-AU" altLang="en-US"/>
          </a:p>
        </p:txBody>
      </p:sp>
      <p:sp>
        <p:nvSpPr>
          <p:cNvPr id="1024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42A9D3E4-6854-43EE-890F-C7797F8AD6B6}" type="datetime5">
              <a:rPr lang="en-AU" smtClean="0"/>
              <a:pPr fontAlgn="base">
                <a:spcBef>
                  <a:spcPct val="0"/>
                </a:spcBef>
                <a:spcAft>
                  <a:spcPct val="0"/>
                </a:spcAft>
                <a:defRPr/>
              </a:pPr>
              <a:t>3-Feb-19</a:t>
            </a:fld>
            <a:endParaRPr lang="en-AU" smtClean="0"/>
          </a:p>
        </p:txBody>
      </p:sp>
      <p:sp>
        <p:nvSpPr>
          <p:cNvPr id="9523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710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0F1B937-7194-414F-A183-431F1D512B6A}" type="slidenum">
              <a:rPr lang="en-AU" altLang="en-US"/>
              <a:pPr>
                <a:spcBef>
                  <a:spcPct val="0"/>
                </a:spcBef>
              </a:pPr>
              <a:t>21</a:t>
            </a:fld>
            <a:endParaRPr lang="en-AU" altLang="en-US"/>
          </a:p>
        </p:txBody>
      </p:sp>
      <p:sp>
        <p:nvSpPr>
          <p:cNvPr id="4710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1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F61C85A4-37B1-4CE9-8AAE-C1A293CA9741}" type="datetime5">
              <a:rPr lang="en-AU" smtClean="0"/>
              <a:pPr fontAlgn="base">
                <a:spcBef>
                  <a:spcPct val="0"/>
                </a:spcBef>
                <a:spcAft>
                  <a:spcPct val="0"/>
                </a:spcAft>
                <a:defRPr/>
              </a:pPr>
              <a:t>3-Feb-19</a:t>
            </a:fld>
            <a:endParaRPr lang="en-AU" smtClean="0"/>
          </a:p>
        </p:txBody>
      </p:sp>
      <p:sp>
        <p:nvSpPr>
          <p:cNvPr id="9625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915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0B3193A-D6F0-46E8-84DD-79549A113724}" type="slidenum">
              <a:rPr lang="en-AU" altLang="en-US"/>
              <a:pPr>
                <a:spcBef>
                  <a:spcPct val="0"/>
                </a:spcBef>
              </a:pPr>
              <a:t>22</a:t>
            </a:fld>
            <a:endParaRPr lang="en-AU" altLang="en-US"/>
          </a:p>
        </p:txBody>
      </p:sp>
      <p:sp>
        <p:nvSpPr>
          <p:cNvPr id="4915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3BB981AB-4C86-44F6-9D91-70C9C8268C37}" type="datetime5">
              <a:rPr lang="en-AU" smtClean="0"/>
              <a:pPr fontAlgn="base">
                <a:spcBef>
                  <a:spcPct val="0"/>
                </a:spcBef>
                <a:spcAft>
                  <a:spcPct val="0"/>
                </a:spcAft>
                <a:defRPr/>
              </a:pPr>
              <a:t>3-Feb-19</a:t>
            </a:fld>
            <a:endParaRPr lang="en-AU" smtClean="0"/>
          </a:p>
        </p:txBody>
      </p:sp>
      <p:sp>
        <p:nvSpPr>
          <p:cNvPr id="9728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120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529E9000-D095-4F82-98D9-5F0B19178F7D}" type="slidenum">
              <a:rPr lang="en-AU" altLang="en-US"/>
              <a:pPr>
                <a:spcBef>
                  <a:spcPct val="0"/>
                </a:spcBef>
              </a:pPr>
              <a:t>23</a:t>
            </a:fld>
            <a:endParaRPr lang="en-AU" altLang="en-US"/>
          </a:p>
        </p:txBody>
      </p:sp>
      <p:sp>
        <p:nvSpPr>
          <p:cNvPr id="5120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B9E63745-E360-4401-B467-125740C26762}" type="datetime5">
              <a:rPr lang="en-AU" smtClean="0"/>
              <a:pPr fontAlgn="base">
                <a:spcBef>
                  <a:spcPct val="0"/>
                </a:spcBef>
                <a:spcAft>
                  <a:spcPct val="0"/>
                </a:spcAft>
                <a:defRPr/>
              </a:pPr>
              <a:t>3-Feb-19</a:t>
            </a:fld>
            <a:endParaRPr lang="en-AU" smtClean="0"/>
          </a:p>
        </p:txBody>
      </p:sp>
      <p:sp>
        <p:nvSpPr>
          <p:cNvPr id="9830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325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CC943D3-30E6-47E1-A404-8D6D6E3C1F40}" type="slidenum">
              <a:rPr lang="en-AU" altLang="en-US"/>
              <a:pPr>
                <a:spcBef>
                  <a:spcPct val="0"/>
                </a:spcBef>
              </a:pPr>
              <a:t>24</a:t>
            </a:fld>
            <a:endParaRPr lang="en-AU" altLang="en-US"/>
          </a:p>
        </p:txBody>
      </p:sp>
      <p:sp>
        <p:nvSpPr>
          <p:cNvPr id="5325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DFBC86B-6023-47C2-9F36-BADBD9B1AE5B}" type="datetime5">
              <a:rPr lang="en-AU" smtClean="0"/>
              <a:pPr fontAlgn="base">
                <a:spcBef>
                  <a:spcPct val="0"/>
                </a:spcBef>
                <a:spcAft>
                  <a:spcPct val="0"/>
                </a:spcAft>
                <a:defRPr/>
              </a:pPr>
              <a:t>3-Feb-19</a:t>
            </a:fld>
            <a:endParaRPr lang="en-AU" smtClean="0"/>
          </a:p>
        </p:txBody>
      </p:sp>
      <p:sp>
        <p:nvSpPr>
          <p:cNvPr id="9933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530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1147CA63-B784-4D87-9A4B-D782431D2234}" type="slidenum">
              <a:rPr lang="en-AU" altLang="en-US"/>
              <a:pPr>
                <a:spcBef>
                  <a:spcPct val="0"/>
                </a:spcBef>
              </a:pPr>
              <a:t>25</a:t>
            </a:fld>
            <a:endParaRPr lang="en-AU" altLang="en-US"/>
          </a:p>
        </p:txBody>
      </p:sp>
      <p:sp>
        <p:nvSpPr>
          <p:cNvPr id="5530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30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1209CFE-2F37-49D4-B2EB-450410B74C23}" type="datetime5">
              <a:rPr lang="en-AU" smtClean="0"/>
              <a:pPr fontAlgn="base">
                <a:spcBef>
                  <a:spcPct val="0"/>
                </a:spcBef>
                <a:spcAft>
                  <a:spcPct val="0"/>
                </a:spcAft>
                <a:defRPr/>
              </a:pPr>
              <a:t>3-Feb-19</a:t>
            </a:fld>
            <a:endParaRPr lang="en-AU" smtClean="0"/>
          </a:p>
        </p:txBody>
      </p:sp>
      <p:sp>
        <p:nvSpPr>
          <p:cNvPr id="10035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734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E537094-DBCF-4455-A2D7-036AB09F6C29}" type="slidenum">
              <a:rPr lang="en-AU" altLang="en-US"/>
              <a:pPr>
                <a:spcBef>
                  <a:spcPct val="0"/>
                </a:spcBef>
              </a:pPr>
              <a:t>26</a:t>
            </a:fld>
            <a:endParaRPr lang="en-AU" altLang="en-US"/>
          </a:p>
        </p:txBody>
      </p:sp>
      <p:sp>
        <p:nvSpPr>
          <p:cNvPr id="5734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5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14.7</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40C205A-E46D-4659-89D7-04F13D0FDBDC}" type="datetime5">
              <a:rPr lang="en-AU" smtClean="0"/>
              <a:pPr fontAlgn="base">
                <a:spcBef>
                  <a:spcPct val="0"/>
                </a:spcBef>
                <a:spcAft>
                  <a:spcPct val="0"/>
                </a:spcAft>
                <a:defRPr/>
              </a:pPr>
              <a:t>3-Feb-19</a:t>
            </a:fld>
            <a:endParaRPr lang="en-AU" smtClean="0"/>
          </a:p>
        </p:txBody>
      </p:sp>
      <p:sp>
        <p:nvSpPr>
          <p:cNvPr id="1013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939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00D85A8-6AE7-4250-9F13-72A72380A6E9}" type="slidenum">
              <a:rPr lang="en-AU" altLang="en-US"/>
              <a:pPr>
                <a:spcBef>
                  <a:spcPct val="0"/>
                </a:spcBef>
              </a:pPr>
              <a:t>27</a:t>
            </a:fld>
            <a:endParaRPr lang="en-AU" altLang="en-US"/>
          </a:p>
        </p:txBody>
      </p:sp>
      <p:sp>
        <p:nvSpPr>
          <p:cNvPr id="5939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14.8</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F0AC572F-C866-4FE7-9DDD-67924A11E513}" type="datetime5">
              <a:rPr lang="en-AU" smtClean="0"/>
              <a:pPr fontAlgn="base">
                <a:spcBef>
                  <a:spcPct val="0"/>
                </a:spcBef>
                <a:spcAft>
                  <a:spcPct val="0"/>
                </a:spcAft>
                <a:defRPr/>
              </a:pPr>
              <a:t>3-Feb-19</a:t>
            </a:fld>
            <a:endParaRPr lang="en-AU" smtClean="0"/>
          </a:p>
        </p:txBody>
      </p:sp>
      <p:sp>
        <p:nvSpPr>
          <p:cNvPr id="10240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144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8C0D5CF-B756-47C4-98B9-7B47A2D8F74A}" type="slidenum">
              <a:rPr lang="en-AU" altLang="en-US"/>
              <a:pPr>
                <a:spcBef>
                  <a:spcPct val="0"/>
                </a:spcBef>
              </a:pPr>
              <a:t>28</a:t>
            </a:fld>
            <a:endParaRPr lang="en-AU" altLang="en-US"/>
          </a:p>
        </p:txBody>
      </p:sp>
      <p:sp>
        <p:nvSpPr>
          <p:cNvPr id="6144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14.9</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3387A08-B96F-4120-A6CE-1BBDFD5720EA}" type="datetime5">
              <a:rPr lang="en-AU" smtClean="0"/>
              <a:pPr fontAlgn="base">
                <a:spcBef>
                  <a:spcPct val="0"/>
                </a:spcBef>
                <a:spcAft>
                  <a:spcPct val="0"/>
                </a:spcAft>
                <a:defRPr/>
              </a:pPr>
              <a:t>3-Feb-19</a:t>
            </a:fld>
            <a:endParaRPr lang="en-AU" smtClean="0"/>
          </a:p>
        </p:txBody>
      </p:sp>
      <p:sp>
        <p:nvSpPr>
          <p:cNvPr id="10342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349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DB9F407-49AF-428C-8145-5D9DDC15E161}" type="slidenum">
              <a:rPr lang="en-AU" altLang="en-US"/>
              <a:pPr>
                <a:spcBef>
                  <a:spcPct val="0"/>
                </a:spcBef>
              </a:pPr>
              <a:t>29</a:t>
            </a:fld>
            <a:endParaRPr lang="en-AU" altLang="en-US"/>
          </a:p>
        </p:txBody>
      </p:sp>
      <p:sp>
        <p:nvSpPr>
          <p:cNvPr id="634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14.10</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E97BA3A-49A6-4710-AE78-0457EF3D3D71}" type="datetime5">
              <a:rPr lang="en-AU" smtClean="0"/>
              <a:pPr fontAlgn="base">
                <a:spcBef>
                  <a:spcPct val="0"/>
                </a:spcBef>
                <a:spcAft>
                  <a:spcPct val="0"/>
                </a:spcAft>
                <a:defRPr/>
              </a:pPr>
              <a:t>3-Feb-19</a:t>
            </a:fld>
            <a:endParaRPr lang="en-AU" smtClean="0"/>
          </a:p>
        </p:txBody>
      </p:sp>
      <p:sp>
        <p:nvSpPr>
          <p:cNvPr id="10445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554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B18292E-DCAC-4F4E-A689-726E867F470D}" type="slidenum">
              <a:rPr lang="en-AU" altLang="en-US"/>
              <a:pPr>
                <a:spcBef>
                  <a:spcPct val="0"/>
                </a:spcBef>
              </a:pPr>
              <a:t>30</a:t>
            </a:fld>
            <a:endParaRPr lang="en-AU" altLang="en-US"/>
          </a:p>
        </p:txBody>
      </p:sp>
      <p:sp>
        <p:nvSpPr>
          <p:cNvPr id="6554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4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14.11</a:t>
            </a:r>
          </a:p>
          <a:p>
            <a:pPr eaLnBrk="1" hangingPunct="1">
              <a:spcBef>
                <a:spcPct val="0"/>
              </a:spcBef>
            </a:pPr>
            <a:r>
              <a:rPr lang="en-AU" altLang="en-US" smtClean="0"/>
              <a:t>Adapted from Herman, </a:t>
            </a:r>
            <a:r>
              <a:rPr lang="en-AU" altLang="en-US" i="1" smtClean="0"/>
              <a:t>Standard Textbook of Electricity </a:t>
            </a:r>
            <a:r>
              <a:rPr lang="en-AU" altLang="en-US" smtClean="0"/>
              <a:t>1e, © 1993 Delmar Learning, a part of Cengage Learning, Inc, reproduced by permission, www.cengage.com/permissions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DA199A1-84B4-4578-88A0-0FD8CC765639}" type="datetime5">
              <a:rPr lang="en-AU" smtClean="0"/>
              <a:pPr fontAlgn="base">
                <a:spcBef>
                  <a:spcPct val="0"/>
                </a:spcBef>
                <a:spcAft>
                  <a:spcPct val="0"/>
                </a:spcAft>
                <a:defRPr/>
              </a:pPr>
              <a:t>3-Feb-19</a:t>
            </a:fld>
            <a:endParaRPr lang="en-AU" smtClean="0"/>
          </a:p>
        </p:txBody>
      </p:sp>
      <p:sp>
        <p:nvSpPr>
          <p:cNvPr id="7782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29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3D3CE0B-4825-4E9C-B2B4-A2A319996C8C}" type="slidenum">
              <a:rPr lang="en-AU" altLang="en-US"/>
              <a:pPr>
                <a:spcBef>
                  <a:spcPct val="0"/>
                </a:spcBef>
              </a:pPr>
              <a:t>4</a:t>
            </a:fld>
            <a:endParaRPr lang="en-AU" altLang="en-US"/>
          </a:p>
        </p:txBody>
      </p:sp>
      <p:sp>
        <p:nvSpPr>
          <p:cNvPr id="122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4D1F7BE6-1B9C-4DFC-8C1F-62E431B61090}" type="datetime5">
              <a:rPr lang="en-AU" smtClean="0"/>
              <a:pPr fontAlgn="base">
                <a:spcBef>
                  <a:spcPct val="0"/>
                </a:spcBef>
                <a:spcAft>
                  <a:spcPct val="0"/>
                </a:spcAft>
                <a:defRPr/>
              </a:pPr>
              <a:t>3-Feb-19</a:t>
            </a:fld>
            <a:endParaRPr lang="en-AU" smtClean="0"/>
          </a:p>
        </p:txBody>
      </p:sp>
      <p:sp>
        <p:nvSpPr>
          <p:cNvPr id="10547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758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FAAD4E78-92A5-481A-943A-BD8113707C07}" type="slidenum">
              <a:rPr lang="en-AU" altLang="en-US"/>
              <a:pPr>
                <a:spcBef>
                  <a:spcPct val="0"/>
                </a:spcBef>
              </a:pPr>
              <a:t>31</a:t>
            </a:fld>
            <a:endParaRPr lang="en-AU" altLang="en-US"/>
          </a:p>
        </p:txBody>
      </p:sp>
      <p:sp>
        <p:nvSpPr>
          <p:cNvPr id="6758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9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14.12</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36225C2-A995-4471-867A-7BBE2378E9C9}" type="datetime5">
              <a:rPr lang="en-AU" smtClean="0"/>
              <a:pPr fontAlgn="base">
                <a:spcBef>
                  <a:spcPct val="0"/>
                </a:spcBef>
                <a:spcAft>
                  <a:spcPct val="0"/>
                </a:spcAft>
                <a:defRPr/>
              </a:pPr>
              <a:t>3-Feb-19</a:t>
            </a:fld>
            <a:endParaRPr lang="en-AU" smtClean="0"/>
          </a:p>
        </p:txBody>
      </p:sp>
      <p:sp>
        <p:nvSpPr>
          <p:cNvPr id="10649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963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51033789-C951-4AED-BA01-15C0B3E10188}" type="slidenum">
              <a:rPr lang="en-AU" altLang="en-US"/>
              <a:pPr>
                <a:spcBef>
                  <a:spcPct val="0"/>
                </a:spcBef>
              </a:pPr>
              <a:t>32</a:t>
            </a:fld>
            <a:endParaRPr lang="en-AU" altLang="en-US"/>
          </a:p>
        </p:txBody>
      </p:sp>
      <p:sp>
        <p:nvSpPr>
          <p:cNvPr id="6963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14.13</a:t>
            </a:r>
          </a:p>
          <a:p>
            <a:pPr eaLnBrk="1" hangingPunct="1">
              <a:spcBef>
                <a:spcPct val="0"/>
              </a:spcBef>
            </a:pPr>
            <a:r>
              <a:rPr lang="en-AU" altLang="en-US" smtClean="0"/>
              <a:t>Adapted from Herman, </a:t>
            </a:r>
            <a:r>
              <a:rPr lang="en-AU" altLang="en-US" i="1" smtClean="0"/>
              <a:t>Standard Textbook of Electricity </a:t>
            </a:r>
            <a:r>
              <a:rPr lang="en-AU" altLang="en-US" smtClean="0"/>
              <a:t>1e, © 1993 Delmar Learning, a part of Cengage Learning, Inc, reproduced by permission, www.cengage.com/permissions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111D016-DA0D-4417-88E0-B364390289AA}" type="datetime5">
              <a:rPr lang="en-AU" smtClean="0"/>
              <a:pPr fontAlgn="base">
                <a:spcBef>
                  <a:spcPct val="0"/>
                </a:spcBef>
                <a:spcAft>
                  <a:spcPct val="0"/>
                </a:spcAft>
                <a:defRPr/>
              </a:pPr>
              <a:t>3-Feb-19</a:t>
            </a:fld>
            <a:endParaRPr lang="en-AU" smtClean="0"/>
          </a:p>
        </p:txBody>
      </p:sp>
      <p:sp>
        <p:nvSpPr>
          <p:cNvPr id="10752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168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FD8CCC1-CC79-4E98-9651-A936D9E1A95C}" type="slidenum">
              <a:rPr lang="en-AU" altLang="en-US"/>
              <a:pPr>
                <a:spcBef>
                  <a:spcPct val="0"/>
                </a:spcBef>
              </a:pPr>
              <a:t>33</a:t>
            </a:fld>
            <a:endParaRPr lang="en-AU" altLang="en-US"/>
          </a:p>
        </p:txBody>
      </p:sp>
      <p:sp>
        <p:nvSpPr>
          <p:cNvPr id="716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14.14</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8062733-CC1D-4570-A50E-509D8FA8B8EF}" type="datetime5">
              <a:rPr lang="en-AU" smtClean="0"/>
              <a:pPr fontAlgn="base">
                <a:spcBef>
                  <a:spcPct val="0"/>
                </a:spcBef>
                <a:spcAft>
                  <a:spcPct val="0"/>
                </a:spcAft>
                <a:defRPr/>
              </a:pPr>
              <a:t>3-Feb-19</a:t>
            </a:fld>
            <a:endParaRPr lang="en-AU" smtClean="0"/>
          </a:p>
        </p:txBody>
      </p:sp>
      <p:sp>
        <p:nvSpPr>
          <p:cNvPr id="10854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373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A23E6A5-597B-4D67-B1D1-A399593C9444}" type="slidenum">
              <a:rPr lang="en-AU" altLang="en-US"/>
              <a:pPr>
                <a:spcBef>
                  <a:spcPct val="0"/>
                </a:spcBef>
              </a:pPr>
              <a:t>34</a:t>
            </a:fld>
            <a:endParaRPr lang="en-AU" altLang="en-US"/>
          </a:p>
        </p:txBody>
      </p:sp>
      <p:sp>
        <p:nvSpPr>
          <p:cNvPr id="7373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14.15</a:t>
            </a:r>
          </a:p>
          <a:p>
            <a:pPr eaLnBrk="1" hangingPunct="1">
              <a:spcBef>
                <a:spcPct val="0"/>
              </a:spcBef>
            </a:pPr>
            <a:r>
              <a:rPr lang="en-AU" altLang="en-US" smtClean="0"/>
              <a:t>Adapted from Herman, </a:t>
            </a:r>
            <a:r>
              <a:rPr lang="en-AU" altLang="en-US" i="1" smtClean="0"/>
              <a:t>Standard Textbook of Electricity </a:t>
            </a:r>
            <a:r>
              <a:rPr lang="en-AU" altLang="en-US" smtClean="0"/>
              <a:t>1e, © 1993 Delmar Learning, a part of Cengage Learning, Inc, reproduced by permission, www.cengage.com/permissions</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09BC50F-12A6-4A6A-87A5-18EEEB47AE4F}" type="datetime5">
              <a:rPr lang="en-AU" smtClean="0"/>
              <a:pPr fontAlgn="base">
                <a:spcBef>
                  <a:spcPct val="0"/>
                </a:spcBef>
                <a:spcAft>
                  <a:spcPct val="0"/>
                </a:spcAft>
                <a:defRPr/>
              </a:pPr>
              <a:t>3-Feb-19</a:t>
            </a:fld>
            <a:endParaRPr lang="en-AU" smtClean="0"/>
          </a:p>
        </p:txBody>
      </p:sp>
      <p:sp>
        <p:nvSpPr>
          <p:cNvPr id="10957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578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2A72248-F57F-4DD7-9D33-8F70EBE3C938}" type="slidenum">
              <a:rPr lang="en-AU" altLang="en-US"/>
              <a:pPr>
                <a:spcBef>
                  <a:spcPct val="0"/>
                </a:spcBef>
              </a:pPr>
              <a:t>35</a:t>
            </a:fld>
            <a:endParaRPr lang="en-AU" altLang="en-US"/>
          </a:p>
        </p:txBody>
      </p:sp>
      <p:sp>
        <p:nvSpPr>
          <p:cNvPr id="757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14.16</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AF02F15-853B-4365-9715-64871E5D6615}" type="datetime5">
              <a:rPr lang="en-AU" smtClean="0"/>
              <a:pPr fontAlgn="base">
                <a:spcBef>
                  <a:spcPct val="0"/>
                </a:spcBef>
                <a:spcAft>
                  <a:spcPct val="0"/>
                </a:spcAft>
                <a:defRPr/>
              </a:pPr>
              <a:t>3-Feb-19</a:t>
            </a:fld>
            <a:endParaRPr lang="en-AU" smtClean="0"/>
          </a:p>
        </p:txBody>
      </p:sp>
      <p:sp>
        <p:nvSpPr>
          <p:cNvPr id="11059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782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6338E6C-C41C-4941-A7C1-23429F012499}" type="slidenum">
              <a:rPr lang="en-AU" altLang="en-US"/>
              <a:pPr>
                <a:spcBef>
                  <a:spcPct val="0"/>
                </a:spcBef>
              </a:pPr>
              <a:t>36</a:t>
            </a:fld>
            <a:endParaRPr lang="en-AU" altLang="en-US"/>
          </a:p>
        </p:txBody>
      </p:sp>
      <p:sp>
        <p:nvSpPr>
          <p:cNvPr id="7782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3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3E29D2B-43B2-4C17-943C-ED98F686030B}" type="datetime5">
              <a:rPr lang="en-AU" smtClean="0"/>
              <a:pPr fontAlgn="base">
                <a:spcBef>
                  <a:spcPct val="0"/>
                </a:spcBef>
                <a:spcAft>
                  <a:spcPct val="0"/>
                </a:spcAft>
                <a:defRPr/>
              </a:pPr>
              <a:t>3-Feb-19</a:t>
            </a:fld>
            <a:endParaRPr lang="en-AU" smtClean="0"/>
          </a:p>
        </p:txBody>
      </p:sp>
      <p:sp>
        <p:nvSpPr>
          <p:cNvPr id="11161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987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86E35DB-B70C-4E3F-8DA8-2BFBD889EEA9}" type="slidenum">
              <a:rPr lang="en-AU" altLang="en-US"/>
              <a:pPr>
                <a:spcBef>
                  <a:spcPct val="0"/>
                </a:spcBef>
              </a:pPr>
              <a:t>37</a:t>
            </a:fld>
            <a:endParaRPr lang="en-AU" altLang="en-US"/>
          </a:p>
        </p:txBody>
      </p:sp>
      <p:sp>
        <p:nvSpPr>
          <p:cNvPr id="7987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C5BC8C8-59E5-4A8B-B1A2-10177BBB96B1}" type="datetime5">
              <a:rPr lang="en-AU" smtClean="0"/>
              <a:pPr fontAlgn="base">
                <a:spcBef>
                  <a:spcPct val="0"/>
                </a:spcBef>
                <a:spcAft>
                  <a:spcPct val="0"/>
                </a:spcAft>
                <a:defRPr/>
              </a:pPr>
              <a:t>3-Feb-19</a:t>
            </a:fld>
            <a:endParaRPr lang="en-AU" smtClean="0"/>
          </a:p>
        </p:txBody>
      </p:sp>
      <p:sp>
        <p:nvSpPr>
          <p:cNvPr id="11264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8192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31EE3C7-769C-428D-BBCD-38694305DAFA}" type="slidenum">
              <a:rPr lang="en-AU" altLang="en-US"/>
              <a:pPr>
                <a:spcBef>
                  <a:spcPct val="0"/>
                </a:spcBef>
              </a:pPr>
              <a:t>38</a:t>
            </a:fld>
            <a:endParaRPr lang="en-AU" altLang="en-US"/>
          </a:p>
        </p:txBody>
      </p:sp>
      <p:sp>
        <p:nvSpPr>
          <p:cNvPr id="8192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5355556-471A-49EE-B580-2CDE7189D278}" type="datetime5">
              <a:rPr lang="en-AU" smtClean="0"/>
              <a:pPr fontAlgn="base">
                <a:spcBef>
                  <a:spcPct val="0"/>
                </a:spcBef>
                <a:spcAft>
                  <a:spcPct val="0"/>
                </a:spcAft>
                <a:defRPr/>
              </a:pPr>
              <a:t>3-Feb-19</a:t>
            </a:fld>
            <a:endParaRPr lang="en-AU" smtClean="0"/>
          </a:p>
        </p:txBody>
      </p:sp>
      <p:sp>
        <p:nvSpPr>
          <p:cNvPr id="11366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8397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EBE3770-896C-4D0E-8BF1-3395CE9E11A4}" type="slidenum">
              <a:rPr lang="en-AU" altLang="en-US"/>
              <a:pPr>
                <a:spcBef>
                  <a:spcPct val="0"/>
                </a:spcBef>
              </a:pPr>
              <a:t>39</a:t>
            </a:fld>
            <a:endParaRPr lang="en-AU" altLang="en-US"/>
          </a:p>
        </p:txBody>
      </p:sp>
      <p:sp>
        <p:nvSpPr>
          <p:cNvPr id="8397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D157049-2464-4319-8270-0142C878EB47}" type="datetime5">
              <a:rPr lang="en-AU" smtClean="0"/>
              <a:pPr fontAlgn="base">
                <a:spcBef>
                  <a:spcPct val="0"/>
                </a:spcBef>
                <a:spcAft>
                  <a:spcPct val="0"/>
                </a:spcAft>
                <a:defRPr/>
              </a:pPr>
              <a:t>3-Feb-19</a:t>
            </a:fld>
            <a:endParaRPr lang="en-AU" smtClean="0"/>
          </a:p>
        </p:txBody>
      </p:sp>
      <p:sp>
        <p:nvSpPr>
          <p:cNvPr id="11469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8602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83B43BA-B7C3-4EFA-A18C-9927F9AFF206}" type="slidenum">
              <a:rPr lang="en-AU" altLang="en-US"/>
              <a:pPr>
                <a:spcBef>
                  <a:spcPct val="0"/>
                </a:spcBef>
              </a:pPr>
              <a:t>40</a:t>
            </a:fld>
            <a:endParaRPr lang="en-AU" altLang="en-US"/>
          </a:p>
        </p:txBody>
      </p:sp>
      <p:sp>
        <p:nvSpPr>
          <p:cNvPr id="8602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2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14.17</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1BC85B5-3134-4A12-9DDA-5F4316100BA7}" type="datetime5">
              <a:rPr lang="en-AU" smtClean="0"/>
              <a:pPr fontAlgn="base">
                <a:spcBef>
                  <a:spcPct val="0"/>
                </a:spcBef>
                <a:spcAft>
                  <a:spcPct val="0"/>
                </a:spcAft>
                <a:defRPr/>
              </a:pPr>
              <a:t>3-Feb-19</a:t>
            </a:fld>
            <a:endParaRPr lang="en-AU" smtClean="0"/>
          </a:p>
        </p:txBody>
      </p:sp>
      <p:sp>
        <p:nvSpPr>
          <p:cNvPr id="7885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434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EAF340E-EB84-42B5-B8AF-C8722B93F604}" type="slidenum">
              <a:rPr lang="en-AU" altLang="en-US"/>
              <a:pPr>
                <a:spcBef>
                  <a:spcPct val="0"/>
                </a:spcBef>
              </a:pPr>
              <a:t>5</a:t>
            </a:fld>
            <a:endParaRPr lang="en-AU" altLang="en-US"/>
          </a:p>
        </p:txBody>
      </p:sp>
      <p:sp>
        <p:nvSpPr>
          <p:cNvPr id="1434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4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6207DE2-B84B-42E8-A7CA-AB8288941CF1}" type="datetime5">
              <a:rPr lang="en-AU" smtClean="0"/>
              <a:pPr fontAlgn="base">
                <a:spcBef>
                  <a:spcPct val="0"/>
                </a:spcBef>
                <a:spcAft>
                  <a:spcPct val="0"/>
                </a:spcAft>
                <a:defRPr/>
              </a:pPr>
              <a:t>3-Feb-19</a:t>
            </a:fld>
            <a:endParaRPr lang="en-AU" smtClean="0"/>
          </a:p>
        </p:txBody>
      </p:sp>
      <p:sp>
        <p:nvSpPr>
          <p:cNvPr id="11571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8806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E36CF404-38D6-4459-8732-1F9A9AF1ACE3}" type="slidenum">
              <a:rPr lang="en-AU" altLang="en-US"/>
              <a:pPr>
                <a:spcBef>
                  <a:spcPct val="0"/>
                </a:spcBef>
              </a:pPr>
              <a:t>41</a:t>
            </a:fld>
            <a:endParaRPr lang="en-AU" altLang="en-US"/>
          </a:p>
        </p:txBody>
      </p:sp>
      <p:sp>
        <p:nvSpPr>
          <p:cNvPr id="8806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7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835CD7C2-EDE8-495E-954E-3FED9A691BA5}" type="datetime5">
              <a:rPr lang="en-AU" smtClean="0"/>
              <a:pPr fontAlgn="base">
                <a:spcBef>
                  <a:spcPct val="0"/>
                </a:spcBef>
                <a:spcAft>
                  <a:spcPct val="0"/>
                </a:spcAft>
                <a:defRPr/>
              </a:pPr>
              <a:t>3-Feb-19</a:t>
            </a:fld>
            <a:endParaRPr lang="en-AU" smtClean="0"/>
          </a:p>
        </p:txBody>
      </p:sp>
      <p:sp>
        <p:nvSpPr>
          <p:cNvPr id="11673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9011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E39BA06-8BEC-4BB7-A55A-D5E67C72266C}" type="slidenum">
              <a:rPr lang="en-AU" altLang="en-US"/>
              <a:pPr>
                <a:spcBef>
                  <a:spcPct val="0"/>
                </a:spcBef>
              </a:pPr>
              <a:t>42</a:t>
            </a:fld>
            <a:endParaRPr lang="en-AU" altLang="en-US"/>
          </a:p>
        </p:txBody>
      </p:sp>
      <p:sp>
        <p:nvSpPr>
          <p:cNvPr id="9011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14.19</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7735AF9-8701-4B8C-8326-7D218EDB8A1B}" type="datetime5">
              <a:rPr lang="en-AU" smtClean="0"/>
              <a:pPr fontAlgn="base">
                <a:spcBef>
                  <a:spcPct val="0"/>
                </a:spcBef>
                <a:spcAft>
                  <a:spcPct val="0"/>
                </a:spcAft>
                <a:defRPr/>
              </a:pPr>
              <a:t>3-Feb-19</a:t>
            </a:fld>
            <a:endParaRPr lang="en-AU" smtClean="0"/>
          </a:p>
        </p:txBody>
      </p:sp>
      <p:sp>
        <p:nvSpPr>
          <p:cNvPr id="11776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9216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11C34011-ADFF-4A39-A700-935121B7FE29}" type="slidenum">
              <a:rPr lang="en-AU" altLang="en-US"/>
              <a:pPr>
                <a:spcBef>
                  <a:spcPct val="0"/>
                </a:spcBef>
              </a:pPr>
              <a:t>43</a:t>
            </a:fld>
            <a:endParaRPr lang="en-AU" altLang="en-US"/>
          </a:p>
        </p:txBody>
      </p:sp>
      <p:sp>
        <p:nvSpPr>
          <p:cNvPr id="9216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7754054-1A25-46F0-B326-D79B72B2DA5D}" type="datetime5">
              <a:rPr lang="en-AU" smtClean="0"/>
              <a:pPr fontAlgn="base">
                <a:spcBef>
                  <a:spcPct val="0"/>
                </a:spcBef>
                <a:spcAft>
                  <a:spcPct val="0"/>
                </a:spcAft>
                <a:defRPr/>
              </a:pPr>
              <a:t>3-Feb-19</a:t>
            </a:fld>
            <a:endParaRPr lang="en-AU" smtClean="0"/>
          </a:p>
        </p:txBody>
      </p:sp>
      <p:sp>
        <p:nvSpPr>
          <p:cNvPr id="11878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9421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2497E56C-4624-4D24-8849-705F83DF453C}" type="slidenum">
              <a:rPr lang="en-AU" altLang="en-US"/>
              <a:pPr>
                <a:spcBef>
                  <a:spcPct val="0"/>
                </a:spcBef>
              </a:pPr>
              <a:t>44</a:t>
            </a:fld>
            <a:endParaRPr lang="en-AU" altLang="en-US"/>
          </a:p>
        </p:txBody>
      </p:sp>
      <p:sp>
        <p:nvSpPr>
          <p:cNvPr id="9421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14.21</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122492A-ADBD-4A71-AE17-16A076BB53D3}" type="datetime5">
              <a:rPr lang="en-AU" smtClean="0"/>
              <a:pPr fontAlgn="base">
                <a:spcBef>
                  <a:spcPct val="0"/>
                </a:spcBef>
                <a:spcAft>
                  <a:spcPct val="0"/>
                </a:spcAft>
                <a:defRPr/>
              </a:pPr>
              <a:t>3-Feb-19</a:t>
            </a:fld>
            <a:endParaRPr lang="en-AU" smtClean="0"/>
          </a:p>
        </p:txBody>
      </p:sp>
      <p:sp>
        <p:nvSpPr>
          <p:cNvPr id="11981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9626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FA4CF347-92B9-4349-AAED-CECE3D052CD9}" type="slidenum">
              <a:rPr lang="en-AU" altLang="en-US"/>
              <a:pPr>
                <a:spcBef>
                  <a:spcPct val="0"/>
                </a:spcBef>
              </a:pPr>
              <a:t>45</a:t>
            </a:fld>
            <a:endParaRPr lang="en-AU" altLang="en-US"/>
          </a:p>
        </p:txBody>
      </p:sp>
      <p:sp>
        <p:nvSpPr>
          <p:cNvPr id="9626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6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14.22</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99090DA-2300-421C-9D6C-634D70A0D457}" type="datetime5">
              <a:rPr lang="en-AU" smtClean="0"/>
              <a:pPr fontAlgn="base">
                <a:spcBef>
                  <a:spcPct val="0"/>
                </a:spcBef>
                <a:spcAft>
                  <a:spcPct val="0"/>
                </a:spcAft>
                <a:defRPr/>
              </a:pPr>
              <a:t>3-Feb-19</a:t>
            </a:fld>
            <a:endParaRPr lang="en-AU" smtClean="0"/>
          </a:p>
        </p:txBody>
      </p:sp>
      <p:sp>
        <p:nvSpPr>
          <p:cNvPr id="12083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9830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F13F1751-5094-4000-8EC1-AC9410A7F5B9}" type="slidenum">
              <a:rPr lang="en-AU" altLang="en-US"/>
              <a:pPr>
                <a:spcBef>
                  <a:spcPct val="0"/>
                </a:spcBef>
              </a:pPr>
              <a:t>46</a:t>
            </a:fld>
            <a:endParaRPr lang="en-AU" altLang="en-US"/>
          </a:p>
        </p:txBody>
      </p:sp>
      <p:sp>
        <p:nvSpPr>
          <p:cNvPr id="9830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1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14.23</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F6331EB-70A7-4847-A833-3E7746280992}" type="datetime5">
              <a:rPr lang="en-AU" smtClean="0"/>
              <a:pPr fontAlgn="base">
                <a:spcBef>
                  <a:spcPct val="0"/>
                </a:spcBef>
                <a:spcAft>
                  <a:spcPct val="0"/>
                </a:spcAft>
                <a:defRPr/>
              </a:pPr>
              <a:t>3-Feb-19</a:t>
            </a:fld>
            <a:endParaRPr lang="en-AU" smtClean="0"/>
          </a:p>
        </p:txBody>
      </p:sp>
      <p:sp>
        <p:nvSpPr>
          <p:cNvPr id="12185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035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00C2BD8-BE5C-4602-B39B-06B8C8129B30}" type="slidenum">
              <a:rPr lang="en-AU" altLang="en-US"/>
              <a:pPr>
                <a:spcBef>
                  <a:spcPct val="0"/>
                </a:spcBef>
              </a:pPr>
              <a:t>47</a:t>
            </a:fld>
            <a:endParaRPr lang="en-AU" altLang="en-US"/>
          </a:p>
        </p:txBody>
      </p:sp>
      <p:sp>
        <p:nvSpPr>
          <p:cNvPr id="10035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7347236-2F50-4B89-B0BF-E5CBAFBD5814}" type="datetime5">
              <a:rPr lang="en-AU" smtClean="0"/>
              <a:pPr fontAlgn="base">
                <a:spcBef>
                  <a:spcPct val="0"/>
                </a:spcBef>
                <a:spcAft>
                  <a:spcPct val="0"/>
                </a:spcAft>
                <a:defRPr/>
              </a:pPr>
              <a:t>3-Feb-19</a:t>
            </a:fld>
            <a:endParaRPr lang="en-AU" smtClean="0"/>
          </a:p>
        </p:txBody>
      </p:sp>
      <p:sp>
        <p:nvSpPr>
          <p:cNvPr id="12288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240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F9A8C6D-FE2F-45D0-9573-76A28AB4BDB0}" type="slidenum">
              <a:rPr lang="en-AU" altLang="en-US"/>
              <a:pPr>
                <a:spcBef>
                  <a:spcPct val="0"/>
                </a:spcBef>
              </a:pPr>
              <a:t>48</a:t>
            </a:fld>
            <a:endParaRPr lang="en-AU" altLang="en-US"/>
          </a:p>
        </p:txBody>
      </p:sp>
      <p:sp>
        <p:nvSpPr>
          <p:cNvPr id="10240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82041404-BEA1-4F92-8B12-12470F4041C5}" type="datetime5">
              <a:rPr lang="en-AU" smtClean="0"/>
              <a:pPr fontAlgn="base">
                <a:spcBef>
                  <a:spcPct val="0"/>
                </a:spcBef>
                <a:spcAft>
                  <a:spcPct val="0"/>
                </a:spcAft>
                <a:defRPr/>
              </a:pPr>
              <a:t>3-Feb-19</a:t>
            </a:fld>
            <a:endParaRPr lang="en-AU" smtClean="0"/>
          </a:p>
        </p:txBody>
      </p:sp>
      <p:sp>
        <p:nvSpPr>
          <p:cNvPr id="12390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445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C352F6F-AF46-4322-B2FB-F8CA00694963}" type="slidenum">
              <a:rPr lang="en-AU" altLang="en-US"/>
              <a:pPr>
                <a:spcBef>
                  <a:spcPct val="0"/>
                </a:spcBef>
              </a:pPr>
              <a:t>49</a:t>
            </a:fld>
            <a:endParaRPr lang="en-AU" altLang="en-US"/>
          </a:p>
        </p:txBody>
      </p:sp>
      <p:sp>
        <p:nvSpPr>
          <p:cNvPr id="10445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14.24</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CA8406B-4110-4755-9A44-F3848C8A1D5F}" type="datetime5">
              <a:rPr lang="en-AU" smtClean="0"/>
              <a:pPr fontAlgn="base">
                <a:spcBef>
                  <a:spcPct val="0"/>
                </a:spcBef>
                <a:spcAft>
                  <a:spcPct val="0"/>
                </a:spcAft>
                <a:defRPr/>
              </a:pPr>
              <a:t>3-Feb-19</a:t>
            </a:fld>
            <a:endParaRPr lang="en-AU" smtClean="0"/>
          </a:p>
        </p:txBody>
      </p:sp>
      <p:sp>
        <p:nvSpPr>
          <p:cNvPr id="12493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650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5BF5BC75-272D-4B6D-A357-69798BDE578A}" type="slidenum">
              <a:rPr lang="en-AU" altLang="en-US"/>
              <a:pPr>
                <a:spcBef>
                  <a:spcPct val="0"/>
                </a:spcBef>
              </a:pPr>
              <a:t>50</a:t>
            </a:fld>
            <a:endParaRPr lang="en-AU" altLang="en-US"/>
          </a:p>
        </p:txBody>
      </p:sp>
      <p:sp>
        <p:nvSpPr>
          <p:cNvPr id="10650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50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14.25</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F55FDFA-017E-40EB-AD74-3373DD33AB5D}" type="datetime5">
              <a:rPr lang="en-AU" smtClean="0"/>
              <a:pPr fontAlgn="base">
                <a:spcBef>
                  <a:spcPct val="0"/>
                </a:spcBef>
                <a:spcAft>
                  <a:spcPct val="0"/>
                </a:spcAft>
                <a:defRPr/>
              </a:pPr>
              <a:t>3-Feb-19</a:t>
            </a:fld>
            <a:endParaRPr lang="en-AU" smtClean="0"/>
          </a:p>
        </p:txBody>
      </p:sp>
      <p:sp>
        <p:nvSpPr>
          <p:cNvPr id="7987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638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E08DB3CE-F610-4AAF-9BC9-3FECDFCB8ED5}" type="slidenum">
              <a:rPr lang="en-AU" altLang="en-US"/>
              <a:pPr>
                <a:spcBef>
                  <a:spcPct val="0"/>
                </a:spcBef>
              </a:pPr>
              <a:t>6</a:t>
            </a:fld>
            <a:endParaRPr lang="en-AU" altLang="en-US"/>
          </a:p>
        </p:txBody>
      </p:sp>
      <p:sp>
        <p:nvSpPr>
          <p:cNvPr id="1638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9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2D8D4BB-E277-4794-8F9F-234B138E73B1}" type="datetime5">
              <a:rPr lang="en-AU" smtClean="0"/>
              <a:pPr fontAlgn="base">
                <a:spcBef>
                  <a:spcPct val="0"/>
                </a:spcBef>
                <a:spcAft>
                  <a:spcPct val="0"/>
                </a:spcAft>
                <a:defRPr/>
              </a:pPr>
              <a:t>3-Feb-19</a:t>
            </a:fld>
            <a:endParaRPr lang="en-AU" smtClean="0"/>
          </a:p>
        </p:txBody>
      </p:sp>
      <p:sp>
        <p:nvSpPr>
          <p:cNvPr id="12595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854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9A5923F-EF3F-4340-9A0C-346D8887C36C}" type="slidenum">
              <a:rPr lang="en-AU" altLang="en-US"/>
              <a:pPr>
                <a:spcBef>
                  <a:spcPct val="0"/>
                </a:spcBef>
              </a:pPr>
              <a:t>51</a:t>
            </a:fld>
            <a:endParaRPr lang="en-AU" altLang="en-US"/>
          </a:p>
        </p:txBody>
      </p:sp>
      <p:sp>
        <p:nvSpPr>
          <p:cNvPr id="10854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5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14.26</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B6421F9-6251-42BB-808C-389EC3718B33}" type="datetime5">
              <a:rPr lang="en-AU" smtClean="0"/>
              <a:pPr fontAlgn="base">
                <a:spcBef>
                  <a:spcPct val="0"/>
                </a:spcBef>
                <a:spcAft>
                  <a:spcPct val="0"/>
                </a:spcAft>
                <a:defRPr/>
              </a:pPr>
              <a:t>3-Feb-19</a:t>
            </a:fld>
            <a:endParaRPr lang="en-AU" smtClean="0"/>
          </a:p>
        </p:txBody>
      </p:sp>
      <p:sp>
        <p:nvSpPr>
          <p:cNvPr id="1269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059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17787AA-6459-447C-95D5-23123490A972}" type="slidenum">
              <a:rPr lang="en-AU" altLang="en-US"/>
              <a:pPr>
                <a:spcBef>
                  <a:spcPct val="0"/>
                </a:spcBef>
              </a:pPr>
              <a:t>52</a:t>
            </a:fld>
            <a:endParaRPr lang="en-AU" altLang="en-US"/>
          </a:p>
        </p:txBody>
      </p:sp>
      <p:sp>
        <p:nvSpPr>
          <p:cNvPr id="11059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14.27</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3E4BD81-1303-49A7-AF27-CD24F1A70390}" type="datetime5">
              <a:rPr lang="en-AU" smtClean="0"/>
              <a:pPr fontAlgn="base">
                <a:spcBef>
                  <a:spcPct val="0"/>
                </a:spcBef>
                <a:spcAft>
                  <a:spcPct val="0"/>
                </a:spcAft>
                <a:defRPr/>
              </a:pPr>
              <a:t>3-Feb-19</a:t>
            </a:fld>
            <a:endParaRPr lang="en-AU" smtClean="0"/>
          </a:p>
        </p:txBody>
      </p:sp>
      <p:sp>
        <p:nvSpPr>
          <p:cNvPr id="12800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264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9DED755C-DAF5-4B48-A578-9EE54AACC1B2}" type="slidenum">
              <a:rPr lang="en-AU" altLang="en-US"/>
              <a:pPr>
                <a:spcBef>
                  <a:spcPct val="0"/>
                </a:spcBef>
              </a:pPr>
              <a:t>53</a:t>
            </a:fld>
            <a:endParaRPr lang="en-AU" altLang="en-US"/>
          </a:p>
        </p:txBody>
      </p:sp>
      <p:sp>
        <p:nvSpPr>
          <p:cNvPr id="11264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14.28</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254E6B1-F777-4B34-87C7-C7DB6317D3F4}" type="datetime5">
              <a:rPr lang="en-AU" smtClean="0"/>
              <a:pPr fontAlgn="base">
                <a:spcBef>
                  <a:spcPct val="0"/>
                </a:spcBef>
                <a:spcAft>
                  <a:spcPct val="0"/>
                </a:spcAft>
                <a:defRPr/>
              </a:pPr>
              <a:t>3-Feb-19</a:t>
            </a:fld>
            <a:endParaRPr lang="en-AU" smtClean="0"/>
          </a:p>
        </p:txBody>
      </p:sp>
      <p:sp>
        <p:nvSpPr>
          <p:cNvPr id="12902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469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471010E9-E2BD-4D64-8A0F-426F739F94D7}" type="slidenum">
              <a:rPr lang="en-AU" altLang="en-US"/>
              <a:pPr>
                <a:spcBef>
                  <a:spcPct val="0"/>
                </a:spcBef>
              </a:pPr>
              <a:t>54</a:t>
            </a:fld>
            <a:endParaRPr lang="en-AU" altLang="en-US"/>
          </a:p>
        </p:txBody>
      </p:sp>
      <p:sp>
        <p:nvSpPr>
          <p:cNvPr id="1146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14.29</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D83DCF5-5594-428A-AF4F-6B1B7281E1FB}" type="datetime5">
              <a:rPr lang="en-AU" smtClean="0"/>
              <a:pPr fontAlgn="base">
                <a:spcBef>
                  <a:spcPct val="0"/>
                </a:spcBef>
                <a:spcAft>
                  <a:spcPct val="0"/>
                </a:spcAft>
                <a:defRPr/>
              </a:pPr>
              <a:t>3-Feb-19</a:t>
            </a:fld>
            <a:endParaRPr lang="en-AU" smtClean="0"/>
          </a:p>
        </p:txBody>
      </p:sp>
      <p:sp>
        <p:nvSpPr>
          <p:cNvPr id="13005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674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51B65BC1-B60F-48D6-AB3F-EA05EA9D381B}" type="slidenum">
              <a:rPr lang="en-AU" altLang="en-US"/>
              <a:pPr>
                <a:spcBef>
                  <a:spcPct val="0"/>
                </a:spcBef>
              </a:pPr>
              <a:t>55</a:t>
            </a:fld>
            <a:endParaRPr lang="en-AU" altLang="en-US"/>
          </a:p>
        </p:txBody>
      </p:sp>
      <p:sp>
        <p:nvSpPr>
          <p:cNvPr id="11674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4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50B535F-A756-4026-8D97-26675B184D38}" type="datetime5">
              <a:rPr lang="en-AU" smtClean="0"/>
              <a:pPr fontAlgn="base">
                <a:spcBef>
                  <a:spcPct val="0"/>
                </a:spcBef>
                <a:spcAft>
                  <a:spcPct val="0"/>
                </a:spcAft>
                <a:defRPr/>
              </a:pPr>
              <a:t>3-Feb-19</a:t>
            </a:fld>
            <a:endParaRPr lang="en-AU" smtClean="0"/>
          </a:p>
        </p:txBody>
      </p:sp>
      <p:sp>
        <p:nvSpPr>
          <p:cNvPr id="13107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878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3392E5F-D151-4617-8102-31D361141516}" type="slidenum">
              <a:rPr lang="en-AU" altLang="en-US"/>
              <a:pPr>
                <a:spcBef>
                  <a:spcPct val="0"/>
                </a:spcBef>
              </a:pPr>
              <a:t>56</a:t>
            </a:fld>
            <a:endParaRPr lang="en-AU" altLang="en-US"/>
          </a:p>
        </p:txBody>
      </p:sp>
      <p:sp>
        <p:nvSpPr>
          <p:cNvPr id="11878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9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14.30</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35B1B94-722A-475F-BFB7-0B6BA88005FF}" type="datetime5">
              <a:rPr lang="en-AU" smtClean="0"/>
              <a:pPr fontAlgn="base">
                <a:spcBef>
                  <a:spcPct val="0"/>
                </a:spcBef>
                <a:spcAft>
                  <a:spcPct val="0"/>
                </a:spcAft>
                <a:defRPr/>
              </a:pPr>
              <a:t>3-Feb-19</a:t>
            </a:fld>
            <a:endParaRPr lang="en-AU" smtClean="0"/>
          </a:p>
        </p:txBody>
      </p:sp>
      <p:sp>
        <p:nvSpPr>
          <p:cNvPr id="13209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083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FD2E1AA-6FCA-47AC-9D12-2483585B84DB}" type="slidenum">
              <a:rPr lang="en-AU" altLang="en-US"/>
              <a:pPr>
                <a:spcBef>
                  <a:spcPct val="0"/>
                </a:spcBef>
              </a:pPr>
              <a:t>57</a:t>
            </a:fld>
            <a:endParaRPr lang="en-AU" altLang="en-US"/>
          </a:p>
        </p:txBody>
      </p:sp>
      <p:sp>
        <p:nvSpPr>
          <p:cNvPr id="12083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14.31</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01974CE-280A-41DE-B53B-EEFBCEDBF3A1}" type="datetime5">
              <a:rPr lang="en-AU" smtClean="0"/>
              <a:pPr fontAlgn="base">
                <a:spcBef>
                  <a:spcPct val="0"/>
                </a:spcBef>
                <a:spcAft>
                  <a:spcPct val="0"/>
                </a:spcAft>
                <a:defRPr/>
              </a:pPr>
              <a:t>3-Feb-19</a:t>
            </a:fld>
            <a:endParaRPr lang="en-AU" smtClean="0"/>
          </a:p>
        </p:txBody>
      </p:sp>
      <p:sp>
        <p:nvSpPr>
          <p:cNvPr id="13312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288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16ED210A-913A-46C1-B5CB-581F099D6741}" type="slidenum">
              <a:rPr lang="en-AU" altLang="en-US"/>
              <a:pPr>
                <a:spcBef>
                  <a:spcPct val="0"/>
                </a:spcBef>
              </a:pPr>
              <a:t>58</a:t>
            </a:fld>
            <a:endParaRPr lang="en-AU" altLang="en-US"/>
          </a:p>
        </p:txBody>
      </p:sp>
      <p:sp>
        <p:nvSpPr>
          <p:cNvPr id="1228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14.34</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D17E716-28DC-41B6-95C7-43356DC4BFF6}" type="datetime5">
              <a:rPr lang="en-AU" smtClean="0"/>
              <a:pPr fontAlgn="base">
                <a:spcBef>
                  <a:spcPct val="0"/>
                </a:spcBef>
                <a:spcAft>
                  <a:spcPct val="0"/>
                </a:spcAft>
                <a:defRPr/>
              </a:pPr>
              <a:t>3-Feb-19</a:t>
            </a:fld>
            <a:endParaRPr lang="en-AU" smtClean="0"/>
          </a:p>
        </p:txBody>
      </p:sp>
      <p:sp>
        <p:nvSpPr>
          <p:cNvPr id="13414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493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CE2EBD65-6EBE-43FF-87F3-166F510023F4}" type="slidenum">
              <a:rPr lang="en-AU" altLang="en-US"/>
              <a:pPr>
                <a:spcBef>
                  <a:spcPct val="0"/>
                </a:spcBef>
              </a:pPr>
              <a:t>59</a:t>
            </a:fld>
            <a:endParaRPr lang="en-AU" altLang="en-US"/>
          </a:p>
        </p:txBody>
      </p:sp>
      <p:sp>
        <p:nvSpPr>
          <p:cNvPr id="12493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14.35</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79D04E7-743F-462A-8D68-FDE4BFDF9FF4}" type="datetime5">
              <a:rPr lang="en-AU" smtClean="0"/>
              <a:pPr fontAlgn="base">
                <a:spcBef>
                  <a:spcPct val="0"/>
                </a:spcBef>
                <a:spcAft>
                  <a:spcPct val="0"/>
                </a:spcAft>
                <a:defRPr/>
              </a:pPr>
              <a:t>3-Feb-19</a:t>
            </a:fld>
            <a:endParaRPr lang="en-AU" smtClean="0"/>
          </a:p>
        </p:txBody>
      </p:sp>
      <p:sp>
        <p:nvSpPr>
          <p:cNvPr id="13517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698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ABE9F1A-FC03-424D-90B7-E32912AC4165}" type="slidenum">
              <a:rPr lang="en-AU" altLang="en-US"/>
              <a:pPr>
                <a:spcBef>
                  <a:spcPct val="0"/>
                </a:spcBef>
              </a:pPr>
              <a:t>60</a:t>
            </a:fld>
            <a:endParaRPr lang="en-AU" altLang="en-US"/>
          </a:p>
        </p:txBody>
      </p:sp>
      <p:sp>
        <p:nvSpPr>
          <p:cNvPr id="1269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14.36</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3C54550-532F-409D-8D96-51CE0EFC28BF}" type="datetime5">
              <a:rPr lang="en-AU" smtClean="0"/>
              <a:pPr fontAlgn="base">
                <a:spcBef>
                  <a:spcPct val="0"/>
                </a:spcBef>
                <a:spcAft>
                  <a:spcPct val="0"/>
                </a:spcAft>
                <a:defRPr/>
              </a:pPr>
              <a:t>3-Feb-19</a:t>
            </a:fld>
            <a:endParaRPr lang="en-AU" smtClean="0"/>
          </a:p>
        </p:txBody>
      </p:sp>
      <p:sp>
        <p:nvSpPr>
          <p:cNvPr id="8089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843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F0BF114-3F9B-434E-BE24-21EA6A839CEC}" type="slidenum">
              <a:rPr lang="en-AU" altLang="en-US"/>
              <a:pPr>
                <a:spcBef>
                  <a:spcPct val="0"/>
                </a:spcBef>
              </a:pPr>
              <a:t>7</a:t>
            </a:fld>
            <a:endParaRPr lang="en-AU" altLang="en-US"/>
          </a:p>
        </p:txBody>
      </p:sp>
      <p:sp>
        <p:nvSpPr>
          <p:cNvPr id="1843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9009DE9-AC2C-4D6B-AA30-7AB2D1F3E3D3}" type="datetime5">
              <a:rPr lang="en-AU" smtClean="0"/>
              <a:pPr fontAlgn="base">
                <a:spcBef>
                  <a:spcPct val="0"/>
                </a:spcBef>
                <a:spcAft>
                  <a:spcPct val="0"/>
                </a:spcAft>
                <a:defRPr/>
              </a:pPr>
              <a:t>3-Feb-19</a:t>
            </a:fld>
            <a:endParaRPr lang="en-AU" smtClean="0"/>
          </a:p>
        </p:txBody>
      </p:sp>
      <p:sp>
        <p:nvSpPr>
          <p:cNvPr id="13619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902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D781C73-8594-4F09-985C-3426EDF6CE8F}" type="slidenum">
              <a:rPr lang="en-AU" altLang="en-US"/>
              <a:pPr>
                <a:spcBef>
                  <a:spcPct val="0"/>
                </a:spcBef>
              </a:pPr>
              <a:t>61</a:t>
            </a:fld>
            <a:endParaRPr lang="en-AU" altLang="en-US"/>
          </a:p>
        </p:txBody>
      </p:sp>
      <p:sp>
        <p:nvSpPr>
          <p:cNvPr id="12902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3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182185E-EF95-485B-A206-10CA0F919CC5}" type="datetime5">
              <a:rPr lang="en-AU" smtClean="0"/>
              <a:pPr fontAlgn="base">
                <a:spcBef>
                  <a:spcPct val="0"/>
                </a:spcBef>
                <a:spcAft>
                  <a:spcPct val="0"/>
                </a:spcAft>
                <a:defRPr/>
              </a:pPr>
              <a:t>3-Feb-19</a:t>
            </a:fld>
            <a:endParaRPr lang="en-AU" smtClean="0"/>
          </a:p>
        </p:txBody>
      </p:sp>
      <p:sp>
        <p:nvSpPr>
          <p:cNvPr id="13721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107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E7D37440-589A-405F-9E79-226115AE253E}" type="slidenum">
              <a:rPr lang="en-AU" altLang="en-US"/>
              <a:pPr>
                <a:spcBef>
                  <a:spcPct val="0"/>
                </a:spcBef>
              </a:pPr>
              <a:t>62</a:t>
            </a:fld>
            <a:endParaRPr lang="en-AU" altLang="en-US"/>
          </a:p>
        </p:txBody>
      </p:sp>
      <p:sp>
        <p:nvSpPr>
          <p:cNvPr id="13107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F5C58BD4-5544-4A96-8E51-2D69FAC25C0E}" type="datetime5">
              <a:rPr lang="en-AU" smtClean="0"/>
              <a:pPr fontAlgn="base">
                <a:spcBef>
                  <a:spcPct val="0"/>
                </a:spcBef>
                <a:spcAft>
                  <a:spcPct val="0"/>
                </a:spcAft>
                <a:defRPr/>
              </a:pPr>
              <a:t>3-Feb-19</a:t>
            </a:fld>
            <a:endParaRPr lang="en-AU" smtClean="0"/>
          </a:p>
        </p:txBody>
      </p:sp>
      <p:sp>
        <p:nvSpPr>
          <p:cNvPr id="13824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312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CDB91B1-E23B-490D-8A77-386F9F25CE31}" type="slidenum">
              <a:rPr lang="en-AU" altLang="en-US"/>
              <a:pPr>
                <a:spcBef>
                  <a:spcPct val="0"/>
                </a:spcBef>
              </a:pPr>
              <a:t>63</a:t>
            </a:fld>
            <a:endParaRPr lang="en-AU" altLang="en-US"/>
          </a:p>
        </p:txBody>
      </p:sp>
      <p:sp>
        <p:nvSpPr>
          <p:cNvPr id="13312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429979D2-55FE-4124-98C2-742ED6B007C5}" type="datetime5">
              <a:rPr lang="en-AU" smtClean="0"/>
              <a:pPr fontAlgn="base">
                <a:spcBef>
                  <a:spcPct val="0"/>
                </a:spcBef>
                <a:spcAft>
                  <a:spcPct val="0"/>
                </a:spcAft>
                <a:defRPr/>
              </a:pPr>
              <a:t>3-Feb-19</a:t>
            </a:fld>
            <a:endParaRPr lang="en-AU" smtClean="0"/>
          </a:p>
        </p:txBody>
      </p:sp>
      <p:sp>
        <p:nvSpPr>
          <p:cNvPr id="13926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517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95F869B3-F44B-4760-8086-BAD650A84315}" type="slidenum">
              <a:rPr lang="en-AU" altLang="en-US"/>
              <a:pPr>
                <a:spcBef>
                  <a:spcPct val="0"/>
                </a:spcBef>
              </a:pPr>
              <a:t>64</a:t>
            </a:fld>
            <a:endParaRPr lang="en-AU" altLang="en-US"/>
          </a:p>
        </p:txBody>
      </p:sp>
      <p:sp>
        <p:nvSpPr>
          <p:cNvPr id="13517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E6AC20C-976C-490F-9FD1-A977C78C6974}" type="datetime5">
              <a:rPr lang="en-AU" smtClean="0"/>
              <a:pPr fontAlgn="base">
                <a:spcBef>
                  <a:spcPct val="0"/>
                </a:spcBef>
                <a:spcAft>
                  <a:spcPct val="0"/>
                </a:spcAft>
                <a:defRPr/>
              </a:pPr>
              <a:t>3-Feb-19</a:t>
            </a:fld>
            <a:endParaRPr lang="en-AU" smtClean="0"/>
          </a:p>
        </p:txBody>
      </p:sp>
      <p:sp>
        <p:nvSpPr>
          <p:cNvPr id="14029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722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1E2B5E94-00BC-4EB0-9C1E-4C3E429C81A5}" type="slidenum">
              <a:rPr lang="en-AU" altLang="en-US"/>
              <a:pPr>
                <a:spcBef>
                  <a:spcPct val="0"/>
                </a:spcBef>
              </a:pPr>
              <a:t>65</a:t>
            </a:fld>
            <a:endParaRPr lang="en-AU" altLang="en-US"/>
          </a:p>
        </p:txBody>
      </p:sp>
      <p:sp>
        <p:nvSpPr>
          <p:cNvPr id="13722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2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CA32864-6106-416B-B288-B1090EBBC856}" type="datetime5">
              <a:rPr lang="en-AU" smtClean="0"/>
              <a:pPr fontAlgn="base">
                <a:spcBef>
                  <a:spcPct val="0"/>
                </a:spcBef>
                <a:spcAft>
                  <a:spcPct val="0"/>
                </a:spcAft>
                <a:defRPr/>
              </a:pPr>
              <a:t>3-Feb-19</a:t>
            </a:fld>
            <a:endParaRPr lang="en-AU" smtClean="0"/>
          </a:p>
        </p:txBody>
      </p:sp>
      <p:sp>
        <p:nvSpPr>
          <p:cNvPr id="14131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926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4D230DA-4F1C-4BDF-9098-B9552CE5247A}" type="slidenum">
              <a:rPr lang="en-AU" altLang="en-US"/>
              <a:pPr>
                <a:spcBef>
                  <a:spcPct val="0"/>
                </a:spcBef>
              </a:pPr>
              <a:t>66</a:t>
            </a:fld>
            <a:endParaRPr lang="en-AU" altLang="en-US"/>
          </a:p>
        </p:txBody>
      </p:sp>
      <p:sp>
        <p:nvSpPr>
          <p:cNvPr id="13926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7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54C557C-9ABD-48B9-851B-DA27AD05EF9A}" type="datetime5">
              <a:rPr lang="en-AU" smtClean="0"/>
              <a:pPr fontAlgn="base">
                <a:spcBef>
                  <a:spcPct val="0"/>
                </a:spcBef>
                <a:spcAft>
                  <a:spcPct val="0"/>
                </a:spcAft>
                <a:defRPr/>
              </a:pPr>
              <a:t>3-Feb-19</a:t>
            </a:fld>
            <a:endParaRPr lang="en-AU" smtClean="0"/>
          </a:p>
        </p:txBody>
      </p:sp>
      <p:sp>
        <p:nvSpPr>
          <p:cNvPr id="14233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4131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4C258CC5-F3AB-442B-A490-98E9836B7304}" type="slidenum">
              <a:rPr lang="en-AU" altLang="en-US"/>
              <a:pPr>
                <a:spcBef>
                  <a:spcPct val="0"/>
                </a:spcBef>
              </a:pPr>
              <a:t>67</a:t>
            </a:fld>
            <a:endParaRPr lang="en-AU" altLang="en-US"/>
          </a:p>
        </p:txBody>
      </p:sp>
      <p:sp>
        <p:nvSpPr>
          <p:cNvPr id="14131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2570046-7428-4970-B08F-3C9C540CF79A}" type="datetime5">
              <a:rPr lang="en-AU" smtClean="0"/>
              <a:pPr fontAlgn="base">
                <a:spcBef>
                  <a:spcPct val="0"/>
                </a:spcBef>
                <a:spcAft>
                  <a:spcPct val="0"/>
                </a:spcAft>
                <a:defRPr/>
              </a:pPr>
              <a:t>3-Feb-19</a:t>
            </a:fld>
            <a:endParaRPr lang="en-AU" smtClean="0"/>
          </a:p>
        </p:txBody>
      </p:sp>
      <p:sp>
        <p:nvSpPr>
          <p:cNvPr id="8192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048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2531B9E9-6C92-417D-904B-6C6DF6536B37}" type="slidenum">
              <a:rPr lang="en-AU" altLang="en-US"/>
              <a:pPr>
                <a:spcBef>
                  <a:spcPct val="0"/>
                </a:spcBef>
              </a:pPr>
              <a:t>8</a:t>
            </a:fld>
            <a:endParaRPr lang="en-AU" altLang="en-US"/>
          </a:p>
        </p:txBody>
      </p:sp>
      <p:sp>
        <p:nvSpPr>
          <p:cNvPr id="204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35590F8-8E06-43C2-989C-CE2691E8513B}" type="datetime5">
              <a:rPr lang="en-AU" smtClean="0"/>
              <a:pPr fontAlgn="base">
                <a:spcBef>
                  <a:spcPct val="0"/>
                </a:spcBef>
                <a:spcAft>
                  <a:spcPct val="0"/>
                </a:spcAft>
                <a:defRPr/>
              </a:pPr>
              <a:t>3-Feb-19</a:t>
            </a:fld>
            <a:endParaRPr lang="en-AU" smtClean="0"/>
          </a:p>
        </p:txBody>
      </p:sp>
      <p:sp>
        <p:nvSpPr>
          <p:cNvPr id="8294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253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BAB38D2-B111-4610-A3F5-9D5C3E732211}" type="slidenum">
              <a:rPr lang="en-AU" altLang="en-US"/>
              <a:pPr>
                <a:spcBef>
                  <a:spcPct val="0"/>
                </a:spcBef>
              </a:pPr>
              <a:t>9</a:t>
            </a:fld>
            <a:endParaRPr lang="en-AU" altLang="en-US"/>
          </a:p>
        </p:txBody>
      </p:sp>
      <p:sp>
        <p:nvSpPr>
          <p:cNvPr id="2253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F7202C2-6D7F-4EB6-947C-C2134A0F50C1}" type="datetime5">
              <a:rPr lang="en-AU" smtClean="0"/>
              <a:pPr fontAlgn="base">
                <a:spcBef>
                  <a:spcPct val="0"/>
                </a:spcBef>
                <a:spcAft>
                  <a:spcPct val="0"/>
                </a:spcAft>
                <a:defRPr/>
              </a:pPr>
              <a:t>3-Feb-19</a:t>
            </a:fld>
            <a:endParaRPr lang="en-AU" smtClean="0"/>
          </a:p>
        </p:txBody>
      </p:sp>
      <p:sp>
        <p:nvSpPr>
          <p:cNvPr id="8397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458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0203DD4-3A8C-4FE3-BBB8-B31E7431254F}" type="slidenum">
              <a:rPr lang="en-AU" altLang="en-US"/>
              <a:pPr>
                <a:spcBef>
                  <a:spcPct val="0"/>
                </a:spcBef>
              </a:pPr>
              <a:t>10</a:t>
            </a:fld>
            <a:endParaRPr lang="en-AU" altLang="en-US"/>
          </a:p>
        </p:txBody>
      </p:sp>
      <p:sp>
        <p:nvSpPr>
          <p:cNvPr id="245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14.4</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eaLnBrk="1" fontAlgn="auto" hangingPunct="1">
              <a:spcBef>
                <a:spcPts val="0"/>
              </a:spcBef>
              <a:spcAft>
                <a:spcPts val="0"/>
              </a:spcAft>
              <a:defRPr>
                <a:latin typeface="Arial Narrow" pitchFamily="34" charset="0"/>
                <a:cs typeface="+mn-cs"/>
              </a:defRPr>
            </a:lvl1pPr>
          </a:lstStyle>
          <a:p>
            <a:pPr>
              <a:defRPr/>
            </a:pPr>
            <a:fld id="{1A14265D-620D-4C36-B214-ADAA2AB9C08C}" type="datetimeFigureOut">
              <a:rPr lang="en-US"/>
              <a:pPr>
                <a:defRPr/>
              </a:pPr>
              <a:t>2/3/2019</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eaLnBrk="1" fontAlgn="auto" hangingPunct="1">
              <a:spcBef>
                <a:spcPts val="0"/>
              </a:spcBef>
              <a:spcAft>
                <a:spcPts val="0"/>
              </a:spcAft>
              <a:defRPr>
                <a:latin typeface="Arial Narrow" pitchFamily="34" charset="0"/>
                <a:cs typeface="+mn-cs"/>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atin typeface="Arial Narrow" pitchFamily="34" charset="0"/>
              </a:defRPr>
            </a:lvl1pPr>
          </a:lstStyle>
          <a:p>
            <a:fld id="{ADD3D839-46A7-4DC9-A29B-1B3B4890B6D9}" type="slidenum">
              <a:rPr lang="en-US" altLang="en-US"/>
              <a:pPr/>
              <a:t>‹#›</a:t>
            </a:fld>
            <a:endParaRPr lang="en-US" altLang="en-US"/>
          </a:p>
        </p:txBody>
      </p:sp>
    </p:spTree>
    <p:extLst>
      <p:ext uri="{BB962C8B-B14F-4D97-AF65-F5344CB8AC3E}">
        <p14:creationId xmlns:p14="http://schemas.microsoft.com/office/powerpoint/2010/main" val="31283832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609600"/>
            <a:ext cx="8001000" cy="1219200"/>
          </a:xfrm>
          <a:prstGeom prst="rect">
            <a:avLst/>
          </a:prstGeom>
        </p:spPr>
        <p:txBody>
          <a:bodyPr vert="horz" lIns="91440" tIns="45720" rIns="91440" bIns="45720" rtlCol="0" anchor="ctr">
            <a:noAutofit/>
          </a:bodyPr>
          <a:lstStyle/>
          <a:p>
            <a:endParaRPr lang="en-US" dirty="0"/>
          </a:p>
        </p:txBody>
      </p:sp>
      <p:sp>
        <p:nvSpPr>
          <p:cNvPr id="1027" name="Text Placeholder 2"/>
          <p:cNvSpPr>
            <a:spLocks noGrp="1"/>
          </p:cNvSpPr>
          <p:nvPr>
            <p:ph type="body" idx="1"/>
          </p:nvPr>
        </p:nvSpPr>
        <p:spPr bwMode="auto">
          <a:xfrm>
            <a:off x="609600" y="2057400"/>
            <a:ext cx="8001000" cy="429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AU" altLang="en-US" smtClean="0"/>
              <a:t>Click to edit Master text styles</a:t>
            </a:r>
          </a:p>
          <a:p>
            <a:pPr lvl="1"/>
            <a:r>
              <a:rPr lang="en-AU" altLang="en-US" smtClean="0"/>
              <a:t>SecondClick to edit Master title style</a:t>
            </a:r>
            <a:endParaRPr lang="en-US" altLang="en-US" smtClean="0"/>
          </a:p>
          <a:p>
            <a:pPr lvl="1"/>
            <a:r>
              <a:rPr lang="en-AU" altLang="en-US" smtClean="0"/>
              <a:t> level</a:t>
            </a:r>
          </a:p>
          <a:p>
            <a:pPr lvl="2"/>
            <a:r>
              <a:rPr lang="en-AU" altLang="en-US" smtClean="0"/>
              <a:t>Third level</a:t>
            </a:r>
          </a:p>
          <a:p>
            <a:pPr lvl="3"/>
            <a:r>
              <a:rPr lang="en-AU" altLang="en-US" smtClean="0"/>
              <a:t>Fourth level</a:t>
            </a:r>
          </a:p>
          <a:p>
            <a:pPr lvl="4"/>
            <a:r>
              <a:rPr lang="en-AU" altLang="en-US" smtClean="0"/>
              <a:t>Fifth level</a:t>
            </a:r>
            <a:endParaRPr lang="en-US" altLang="en-US" smtClean="0"/>
          </a:p>
        </p:txBody>
      </p:sp>
    </p:spTree>
  </p:cSld>
  <p:clrMap bg1="lt1" tx1="dk1" bg2="lt2" tx2="dk2" accent1="accent1" accent2="accent2" accent3="accent3" accent4="accent4" accent5="accent5" accent6="accent6" hlink="hlink" folHlink="folHlink"/>
  <p:sldLayoutIdLst>
    <p:sldLayoutId id="2147483774" r:id="rId1"/>
  </p:sldLayoutIdLst>
  <p:txStyles>
    <p:titleStyle>
      <a:lvl1pPr algn="ctr" defTabSz="457200" rtl="0" eaLnBrk="0" fontAlgn="base" hangingPunct="0">
        <a:spcBef>
          <a:spcPct val="0"/>
        </a:spcBef>
        <a:spcAft>
          <a:spcPct val="0"/>
        </a:spcAft>
        <a:defRPr sz="4000" kern="1200" cap="all">
          <a:solidFill>
            <a:srgbClr val="008000"/>
          </a:solidFill>
          <a:latin typeface="Arial Narrow" pitchFamily="34" charset="0"/>
          <a:ea typeface="+mj-ea"/>
          <a:cs typeface="Arial"/>
        </a:defRPr>
      </a:lvl1pPr>
      <a:lvl2pPr algn="ctr" defTabSz="457200" rtl="0" eaLnBrk="0" fontAlgn="base" hangingPunct="0">
        <a:spcBef>
          <a:spcPct val="0"/>
        </a:spcBef>
        <a:spcAft>
          <a:spcPct val="0"/>
        </a:spcAft>
        <a:defRPr sz="4000">
          <a:solidFill>
            <a:srgbClr val="008000"/>
          </a:solidFill>
          <a:latin typeface="Arial Narrow" pitchFamily="34" charset="0"/>
          <a:cs typeface="Arial" charset="0"/>
        </a:defRPr>
      </a:lvl2pPr>
      <a:lvl3pPr algn="ctr" defTabSz="457200" rtl="0" eaLnBrk="0" fontAlgn="base" hangingPunct="0">
        <a:spcBef>
          <a:spcPct val="0"/>
        </a:spcBef>
        <a:spcAft>
          <a:spcPct val="0"/>
        </a:spcAft>
        <a:defRPr sz="4000">
          <a:solidFill>
            <a:srgbClr val="008000"/>
          </a:solidFill>
          <a:latin typeface="Arial Narrow" pitchFamily="34" charset="0"/>
          <a:cs typeface="Arial" charset="0"/>
        </a:defRPr>
      </a:lvl3pPr>
      <a:lvl4pPr algn="ctr" defTabSz="457200" rtl="0" eaLnBrk="0" fontAlgn="base" hangingPunct="0">
        <a:spcBef>
          <a:spcPct val="0"/>
        </a:spcBef>
        <a:spcAft>
          <a:spcPct val="0"/>
        </a:spcAft>
        <a:defRPr sz="4000">
          <a:solidFill>
            <a:srgbClr val="008000"/>
          </a:solidFill>
          <a:latin typeface="Arial Narrow" pitchFamily="34" charset="0"/>
          <a:cs typeface="Arial" charset="0"/>
        </a:defRPr>
      </a:lvl4pPr>
      <a:lvl5pPr algn="ctr" defTabSz="457200" rtl="0" eaLnBrk="0" fontAlgn="base" hangingPunct="0">
        <a:spcBef>
          <a:spcPct val="0"/>
        </a:spcBef>
        <a:spcAft>
          <a:spcPct val="0"/>
        </a:spcAft>
        <a:defRPr sz="4000">
          <a:solidFill>
            <a:srgbClr val="008000"/>
          </a:solidFill>
          <a:latin typeface="Arial Narrow" pitchFamily="34" charset="0"/>
          <a:cs typeface="Arial" charset="0"/>
        </a:defRPr>
      </a:lvl5pPr>
      <a:lvl6pPr marL="457200" algn="ctr" defTabSz="457200" rtl="0" fontAlgn="base">
        <a:spcBef>
          <a:spcPct val="0"/>
        </a:spcBef>
        <a:spcAft>
          <a:spcPct val="0"/>
        </a:spcAft>
        <a:defRPr sz="4000">
          <a:solidFill>
            <a:srgbClr val="008000"/>
          </a:solidFill>
          <a:latin typeface="Arial Narrow" pitchFamily="34" charset="0"/>
          <a:cs typeface="Arial" charset="0"/>
        </a:defRPr>
      </a:lvl6pPr>
      <a:lvl7pPr marL="914400" algn="ctr" defTabSz="457200" rtl="0" fontAlgn="base">
        <a:spcBef>
          <a:spcPct val="0"/>
        </a:spcBef>
        <a:spcAft>
          <a:spcPct val="0"/>
        </a:spcAft>
        <a:defRPr sz="4000">
          <a:solidFill>
            <a:srgbClr val="008000"/>
          </a:solidFill>
          <a:latin typeface="Arial Narrow" pitchFamily="34" charset="0"/>
          <a:cs typeface="Arial" charset="0"/>
        </a:defRPr>
      </a:lvl7pPr>
      <a:lvl8pPr marL="1371600" algn="ctr" defTabSz="457200" rtl="0" fontAlgn="base">
        <a:spcBef>
          <a:spcPct val="0"/>
        </a:spcBef>
        <a:spcAft>
          <a:spcPct val="0"/>
        </a:spcAft>
        <a:defRPr sz="4000">
          <a:solidFill>
            <a:srgbClr val="008000"/>
          </a:solidFill>
          <a:latin typeface="Arial Narrow" pitchFamily="34" charset="0"/>
          <a:cs typeface="Arial" charset="0"/>
        </a:defRPr>
      </a:lvl8pPr>
      <a:lvl9pPr marL="1828800" algn="ctr" defTabSz="457200" rtl="0" fontAlgn="base">
        <a:spcBef>
          <a:spcPct val="0"/>
        </a:spcBef>
        <a:spcAft>
          <a:spcPct val="0"/>
        </a:spcAft>
        <a:defRPr sz="4000">
          <a:solidFill>
            <a:srgbClr val="008000"/>
          </a:solidFill>
          <a:latin typeface="Arial Narrow" pitchFamily="34" charset="0"/>
          <a:cs typeface="Arial"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Arial Narrow" pitchFamily="34" charset="0"/>
          <a:ea typeface="+mn-ea"/>
          <a:cs typeface="Arial"/>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Arial Narrow" pitchFamily="34" charset="0"/>
          <a:ea typeface="+mn-ea"/>
          <a:cs typeface="Arial"/>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Arial Narrow" pitchFamily="34" charset="0"/>
          <a:ea typeface="+mn-ea"/>
          <a:cs typeface="Arial"/>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Arial Narrow" pitchFamily="34" charset="0"/>
          <a:ea typeface="+mn-ea"/>
          <a:cs typeface="Arial"/>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Arial Narrow" pitchFamily="34" charset="0"/>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8.wmf"/><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9.wmf"/><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10.wmf"/><Relationship Id="rId4" Type="http://schemas.openxmlformats.org/officeDocument/2006/relationships/oleObject" Target="../embeddings/oleObject3.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xml"/><Relationship Id="rId1" Type="http://schemas.openxmlformats.org/officeDocument/2006/relationships/vmlDrawing" Target="../drawings/vmlDrawing4.vml"/><Relationship Id="rId5" Type="http://schemas.openxmlformats.org/officeDocument/2006/relationships/image" Target="../media/image21.wmf"/><Relationship Id="rId4" Type="http://schemas.openxmlformats.org/officeDocument/2006/relationships/oleObject" Target="../embeddings/oleObject4.bin"/></Relationships>
</file>

<file path=ppt/slides/_rels/slide4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8892480" y="6525344"/>
            <a:ext cx="144016" cy="14401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prstClr val="white"/>
              </a:solidFill>
            </a:endParaRPr>
          </a:p>
        </p:txBody>
      </p:sp>
      <p:sp>
        <p:nvSpPr>
          <p:cNvPr id="4" name="Rectangle 2"/>
          <p:cNvSpPr>
            <a:spLocks noChangeArrowheads="1"/>
          </p:cNvSpPr>
          <p:nvPr/>
        </p:nvSpPr>
        <p:spPr bwMode="auto">
          <a:xfrm>
            <a:off x="432000" y="116632"/>
            <a:ext cx="8280000" cy="565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AU" altLang="en-US" sz="4000">
                <a:solidFill>
                  <a:srgbClr val="3C9325"/>
                </a:solidFill>
                <a:latin typeface="Arial Narrow" pitchFamily="34" charset="0"/>
              </a:rPr>
              <a:t>Lesson </a:t>
            </a:r>
            <a:r>
              <a:rPr lang="en-AU" altLang="en-US" sz="4000" smtClean="0">
                <a:solidFill>
                  <a:srgbClr val="3C9325"/>
                </a:solidFill>
                <a:latin typeface="Arial Narrow" pitchFamily="34" charset="0"/>
              </a:rPr>
              <a:t>11</a:t>
            </a:r>
            <a:endParaRPr lang="en-AU" altLang="en-US" sz="4000" dirty="0">
              <a:solidFill>
                <a:srgbClr val="3C9325"/>
              </a:solidFill>
              <a:latin typeface="Arial Narrow" pitchFamily="34" charset="0"/>
            </a:endParaRPr>
          </a:p>
          <a:p>
            <a:pPr algn="ctr" eaLnBrk="1" hangingPunct="1"/>
            <a:r>
              <a:rPr lang="en-AU" altLang="en-US" sz="4000" dirty="0">
                <a:solidFill>
                  <a:srgbClr val="3C9325"/>
                </a:solidFill>
                <a:latin typeface="Arial Narrow" pitchFamily="34" charset="0"/>
              </a:rPr>
              <a:t>Chapter </a:t>
            </a:r>
            <a:r>
              <a:rPr lang="en-AU" altLang="en-US" sz="4000" dirty="0" smtClean="0">
                <a:solidFill>
                  <a:srgbClr val="3C9325"/>
                </a:solidFill>
                <a:latin typeface="Arial Narrow" pitchFamily="34" charset="0"/>
              </a:rPr>
              <a:t>14</a:t>
            </a:r>
            <a:endParaRPr lang="en-AU" altLang="en-US" sz="4000" dirty="0">
              <a:solidFill>
                <a:srgbClr val="3C9325"/>
              </a:solidFill>
              <a:latin typeface="Arial Narrow" pitchFamily="34" charset="0"/>
            </a:endParaRPr>
          </a:p>
          <a:p>
            <a:pPr algn="ctr" eaLnBrk="1" hangingPunct="1"/>
            <a:r>
              <a:rPr lang="en-AU" altLang="en-US" sz="4000" dirty="0" smtClean="0">
                <a:solidFill>
                  <a:srgbClr val="3C9325"/>
                </a:solidFill>
                <a:latin typeface="Arial Narrow" pitchFamily="34" charset="0"/>
              </a:rPr>
              <a:t>DC Motors</a:t>
            </a:r>
            <a:endParaRPr lang="en-AU" altLang="en-US" sz="4000" dirty="0">
              <a:solidFill>
                <a:srgbClr val="3C9325"/>
              </a:solidFill>
              <a:latin typeface="Arial Narrow" pitchFamily="34" charset="0"/>
            </a:endParaRPr>
          </a:p>
          <a:p>
            <a:pPr algn="ctr" eaLnBrk="1" hangingPunct="1"/>
            <a:endParaRPr lang="en-AU" altLang="en-US" sz="4000" dirty="0" smtClean="0">
              <a:solidFill>
                <a:srgbClr val="3C9325"/>
              </a:solidFill>
              <a:latin typeface="Arial Narrow" pitchFamily="34" charset="0"/>
            </a:endParaRPr>
          </a:p>
          <a:p>
            <a:pPr algn="ctr" eaLnBrk="1" hangingPunct="1"/>
            <a:r>
              <a:rPr lang="en-AU" altLang="en-US" sz="4000" u="sng" dirty="0" smtClean="0">
                <a:solidFill>
                  <a:srgbClr val="3C9325"/>
                </a:solidFill>
                <a:latin typeface="Arial Narrow" pitchFamily="34" charset="0"/>
              </a:rPr>
              <a:t>Sections</a:t>
            </a:r>
          </a:p>
          <a:p>
            <a:pPr marL="1619250" indent="-1619250" eaLnBrk="1" hangingPunct="1"/>
            <a:r>
              <a:rPr lang="en-AU" altLang="en-US" sz="2800" dirty="0">
                <a:solidFill>
                  <a:srgbClr val="3C9325"/>
                </a:solidFill>
                <a:latin typeface="Arial Narrow" pitchFamily="34" charset="0"/>
              </a:rPr>
              <a:t>14.1 	Introduction</a:t>
            </a:r>
          </a:p>
          <a:p>
            <a:pPr marL="1619250" indent="-1619250" eaLnBrk="1" hangingPunct="1"/>
            <a:r>
              <a:rPr lang="en-AU" altLang="en-US" sz="2800" dirty="0">
                <a:solidFill>
                  <a:srgbClr val="3C9325"/>
                </a:solidFill>
                <a:latin typeface="Arial Narrow" pitchFamily="34" charset="0"/>
              </a:rPr>
              <a:t>14.2 	DC motor operating principles</a:t>
            </a:r>
          </a:p>
          <a:p>
            <a:pPr marL="1619250" indent="-1619250" eaLnBrk="1" hangingPunct="1"/>
            <a:r>
              <a:rPr lang="en-AU" altLang="en-US" sz="2800" dirty="0">
                <a:solidFill>
                  <a:srgbClr val="3C9325"/>
                </a:solidFill>
                <a:latin typeface="Arial Narrow" pitchFamily="34" charset="0"/>
              </a:rPr>
              <a:t>14.3 	Types of DC motors</a:t>
            </a:r>
          </a:p>
          <a:p>
            <a:pPr marL="1619250" indent="-1619250" eaLnBrk="1" hangingPunct="1"/>
            <a:r>
              <a:rPr lang="en-AU" altLang="en-US" sz="2800" dirty="0">
                <a:solidFill>
                  <a:srgbClr val="3C9325"/>
                </a:solidFill>
                <a:latin typeface="Arial Narrow" pitchFamily="34" charset="0"/>
              </a:rPr>
              <a:t>14.4 	Losses and efficiency</a:t>
            </a:r>
          </a:p>
          <a:p>
            <a:pPr marL="1619250" indent="-1619250" eaLnBrk="1" hangingPunct="1"/>
            <a:r>
              <a:rPr lang="en-AU" altLang="en-US" sz="2800" dirty="0">
                <a:solidFill>
                  <a:srgbClr val="3C9325"/>
                </a:solidFill>
                <a:latin typeface="Arial Narrow" pitchFamily="34" charset="0"/>
              </a:rPr>
              <a:t>14.5 	DC motor control and protection</a:t>
            </a:r>
          </a:p>
          <a:p>
            <a:pPr marL="1619250" indent="-1619250" eaLnBrk="1" hangingPunct="1"/>
            <a:r>
              <a:rPr lang="en-AU" altLang="en-US" sz="2800" dirty="0">
                <a:solidFill>
                  <a:srgbClr val="3C9325"/>
                </a:solidFill>
                <a:latin typeface="Arial Narrow" pitchFamily="34" charset="0"/>
              </a:rPr>
              <a:t>14.6 	Other types of DC motors</a:t>
            </a:r>
          </a:p>
        </p:txBody>
      </p:sp>
    </p:spTree>
    <p:extLst>
      <p:ext uri="{BB962C8B-B14F-4D97-AF65-F5344CB8AC3E}">
        <p14:creationId xmlns:p14="http://schemas.microsoft.com/office/powerpoint/2010/main" val="11100270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Fleming’s rules</a:t>
            </a:r>
          </a:p>
        </p:txBody>
      </p:sp>
      <p:sp>
        <p:nvSpPr>
          <p:cNvPr id="23555" name="Rectangle 13"/>
          <p:cNvSpPr>
            <a:spLocks noChangeArrowheads="1"/>
          </p:cNvSpPr>
          <p:nvPr/>
        </p:nvSpPr>
        <p:spPr bwMode="auto">
          <a:xfrm>
            <a:off x="384175" y="4365625"/>
            <a:ext cx="7920038"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To find the direction of rotation of a motor, arrange the thumb and fingers of your </a:t>
            </a:r>
            <a:r>
              <a:rPr lang="en-AU" altLang="en-US" sz="2400">
                <a:solidFill>
                  <a:srgbClr val="3C9325"/>
                </a:solidFill>
              </a:rPr>
              <a:t>left</a:t>
            </a:r>
            <a:r>
              <a:rPr lang="en-AU" altLang="en-US" sz="2400" i="1"/>
              <a:t> </a:t>
            </a:r>
            <a:r>
              <a:rPr lang="en-AU" altLang="en-US" sz="2400"/>
              <a:t>hand so they are at mutual right angles. The thumb points in the direction of the magnetic force acting on the conductor, and therefore its direction of rotation.</a:t>
            </a:r>
          </a:p>
        </p:txBody>
      </p:sp>
      <p:pic>
        <p:nvPicPr>
          <p:cNvPr id="23556" name="Picture 5" descr="figure 14.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52525" y="1484313"/>
            <a:ext cx="6875463" cy="260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Force and torque</a:t>
            </a:r>
          </a:p>
        </p:txBody>
      </p:sp>
      <p:sp>
        <p:nvSpPr>
          <p:cNvPr id="15364" name="Rectangle 23"/>
          <p:cNvSpPr>
            <a:spLocks noChangeArrowheads="1"/>
          </p:cNvSpPr>
          <p:nvPr/>
        </p:nvSpPr>
        <p:spPr bwMode="auto">
          <a:xfrm>
            <a:off x="611188" y="1412875"/>
            <a:ext cx="7921625" cy="4478338"/>
          </a:xfrm>
          <a:prstGeom prst="rect">
            <a:avLst/>
          </a:prstGeom>
          <a:noFill/>
          <a:ln w="9525">
            <a:noFill/>
            <a:miter lim="800000"/>
            <a:headEnd/>
            <a:tailEnd/>
          </a:ln>
        </p:spPr>
        <p:txBody>
          <a:bodyPr>
            <a:spAutoFit/>
          </a:bodyPr>
          <a:lstStyle/>
          <a:p>
            <a:pPr algn="ctr" eaLnBrk="1" fontAlgn="auto" hangingPunct="1">
              <a:spcBef>
                <a:spcPts val="0"/>
              </a:spcBef>
              <a:spcAft>
                <a:spcPts val="600"/>
              </a:spcAft>
              <a:defRPr/>
            </a:pPr>
            <a:r>
              <a:rPr lang="en-AU" sz="2800" dirty="0">
                <a:latin typeface="Arial Narrow" pitchFamily="34" charset="0"/>
                <a:cs typeface="+mn-cs"/>
              </a:rPr>
              <a:t>The force acting on a current-carrying conductor depends on the strength of the magnetic field, the current in the conductor and the effective length of the conductor. </a:t>
            </a:r>
          </a:p>
          <a:p>
            <a:pPr eaLnBrk="1" fontAlgn="auto" hangingPunct="1">
              <a:spcBef>
                <a:spcPts val="0"/>
              </a:spcBef>
              <a:spcAft>
                <a:spcPts val="0"/>
              </a:spcAft>
              <a:defRPr/>
            </a:pPr>
            <a:r>
              <a:rPr lang="en-AU" sz="2800" dirty="0">
                <a:latin typeface="Arial Narrow" pitchFamily="34" charset="0"/>
                <a:cs typeface="+mn-cs"/>
              </a:rPr>
              <a:t>That is:</a:t>
            </a:r>
          </a:p>
          <a:p>
            <a:pPr algn="ctr" eaLnBrk="1" fontAlgn="auto" hangingPunct="1">
              <a:spcBef>
                <a:spcPts val="0"/>
              </a:spcBef>
              <a:spcAft>
                <a:spcPts val="0"/>
              </a:spcAft>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F = </a:t>
            </a:r>
            <a:r>
              <a:rPr lang="en-AU" sz="2800" dirty="0" err="1">
                <a:latin typeface="Arial Narrow" pitchFamily="34" charset="0"/>
                <a:cs typeface="+mn-cs"/>
              </a:rPr>
              <a:t>Bl</a:t>
            </a:r>
            <a:r>
              <a:rPr lang="en-AU" sz="2800" dirty="0" err="1">
                <a:latin typeface="Times New Roman" panose="02020603050405020304" pitchFamily="18" charset="0"/>
                <a:cs typeface="Times New Roman" panose="02020603050405020304" pitchFamily="18" charset="0"/>
              </a:rPr>
              <a:t>I</a:t>
            </a:r>
            <a:endParaRPr lang="en-AU" sz="2800" dirty="0">
              <a:latin typeface="Times New Roman" panose="02020603050405020304" pitchFamily="18" charset="0"/>
              <a:cs typeface="Times New Roman" panose="02020603050405020304" pitchFamily="18" charset="0"/>
            </a:endParaRPr>
          </a:p>
          <a:p>
            <a:pPr eaLnBrk="1" fontAlgn="auto" hangingPunct="1">
              <a:spcBef>
                <a:spcPts val="0"/>
              </a:spcBef>
              <a:spcAft>
                <a:spcPts val="0"/>
              </a:spcAft>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where:</a:t>
            </a:r>
          </a:p>
          <a:p>
            <a:pPr marL="174625" indent="-174625" eaLnBrk="1" fontAlgn="auto" hangingPunct="1">
              <a:spcBef>
                <a:spcPts val="0"/>
              </a:spcBef>
              <a:spcAft>
                <a:spcPts val="0"/>
              </a:spcAft>
              <a:buFont typeface="Arial" pitchFamily="34" charset="0"/>
              <a:buChar char="•"/>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F = force in newtons</a:t>
            </a:r>
          </a:p>
          <a:p>
            <a:pPr marL="174625" indent="-174625" eaLnBrk="1" fontAlgn="auto" hangingPunct="1">
              <a:spcBef>
                <a:spcPts val="0"/>
              </a:spcBef>
              <a:spcAft>
                <a:spcPts val="0"/>
              </a:spcAft>
              <a:buFont typeface="Arial" pitchFamily="34" charset="0"/>
              <a:buChar char="•"/>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B = flux density of the magnetic field in </a:t>
            </a:r>
            <a:r>
              <a:rPr lang="en-AU" sz="2800" dirty="0" err="1">
                <a:latin typeface="Arial Narrow" pitchFamily="34" charset="0"/>
                <a:cs typeface="+mn-cs"/>
              </a:rPr>
              <a:t>tesla</a:t>
            </a:r>
            <a:endParaRPr lang="en-AU" sz="2800" dirty="0">
              <a:latin typeface="Arial Narrow" pitchFamily="34" charset="0"/>
              <a:cs typeface="+mn-cs"/>
            </a:endParaRPr>
          </a:p>
          <a:p>
            <a:pPr marL="174625" indent="-174625" eaLnBrk="1" fontAlgn="auto" hangingPunct="1">
              <a:spcBef>
                <a:spcPts val="0"/>
              </a:spcBef>
              <a:spcAft>
                <a:spcPts val="0"/>
              </a:spcAft>
              <a:buFont typeface="Arial" pitchFamily="34" charset="0"/>
              <a:buChar char="•"/>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l = effective length of the conductor in metres </a:t>
            </a:r>
          </a:p>
          <a:p>
            <a:pPr marL="174625" indent="-174625" eaLnBrk="1" fontAlgn="auto" hangingPunct="1">
              <a:spcBef>
                <a:spcPts val="0"/>
              </a:spcBef>
              <a:spcAft>
                <a:spcPts val="0"/>
              </a:spcAft>
              <a:buFont typeface="Arial" pitchFamily="34" charset="0"/>
              <a:buChar char="•"/>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Times New Roman" panose="02020603050405020304" pitchFamily="18" charset="0"/>
                <a:cs typeface="Times New Roman" panose="02020603050405020304" pitchFamily="18" charset="0"/>
              </a:rPr>
              <a:t>I</a:t>
            </a:r>
            <a:r>
              <a:rPr lang="en-AU" sz="2800" dirty="0">
                <a:latin typeface="Arial Narrow" pitchFamily="34" charset="0"/>
                <a:cs typeface="+mn-cs"/>
              </a:rPr>
              <a:t> = current flowing in conductor (amperes)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4">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364">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5364">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5364">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5364">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5364">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536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Torque</a:t>
            </a:r>
          </a:p>
        </p:txBody>
      </p:sp>
      <p:sp>
        <p:nvSpPr>
          <p:cNvPr id="16388" name="Rectangle 14"/>
          <p:cNvSpPr>
            <a:spLocks noChangeArrowheads="1"/>
          </p:cNvSpPr>
          <p:nvPr/>
        </p:nvSpPr>
        <p:spPr bwMode="auto">
          <a:xfrm>
            <a:off x="611188" y="1484313"/>
            <a:ext cx="7921625" cy="4510087"/>
          </a:xfrm>
          <a:prstGeom prst="rect">
            <a:avLst/>
          </a:prstGeom>
          <a:noFill/>
          <a:ln w="9525">
            <a:noFill/>
            <a:miter lim="800000"/>
            <a:headEnd/>
            <a:tailEnd/>
          </a:ln>
        </p:spPr>
        <p:txBody>
          <a:bodyPr>
            <a:spAutoFit/>
          </a:bodyPr>
          <a:lstStyle/>
          <a:p>
            <a:pPr marL="174625" indent="-174625" algn="ctr" eaLnBrk="1" fontAlgn="auto" hangingPunct="1">
              <a:spcBef>
                <a:spcPts val="0"/>
              </a:spcBef>
              <a:spcAft>
                <a:spcPts val="0"/>
              </a:spcAft>
              <a:defRPr/>
            </a:pPr>
            <a:r>
              <a:rPr lang="en-AU" sz="2800" dirty="0">
                <a:latin typeface="Arial Narrow" pitchFamily="34" charset="0"/>
                <a:cs typeface="+mn-cs"/>
              </a:rPr>
              <a:t>Torque, or turning effort, is a force that produces rotational motion and is measured in </a:t>
            </a:r>
            <a:r>
              <a:rPr lang="en-AU" sz="2800" dirty="0" err="1">
                <a:latin typeface="Arial Narrow" pitchFamily="34" charset="0"/>
                <a:cs typeface="+mn-cs"/>
              </a:rPr>
              <a:t>newton</a:t>
            </a:r>
            <a:r>
              <a:rPr lang="en-AU" sz="2800" dirty="0">
                <a:latin typeface="Arial Narrow" pitchFamily="34" charset="0"/>
                <a:cs typeface="+mn-cs"/>
              </a:rPr>
              <a:t> metres (Nm). </a:t>
            </a:r>
          </a:p>
          <a:p>
            <a:pPr marL="174625" indent="-174625" algn="ctr" eaLnBrk="1" fontAlgn="auto" hangingPunct="1">
              <a:spcBef>
                <a:spcPts val="0"/>
              </a:spcBef>
              <a:spcAft>
                <a:spcPts val="0"/>
              </a:spcAft>
              <a:defRPr/>
            </a:pPr>
            <a:endParaRPr lang="en-AU" sz="2800" dirty="0">
              <a:latin typeface="Arial Narrow" pitchFamily="34" charset="0"/>
              <a:cs typeface="+mn-cs"/>
            </a:endParaRPr>
          </a:p>
          <a:p>
            <a:pPr marL="174625" indent="-174625" algn="ctr" eaLnBrk="1" fontAlgn="auto" hangingPunct="1">
              <a:spcBef>
                <a:spcPts val="0"/>
              </a:spcBef>
              <a:spcAft>
                <a:spcPts val="0"/>
              </a:spcAft>
              <a:defRPr/>
            </a:pPr>
            <a:r>
              <a:rPr lang="en-AU" sz="2800" dirty="0">
                <a:latin typeface="Arial Narrow" pitchFamily="34" charset="0"/>
                <a:cs typeface="+mn-cs"/>
              </a:rPr>
              <a:t>If the force and the diameter of the armature are known, torque can be determined with the equation:</a:t>
            </a:r>
          </a:p>
          <a:p>
            <a:pPr marL="360363" algn="ctr" eaLnBrk="1" fontAlgn="auto" hangingPunct="1">
              <a:spcBef>
                <a:spcPts val="0"/>
              </a:spcBef>
              <a:spcAft>
                <a:spcPts val="0"/>
              </a:spcAft>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T = Fr</a:t>
            </a:r>
          </a:p>
          <a:p>
            <a:pPr eaLnBrk="1" fontAlgn="auto" hangingPunct="1">
              <a:spcBef>
                <a:spcPts val="0"/>
              </a:spcBef>
              <a:spcAft>
                <a:spcPts val="0"/>
              </a:spcAft>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where:</a:t>
            </a:r>
          </a:p>
          <a:p>
            <a:pPr marL="174625" indent="-174625" eaLnBrk="1" fontAlgn="auto" hangingPunct="1">
              <a:spcBef>
                <a:spcPct val="2500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T = torque in </a:t>
            </a:r>
            <a:r>
              <a:rPr lang="en-AU" sz="2800" dirty="0" err="1">
                <a:latin typeface="Arial Narrow" pitchFamily="34" charset="0"/>
                <a:cs typeface="+mn-cs"/>
              </a:rPr>
              <a:t>newton</a:t>
            </a:r>
            <a:r>
              <a:rPr lang="en-AU" sz="2800" dirty="0">
                <a:latin typeface="Arial Narrow" pitchFamily="34" charset="0"/>
                <a:cs typeface="+mn-cs"/>
              </a:rPr>
              <a:t> metres (Nm)</a:t>
            </a:r>
          </a:p>
          <a:p>
            <a:pPr marL="174625" indent="-174625" eaLnBrk="1" fontAlgn="auto" hangingPunct="1">
              <a:spcBef>
                <a:spcPts val="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F = force in newtons</a:t>
            </a:r>
          </a:p>
          <a:p>
            <a:pPr marL="174625" indent="-174625" eaLnBrk="1" fontAlgn="auto" hangingPunct="1">
              <a:spcBef>
                <a:spcPts val="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pt-BR" sz="2800" dirty="0">
                <a:latin typeface="Arial Narrow" pitchFamily="34" charset="0"/>
                <a:cs typeface="+mn-cs"/>
              </a:rPr>
              <a:t>r = armature radius in metres (dia/2).</a:t>
            </a:r>
            <a:endParaRPr lang="en-AU" sz="2800" dirty="0">
              <a:latin typeface="Arial Narrow" pitchFamily="34" charset="0"/>
              <a:cs typeface="+mn-cs"/>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388">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6388">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6388">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6388">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6388">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638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Motor back-EMF</a:t>
            </a:r>
          </a:p>
        </p:txBody>
      </p:sp>
      <p:sp>
        <p:nvSpPr>
          <p:cNvPr id="29699" name="Rectangle 19"/>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The induced voltage in a motor has the opposite polarity to the applied voltage, and therefore opposes the applied voltage</a:t>
            </a:r>
          </a:p>
        </p:txBody>
      </p:sp>
      <p:pic>
        <p:nvPicPr>
          <p:cNvPr id="29700" name="Picture 5" descr="figure 14.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9463" y="1622425"/>
            <a:ext cx="7524750" cy="294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Armature current</a:t>
            </a:r>
          </a:p>
        </p:txBody>
      </p:sp>
      <p:sp>
        <p:nvSpPr>
          <p:cNvPr id="1029" name="Rectangle 22"/>
          <p:cNvSpPr>
            <a:spLocks noChangeArrowheads="1"/>
          </p:cNvSpPr>
          <p:nvPr/>
        </p:nvSpPr>
        <p:spPr bwMode="auto">
          <a:xfrm>
            <a:off x="611188" y="1511300"/>
            <a:ext cx="7993062" cy="3065463"/>
          </a:xfrm>
          <a:prstGeom prst="rect">
            <a:avLst/>
          </a:prstGeom>
          <a:noFill/>
          <a:ln w="9525">
            <a:noFill/>
            <a:miter lim="800000"/>
            <a:headEnd/>
            <a:tailEnd/>
          </a:ln>
        </p:spPr>
        <p:txBody>
          <a:bodyPr>
            <a:spAutoFit/>
          </a:bodyPr>
          <a:lstStyle/>
          <a:p>
            <a:pPr marL="174625" indent="-174625" eaLnBrk="1" fontAlgn="auto" hangingPunct="1">
              <a:spcBef>
                <a:spcPts val="1200"/>
              </a:spcBef>
              <a:spcAft>
                <a:spcPts val="0"/>
              </a:spcAft>
              <a:buFontTx/>
              <a:buChar char="•"/>
              <a:defRPr/>
            </a:pPr>
            <a:r>
              <a:rPr lang="en-AU" sz="2800" dirty="0">
                <a:latin typeface="Arial Narrow" pitchFamily="34" charset="0"/>
                <a:cs typeface="+mn-cs"/>
              </a:rPr>
              <a:t>The voltage available to cause current to flow in the armature is the difference between the applied voltage (V) and the back-EMF (E</a:t>
            </a:r>
            <a:r>
              <a:rPr lang="en-AU" sz="2800" baseline="-25000" dirty="0">
                <a:latin typeface="Arial Narrow" pitchFamily="34" charset="0"/>
                <a:cs typeface="+mn-cs"/>
              </a:rPr>
              <a:t>G</a:t>
            </a:r>
            <a:r>
              <a:rPr lang="en-AU" sz="2800" dirty="0">
                <a:latin typeface="Arial Narrow" pitchFamily="34" charset="0"/>
                <a:cs typeface="+mn-cs"/>
              </a:rPr>
              <a:t>). </a:t>
            </a:r>
          </a:p>
          <a:p>
            <a:pPr marL="174625" indent="-174625" eaLnBrk="1" fontAlgn="auto" hangingPunct="1">
              <a:spcBef>
                <a:spcPts val="1200"/>
              </a:spcBef>
              <a:spcAft>
                <a:spcPts val="0"/>
              </a:spcAft>
              <a:buFontTx/>
              <a:buChar char="•"/>
              <a:defRPr/>
            </a:pPr>
            <a:r>
              <a:rPr lang="en-AU" sz="2800" dirty="0">
                <a:latin typeface="Arial Narrow" pitchFamily="34" charset="0"/>
                <a:cs typeface="+mn-cs"/>
              </a:rPr>
              <a:t>If the armature resistance is known, the armature current (</a:t>
            </a:r>
            <a:r>
              <a:rPr lang="en-AU" sz="2800" dirty="0">
                <a:latin typeface="Times New Roman" panose="02020603050405020304" pitchFamily="18" charset="0"/>
                <a:cs typeface="Times New Roman" panose="02020603050405020304" pitchFamily="18" charset="0"/>
              </a:rPr>
              <a:t>I</a:t>
            </a:r>
            <a:r>
              <a:rPr lang="en-AU" sz="2800" baseline="-25000" dirty="0">
                <a:latin typeface="Arial Narrow" pitchFamily="34" charset="0"/>
                <a:cs typeface="+mn-cs"/>
              </a:rPr>
              <a:t>A</a:t>
            </a:r>
            <a:r>
              <a:rPr lang="en-AU" sz="2800" dirty="0">
                <a:latin typeface="Arial Narrow" pitchFamily="34" charset="0"/>
                <a:cs typeface="+mn-cs"/>
              </a:rPr>
              <a:t>) can be calculated with Ohm’s law. </a:t>
            </a:r>
          </a:p>
          <a:p>
            <a:pPr marL="174625" eaLnBrk="1" fontAlgn="auto" hangingPunct="1">
              <a:spcBef>
                <a:spcPts val="1200"/>
              </a:spcBef>
              <a:spcAft>
                <a:spcPts val="0"/>
              </a:spcAft>
              <a:defRPr/>
            </a:pPr>
            <a:r>
              <a:rPr lang="en-AU" sz="2800" dirty="0">
                <a:latin typeface="Arial Narrow" pitchFamily="34" charset="0"/>
                <a:cs typeface="+mn-cs"/>
              </a:rPr>
              <a:t>That is:</a:t>
            </a:r>
          </a:p>
        </p:txBody>
      </p:sp>
      <p:sp>
        <p:nvSpPr>
          <p:cNvPr id="31748" name="Rectangle 25"/>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graphicFrame>
        <p:nvGraphicFramePr>
          <p:cNvPr id="1026" name="Object 24"/>
          <p:cNvGraphicFramePr>
            <a:graphicFrameLocks noChangeAspect="1"/>
          </p:cNvGraphicFramePr>
          <p:nvPr/>
        </p:nvGraphicFramePr>
        <p:xfrm>
          <a:off x="3690938" y="4292600"/>
          <a:ext cx="1744662" cy="1008063"/>
        </p:xfrm>
        <a:graphic>
          <a:graphicData uri="http://schemas.openxmlformats.org/presentationml/2006/ole">
            <mc:AlternateContent xmlns:mc="http://schemas.openxmlformats.org/markup-compatibility/2006">
              <mc:Choice xmlns:v="urn:schemas-microsoft-com:vml" Requires="v">
                <p:oleObj spid="_x0000_s31754" name="Equation" r:id="rId4" imgW="660113" imgH="380835" progId="">
                  <p:embed/>
                </p:oleObj>
              </mc:Choice>
              <mc:Fallback>
                <p:oleObj name="Equation" r:id="rId4" imgW="660113" imgH="380835" progId="">
                  <p:embed/>
                  <p:pic>
                    <p:nvPicPr>
                      <p:cNvPr id="0"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0938" y="4292600"/>
                        <a:ext cx="1744662"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2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2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11"/>
          <p:cNvSpPr>
            <a:spLocks noChangeArrowheads="1"/>
          </p:cNvSpPr>
          <p:nvPr/>
        </p:nvSpPr>
        <p:spPr bwMode="auto">
          <a:xfrm>
            <a:off x="0" y="0"/>
            <a:ext cx="9144000" cy="1260475"/>
          </a:xfrm>
          <a:prstGeom prst="rect">
            <a:avLst/>
          </a:prstGeom>
          <a:noFill/>
          <a:ln>
            <a:noFill/>
          </a:ln>
        </p:spPr>
        <p:txBody>
          <a:bodyPr tIns="10800" bIns="10800" anchor="b"/>
          <a:lstStyle/>
          <a:p>
            <a:pPr algn="ctr" eaLnBrk="1" fontAlgn="auto" hangingPunct="1">
              <a:spcAft>
                <a:spcPts val="0"/>
              </a:spcAft>
              <a:defRPr/>
            </a:pPr>
            <a:r>
              <a:rPr lang="en-AU" sz="4000" dirty="0">
                <a:solidFill>
                  <a:srgbClr val="3C9325"/>
                </a:solidFill>
                <a:latin typeface="Arial Narrow" pitchFamily="34" charset="0"/>
                <a:ea typeface="+mj-ea"/>
                <a:cs typeface="Arial"/>
              </a:rPr>
              <a:t>Armature current changes with load</a:t>
            </a:r>
          </a:p>
        </p:txBody>
      </p:sp>
      <p:sp>
        <p:nvSpPr>
          <p:cNvPr id="18436" name="Rectangle 30"/>
          <p:cNvSpPr>
            <a:spLocks noChangeArrowheads="1"/>
          </p:cNvSpPr>
          <p:nvPr/>
        </p:nvSpPr>
        <p:spPr bwMode="auto">
          <a:xfrm>
            <a:off x="611188" y="1511300"/>
            <a:ext cx="7921625" cy="285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Because the back-EMF is proportional to the speed of armature rotation, if the motor tends to slow down due to increased load, the back-EMF will reduce. </a:t>
            </a:r>
          </a:p>
          <a:p>
            <a:pPr eaLnBrk="1" hangingPunct="1">
              <a:spcBef>
                <a:spcPts val="1200"/>
              </a:spcBef>
              <a:buFontTx/>
              <a:buChar char="•"/>
            </a:pPr>
            <a:r>
              <a:rPr lang="en-AU" altLang="en-US" sz="2800"/>
              <a:t>This allows more current to flow in the armature, thereby providing the extra power as torque needed to drive the increased load.</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4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843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ChangeArrowheads="1"/>
          </p:cNvSpPr>
          <p:nvPr/>
        </p:nvSpPr>
        <p:spPr bwMode="auto">
          <a:xfrm>
            <a:off x="0" y="0"/>
            <a:ext cx="9144000" cy="1260475"/>
          </a:xfrm>
          <a:prstGeom prst="rect">
            <a:avLst/>
          </a:prstGeom>
          <a:noFill/>
          <a:ln>
            <a:noFill/>
          </a:ln>
        </p:spPr>
        <p:txBody>
          <a:bodyPr tIns="10800" bIns="10800" anchor="b"/>
          <a:lstStyle/>
          <a:p>
            <a:pPr algn="ctr" eaLnBrk="1" fontAlgn="auto" hangingPunct="1">
              <a:spcAft>
                <a:spcPts val="0"/>
              </a:spcAft>
              <a:defRPr/>
            </a:pPr>
            <a:r>
              <a:rPr lang="en-AU" sz="4000" dirty="0">
                <a:solidFill>
                  <a:srgbClr val="3C9325"/>
                </a:solidFill>
                <a:latin typeface="Arial Narrow" pitchFamily="34" charset="0"/>
                <a:ea typeface="+mj-ea"/>
                <a:cs typeface="Arial"/>
              </a:rPr>
              <a:t>Torque and armature current</a:t>
            </a:r>
          </a:p>
        </p:txBody>
      </p:sp>
      <p:sp>
        <p:nvSpPr>
          <p:cNvPr id="19460" name="Rectangle 19"/>
          <p:cNvSpPr>
            <a:spLocks noChangeArrowheads="1"/>
          </p:cNvSpPr>
          <p:nvPr/>
        </p:nvSpPr>
        <p:spPr bwMode="auto">
          <a:xfrm>
            <a:off x="611188" y="1511300"/>
            <a:ext cx="7920037" cy="388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The force producing torque is due to the interaction of the armature’s magnetic field and the main magnetic field. </a:t>
            </a:r>
          </a:p>
          <a:p>
            <a:pPr eaLnBrk="1" hangingPunct="1">
              <a:spcBef>
                <a:spcPts val="1200"/>
              </a:spcBef>
              <a:buFontTx/>
              <a:buChar char="•"/>
            </a:pPr>
            <a:r>
              <a:rPr lang="en-AU" altLang="en-US" sz="2800"/>
              <a:t>If either field is increased in strength, the force between them will also increase.</a:t>
            </a:r>
          </a:p>
          <a:p>
            <a:pPr eaLnBrk="1" hangingPunct="1">
              <a:spcBef>
                <a:spcPts val="1200"/>
              </a:spcBef>
              <a:buFontTx/>
              <a:buChar char="•"/>
            </a:pPr>
            <a:r>
              <a:rPr lang="en-AU" altLang="en-US" sz="2800"/>
              <a:t>Because the strength of the armature’s magnetic field is proportional to the armature current, torque is therefore proportional to magnetic field flux (</a:t>
            </a:r>
            <a:r>
              <a:rPr lang="en-US" altLang="en-US" sz="2800"/>
              <a:t>Φ</a:t>
            </a:r>
            <a:r>
              <a:rPr lang="en-AU" altLang="en-US" sz="2800"/>
              <a:t>) and armature current (</a:t>
            </a:r>
            <a:r>
              <a:rPr lang="en-AU" altLang="en-US" sz="2800">
                <a:latin typeface="Times New Roman" pitchFamily="18" charset="0"/>
                <a:cs typeface="Times New Roman" pitchFamily="18" charset="0"/>
              </a:rPr>
              <a:t>I</a:t>
            </a:r>
            <a:r>
              <a:rPr lang="en-AU" altLang="en-US" sz="2800" baseline="-25000"/>
              <a:t>A</a:t>
            </a:r>
            <a:r>
              <a:rPr lang="en-AU" altLang="en-US" sz="2800"/>
              <a:t>).</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46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46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946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Equation for torque</a:t>
            </a:r>
          </a:p>
        </p:txBody>
      </p:sp>
      <p:sp>
        <p:nvSpPr>
          <p:cNvPr id="20485" name="Rectangle 32"/>
          <p:cNvSpPr>
            <a:spLocks noChangeArrowheads="1"/>
          </p:cNvSpPr>
          <p:nvPr/>
        </p:nvSpPr>
        <p:spPr bwMode="auto">
          <a:xfrm>
            <a:off x="611188" y="1412875"/>
            <a:ext cx="7920037" cy="4530725"/>
          </a:xfrm>
          <a:prstGeom prst="rect">
            <a:avLst/>
          </a:prstGeom>
          <a:noFill/>
          <a:ln w="9525">
            <a:noFill/>
            <a:miter lim="800000"/>
            <a:headEnd/>
            <a:tailEnd/>
          </a:ln>
        </p:spPr>
        <p:txBody>
          <a:bodyPr anchor="ctr">
            <a:spAutoFit/>
          </a:bodyPr>
          <a:lstStyle/>
          <a:p>
            <a:pPr algn="ctr" eaLnBrk="1" fontAlgn="auto" hangingPunct="1">
              <a:spcBef>
                <a:spcPts val="600"/>
              </a:spcBef>
              <a:spcAft>
                <a:spcPts val="0"/>
              </a:spcAft>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T = </a:t>
            </a:r>
            <a:r>
              <a:rPr lang="en-AU" sz="2800" dirty="0" err="1">
                <a:latin typeface="Arial Narrow" pitchFamily="34" charset="0"/>
                <a:cs typeface="+mn-cs"/>
              </a:rPr>
              <a:t>kΦ</a:t>
            </a:r>
            <a:r>
              <a:rPr lang="en-AU" sz="2800" dirty="0" err="1">
                <a:latin typeface="Times New Roman" panose="02020603050405020304" pitchFamily="18" charset="0"/>
                <a:cs typeface="Times New Roman" panose="02020603050405020304" pitchFamily="18" charset="0"/>
              </a:rPr>
              <a:t>I</a:t>
            </a:r>
            <a:r>
              <a:rPr lang="en-AU" sz="2800" baseline="-25000" dirty="0" err="1">
                <a:latin typeface="Arial Narrow" pitchFamily="34" charset="0"/>
                <a:cs typeface="+mn-cs"/>
              </a:rPr>
              <a:t>A</a:t>
            </a:r>
            <a:r>
              <a:rPr lang="en-AU" sz="2800" dirty="0">
                <a:latin typeface="Arial Narrow" pitchFamily="34" charset="0"/>
                <a:cs typeface="+mn-cs"/>
              </a:rPr>
              <a:t> </a:t>
            </a:r>
          </a:p>
          <a:p>
            <a:pPr eaLnBrk="1" fontAlgn="auto" hangingPunct="1">
              <a:spcBef>
                <a:spcPts val="0"/>
              </a:spcBef>
              <a:spcAft>
                <a:spcPts val="0"/>
              </a:spcAft>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where:</a:t>
            </a:r>
          </a:p>
          <a:p>
            <a:pPr marL="174625" indent="-174625" eaLnBrk="1" fontAlgn="auto" hangingPunct="1">
              <a:spcBef>
                <a:spcPct val="30000"/>
              </a:spcBef>
              <a:spcAft>
                <a:spcPts val="0"/>
              </a:spcAft>
              <a:buFont typeface="Arial" pitchFamily="34" charset="0"/>
              <a:buChar char="•"/>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T = torque in </a:t>
            </a:r>
            <a:r>
              <a:rPr lang="en-AU" sz="2800" dirty="0" err="1">
                <a:latin typeface="Arial Narrow" pitchFamily="34" charset="0"/>
                <a:cs typeface="+mn-cs"/>
              </a:rPr>
              <a:t>newton</a:t>
            </a:r>
            <a:r>
              <a:rPr lang="en-AU" sz="2800" dirty="0">
                <a:latin typeface="Arial Narrow" pitchFamily="34" charset="0"/>
                <a:cs typeface="+mn-cs"/>
              </a:rPr>
              <a:t> metres (Nm)</a:t>
            </a:r>
          </a:p>
          <a:p>
            <a:pPr marL="174625" indent="-174625" eaLnBrk="1" fontAlgn="auto" hangingPunct="1">
              <a:spcBef>
                <a:spcPts val="0"/>
              </a:spcBef>
              <a:spcAft>
                <a:spcPts val="0"/>
              </a:spcAft>
              <a:buFont typeface="Arial" pitchFamily="34" charset="0"/>
              <a:buChar char="•"/>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k = machine constant</a:t>
            </a:r>
          </a:p>
          <a:p>
            <a:pPr marL="174625" indent="-174625" eaLnBrk="1" fontAlgn="auto" hangingPunct="1">
              <a:spcBef>
                <a:spcPts val="0"/>
              </a:spcBef>
              <a:spcAft>
                <a:spcPts val="0"/>
              </a:spcAft>
              <a:buFont typeface="Arial" pitchFamily="34" charset="0"/>
              <a:buChar char="•"/>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Φ = main field flux in webers (</a:t>
            </a:r>
            <a:r>
              <a:rPr lang="en-AU" sz="2800" dirty="0" err="1">
                <a:latin typeface="Arial Narrow" pitchFamily="34" charset="0"/>
                <a:cs typeface="+mn-cs"/>
              </a:rPr>
              <a:t>Wb</a:t>
            </a:r>
            <a:r>
              <a:rPr lang="en-AU" sz="2800" dirty="0">
                <a:latin typeface="Arial Narrow" pitchFamily="34" charset="0"/>
                <a:cs typeface="+mn-cs"/>
              </a:rPr>
              <a:t>)</a:t>
            </a:r>
          </a:p>
          <a:p>
            <a:pPr marL="174625" indent="-174625" eaLnBrk="1" fontAlgn="auto" hangingPunct="1">
              <a:spcBef>
                <a:spcPts val="0"/>
              </a:spcBef>
              <a:spcAft>
                <a:spcPts val="0"/>
              </a:spcAft>
              <a:buFont typeface="Arial" pitchFamily="34" charset="0"/>
              <a:buChar char="•"/>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Times New Roman" panose="02020603050405020304" pitchFamily="18" charset="0"/>
                <a:cs typeface="Times New Roman" panose="02020603050405020304" pitchFamily="18" charset="0"/>
              </a:rPr>
              <a:t>I</a:t>
            </a:r>
            <a:r>
              <a:rPr lang="en-AU" sz="2800" baseline="-25000" dirty="0">
                <a:latin typeface="Arial Narrow" pitchFamily="34" charset="0"/>
                <a:cs typeface="+mn-cs"/>
              </a:rPr>
              <a:t>A</a:t>
            </a:r>
            <a:r>
              <a:rPr lang="en-AU" sz="2800" dirty="0">
                <a:latin typeface="Arial Narrow" pitchFamily="34" charset="0"/>
                <a:cs typeface="+mn-cs"/>
              </a:rPr>
              <a:t>= armature current.</a:t>
            </a:r>
          </a:p>
          <a:p>
            <a:pPr eaLnBrk="1" fontAlgn="auto" hangingPunct="1">
              <a:spcBef>
                <a:spcPts val="0"/>
              </a:spcBef>
              <a:spcAft>
                <a:spcPts val="0"/>
              </a:spcAft>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endParaRPr lang="en-AU" sz="2800" dirty="0">
              <a:latin typeface="Arial Narrow" pitchFamily="34" charset="0"/>
              <a:cs typeface="+mn-cs"/>
            </a:endParaRPr>
          </a:p>
          <a:p>
            <a:pPr algn="ctr" eaLnBrk="1" fontAlgn="auto" hangingPunct="1">
              <a:spcBef>
                <a:spcPts val="0"/>
              </a:spcBef>
              <a:spcAft>
                <a:spcPts val="0"/>
              </a:spcAft>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Machine constant is a given value that includes factors such as number of poles, how the armature is wound and the number of conductors.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48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048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48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0485">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0485">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048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Power output</a:t>
            </a:r>
          </a:p>
        </p:txBody>
      </p:sp>
      <p:sp>
        <p:nvSpPr>
          <p:cNvPr id="39939" name="Rectangle 17"/>
          <p:cNvSpPr>
            <a:spLocks noChangeArrowheads="1"/>
          </p:cNvSpPr>
          <p:nvPr/>
        </p:nvSpPr>
        <p:spPr bwMode="auto">
          <a:xfrm>
            <a:off x="611188" y="1511300"/>
            <a:ext cx="792162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50000"/>
              </a:spcBef>
              <a:buFontTx/>
              <a:buNone/>
            </a:pPr>
            <a:r>
              <a:rPr lang="en-AU" altLang="en-US" sz="2800"/>
              <a:t>The mechanical output power of a DC motor can be calculated in two ways. The first uses an equation based on the machine’s mechanical performance, namely torque </a:t>
            </a:r>
          </a:p>
          <a:p>
            <a:pPr algn="ctr" eaLnBrk="1" hangingPunct="1">
              <a:spcBef>
                <a:spcPct val="0"/>
              </a:spcBef>
              <a:buFontTx/>
              <a:buNone/>
            </a:pPr>
            <a:r>
              <a:rPr lang="en-AU" altLang="en-US" sz="2800"/>
              <a:t>and speed:</a:t>
            </a:r>
          </a:p>
        </p:txBody>
      </p:sp>
      <p:sp>
        <p:nvSpPr>
          <p:cNvPr id="39940" name="Rectangle 20"/>
          <p:cNvSpPr>
            <a:spLocks noChangeArrowheads="1"/>
          </p:cNvSpPr>
          <p:nvPr/>
        </p:nvSpPr>
        <p:spPr bwMode="auto">
          <a:xfrm>
            <a:off x="0" y="30686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graphicFrame>
        <p:nvGraphicFramePr>
          <p:cNvPr id="2050" name="Object 19"/>
          <p:cNvGraphicFramePr>
            <a:graphicFrameLocks noChangeAspect="1"/>
          </p:cNvGraphicFramePr>
          <p:nvPr/>
        </p:nvGraphicFramePr>
        <p:xfrm>
          <a:off x="3203575" y="3429000"/>
          <a:ext cx="2665413" cy="936625"/>
        </p:xfrm>
        <a:graphic>
          <a:graphicData uri="http://schemas.openxmlformats.org/presentationml/2006/ole">
            <mc:AlternateContent xmlns:mc="http://schemas.openxmlformats.org/markup-compatibility/2006">
              <mc:Choice xmlns:v="urn:schemas-microsoft-com:vml" Requires="v">
                <p:oleObj spid="_x0000_s39947" name="Equation" r:id="rId4" imgW="1002865" imgH="355446" progId="">
                  <p:embed/>
                </p:oleObj>
              </mc:Choice>
              <mc:Fallback>
                <p:oleObj name="Equation" r:id="rId4" imgW="1002865" imgH="355446" progId="">
                  <p:embed/>
                  <p:pic>
                    <p:nvPicPr>
                      <p:cNvPr id="0" name="Object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575" y="3429000"/>
                        <a:ext cx="2665413"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56" name="Rectangle 22"/>
          <p:cNvSpPr>
            <a:spLocks noChangeArrowheads="1"/>
          </p:cNvSpPr>
          <p:nvPr/>
        </p:nvSpPr>
        <p:spPr bwMode="auto">
          <a:xfrm>
            <a:off x="612775" y="4140200"/>
            <a:ext cx="7918450" cy="1816100"/>
          </a:xfrm>
          <a:prstGeom prst="rect">
            <a:avLst/>
          </a:prstGeom>
          <a:noFill/>
          <a:ln w="9525">
            <a:noFill/>
            <a:miter lim="800000"/>
            <a:headEnd/>
            <a:tailEnd/>
          </a:ln>
        </p:spPr>
        <p:txBody>
          <a:bodyPr anchor="ctr">
            <a:spAutoFit/>
          </a:bodyPr>
          <a:lstStyle/>
          <a:p>
            <a:pPr indent="14288" eaLnBrk="1" fontAlgn="auto" hangingPunct="1">
              <a:spcBef>
                <a:spcPts val="0"/>
              </a:spcBef>
              <a:spcAft>
                <a:spcPts val="0"/>
              </a:spcAft>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US" sz="2800" dirty="0">
                <a:latin typeface="Arial Narrow" pitchFamily="34" charset="0"/>
                <a:cs typeface="+mn-cs"/>
              </a:rPr>
              <a:t>where:</a:t>
            </a:r>
            <a:endParaRPr lang="en-AU" sz="2800" dirty="0">
              <a:latin typeface="Arial Narrow" pitchFamily="34" charset="0"/>
              <a:cs typeface="+mn-cs"/>
            </a:endParaRPr>
          </a:p>
          <a:p>
            <a:pPr marL="174625" indent="-160338" eaLnBrk="1" fontAlgn="auto" hangingPunct="1">
              <a:spcBef>
                <a:spcPts val="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P</a:t>
            </a:r>
            <a:r>
              <a:rPr lang="en-AU" sz="2800" baseline="-25000" dirty="0">
                <a:latin typeface="Arial Narrow" pitchFamily="34" charset="0"/>
                <a:cs typeface="+mn-cs"/>
              </a:rPr>
              <a:t>out</a:t>
            </a:r>
            <a:r>
              <a:rPr lang="en-AU" sz="2800" dirty="0">
                <a:latin typeface="Arial Narrow" pitchFamily="34" charset="0"/>
                <a:cs typeface="+mn-cs"/>
              </a:rPr>
              <a:t> = output power in watts</a:t>
            </a:r>
          </a:p>
          <a:p>
            <a:pPr marL="174625" indent="-160338" eaLnBrk="1" fontAlgn="auto" hangingPunct="1">
              <a:spcBef>
                <a:spcPts val="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n = speed in RPM</a:t>
            </a:r>
          </a:p>
          <a:p>
            <a:pPr marL="174625" indent="-160338" eaLnBrk="1" fontAlgn="auto" hangingPunct="1">
              <a:spcBef>
                <a:spcPts val="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T = torque in newton metres.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056">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56">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056">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05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Power output – equation 2</a:t>
            </a:r>
          </a:p>
        </p:txBody>
      </p:sp>
      <p:sp>
        <p:nvSpPr>
          <p:cNvPr id="21508" name="Rectangle 18"/>
          <p:cNvSpPr>
            <a:spLocks noChangeArrowheads="1"/>
          </p:cNvSpPr>
          <p:nvPr/>
        </p:nvSpPr>
        <p:spPr bwMode="auto">
          <a:xfrm>
            <a:off x="611188" y="1511300"/>
            <a:ext cx="7921625" cy="4510088"/>
          </a:xfrm>
          <a:prstGeom prst="rect">
            <a:avLst/>
          </a:prstGeom>
          <a:noFill/>
          <a:ln w="9525">
            <a:noFill/>
            <a:miter lim="800000"/>
            <a:headEnd/>
            <a:tailEnd/>
          </a:ln>
        </p:spPr>
        <p:txBody>
          <a:bodyPr>
            <a:spAutoFit/>
          </a:bodyPr>
          <a:lstStyle/>
          <a:p>
            <a:pPr algn="ctr" eaLnBrk="1" fontAlgn="auto" hangingPunct="1">
              <a:spcBef>
                <a:spcPts val="0"/>
              </a:spcBef>
              <a:spcAft>
                <a:spcPts val="0"/>
              </a:spcAft>
              <a:defRPr/>
            </a:pPr>
            <a:r>
              <a:rPr lang="en-AU" sz="2800" dirty="0">
                <a:latin typeface="Arial Narrow" pitchFamily="34" charset="0"/>
                <a:cs typeface="+mn-cs"/>
              </a:rPr>
              <a:t>The power output of a DC motor also approximately equals the product of the back-EMF (E</a:t>
            </a:r>
            <a:r>
              <a:rPr lang="en-AU" sz="2800" baseline="-25000" dirty="0">
                <a:latin typeface="Arial Narrow" pitchFamily="34" charset="0"/>
                <a:cs typeface="+mn-cs"/>
              </a:rPr>
              <a:t>G</a:t>
            </a:r>
            <a:r>
              <a:rPr lang="en-AU" sz="2800" dirty="0">
                <a:latin typeface="Arial Narrow" pitchFamily="34" charset="0"/>
                <a:cs typeface="+mn-cs"/>
              </a:rPr>
              <a:t>) and the armature </a:t>
            </a:r>
          </a:p>
          <a:p>
            <a:pPr algn="ctr" eaLnBrk="1" fontAlgn="auto" hangingPunct="1">
              <a:spcBef>
                <a:spcPts val="0"/>
              </a:spcBef>
              <a:spcAft>
                <a:spcPts val="0"/>
              </a:spcAft>
              <a:defRPr/>
            </a:pPr>
            <a:r>
              <a:rPr lang="en-AU" sz="2800" dirty="0">
                <a:latin typeface="Arial Narrow" pitchFamily="34" charset="0"/>
                <a:cs typeface="+mn-cs"/>
              </a:rPr>
              <a:t>current (</a:t>
            </a:r>
            <a:r>
              <a:rPr lang="en-AU" sz="2800" dirty="0">
                <a:latin typeface="Times New Roman" panose="02020603050405020304" pitchFamily="18" charset="0"/>
                <a:cs typeface="Times New Roman" panose="02020603050405020304" pitchFamily="18" charset="0"/>
              </a:rPr>
              <a:t>I</a:t>
            </a:r>
            <a:r>
              <a:rPr lang="en-AU" sz="2800" baseline="-25000" dirty="0">
                <a:latin typeface="Arial Narrow" pitchFamily="34" charset="0"/>
                <a:cs typeface="+mn-cs"/>
              </a:rPr>
              <a:t>A</a:t>
            </a:r>
            <a:r>
              <a:rPr lang="en-AU" sz="2800" dirty="0">
                <a:latin typeface="Arial Narrow" pitchFamily="34" charset="0"/>
                <a:cs typeface="+mn-cs"/>
              </a:rPr>
              <a:t>). This doesn’t take into account all the losses in the machine, but is often accurate enough. </a:t>
            </a:r>
          </a:p>
          <a:p>
            <a:pPr eaLnBrk="1" fontAlgn="auto" hangingPunct="1">
              <a:spcBef>
                <a:spcPts val="0"/>
              </a:spcBef>
              <a:spcAft>
                <a:spcPts val="0"/>
              </a:spcAft>
              <a:defRPr/>
            </a:pPr>
            <a:r>
              <a:rPr lang="en-AU" sz="2800" dirty="0">
                <a:latin typeface="Arial Narrow" pitchFamily="34" charset="0"/>
                <a:cs typeface="+mn-cs"/>
              </a:rPr>
              <a:t>That is:</a:t>
            </a:r>
          </a:p>
          <a:p>
            <a:pPr algn="ctr" eaLnBrk="1" fontAlgn="auto" hangingPunct="1">
              <a:spcBef>
                <a:spcPts val="0"/>
              </a:spcBef>
              <a:spcAft>
                <a:spcPts val="0"/>
              </a:spcAft>
              <a:defRPr/>
            </a:pPr>
            <a:r>
              <a:rPr lang="en-AU" sz="2800" dirty="0">
                <a:latin typeface="Arial Narrow" pitchFamily="34" charset="0"/>
                <a:cs typeface="+mn-cs"/>
              </a:rPr>
              <a:t>P</a:t>
            </a:r>
            <a:r>
              <a:rPr lang="en-AU" sz="2800" baseline="-25000" dirty="0">
                <a:latin typeface="Arial Narrow" pitchFamily="34" charset="0"/>
                <a:cs typeface="+mn-cs"/>
              </a:rPr>
              <a:t>out</a:t>
            </a:r>
            <a:r>
              <a:rPr lang="en-AU" sz="2800" dirty="0">
                <a:latin typeface="Arial Narrow" pitchFamily="34" charset="0"/>
                <a:cs typeface="+mn-cs"/>
              </a:rPr>
              <a:t> = E</a:t>
            </a:r>
            <a:r>
              <a:rPr lang="en-AU" sz="2800" baseline="-25000" dirty="0">
                <a:latin typeface="Arial Narrow" pitchFamily="34" charset="0"/>
                <a:cs typeface="+mn-cs"/>
              </a:rPr>
              <a:t>G</a:t>
            </a:r>
            <a:r>
              <a:rPr lang="en-AU" sz="2800" dirty="0">
                <a:latin typeface="Arial Narrow" pitchFamily="34" charset="0"/>
                <a:cs typeface="+mn-cs"/>
              </a:rPr>
              <a:t> × </a:t>
            </a:r>
            <a:r>
              <a:rPr lang="en-AU" sz="2800" dirty="0">
                <a:latin typeface="Times New Roman" panose="02020603050405020304" pitchFamily="18" charset="0"/>
                <a:cs typeface="Times New Roman" panose="02020603050405020304" pitchFamily="18" charset="0"/>
              </a:rPr>
              <a:t>I</a:t>
            </a:r>
            <a:r>
              <a:rPr lang="en-AU" sz="2800" baseline="-25000" dirty="0">
                <a:latin typeface="Arial Narrow" pitchFamily="34" charset="0"/>
                <a:cs typeface="+mn-cs"/>
              </a:rPr>
              <a:t>A</a:t>
            </a:r>
          </a:p>
          <a:p>
            <a:pPr eaLnBrk="1" fontAlgn="auto" hangingPunct="1">
              <a:spcBef>
                <a:spcPts val="0"/>
              </a:spcBef>
              <a:spcAft>
                <a:spcPts val="0"/>
              </a:spcAft>
              <a:defRPr/>
            </a:pPr>
            <a:r>
              <a:rPr lang="en-AU" sz="2800" dirty="0">
                <a:latin typeface="Arial Narrow" pitchFamily="34" charset="0"/>
                <a:cs typeface="+mn-cs"/>
              </a:rPr>
              <a:t>where:</a:t>
            </a:r>
          </a:p>
          <a:p>
            <a:pPr marL="174625" indent="-174625" eaLnBrk="1" fontAlgn="auto" hangingPunct="1">
              <a:spcBef>
                <a:spcPts val="0"/>
              </a:spcBef>
              <a:spcAft>
                <a:spcPts val="0"/>
              </a:spcAft>
              <a:buFont typeface="Arial" pitchFamily="34" charset="0"/>
              <a:buChar char="•"/>
              <a:defRPr/>
            </a:pPr>
            <a:r>
              <a:rPr lang="en-AU" sz="2800" dirty="0">
                <a:latin typeface="Arial Narrow" pitchFamily="34" charset="0"/>
                <a:cs typeface="+mn-cs"/>
              </a:rPr>
              <a:t>E</a:t>
            </a:r>
            <a:r>
              <a:rPr lang="en-AU" sz="2800" baseline="-25000" dirty="0">
                <a:latin typeface="Arial Narrow" pitchFamily="34" charset="0"/>
                <a:cs typeface="+mn-cs"/>
              </a:rPr>
              <a:t>G</a:t>
            </a:r>
            <a:r>
              <a:rPr lang="en-AU" sz="2800" dirty="0">
                <a:latin typeface="Arial Narrow" pitchFamily="34" charset="0"/>
                <a:cs typeface="+mn-cs"/>
              </a:rPr>
              <a:t> = armature generated voltage (volts)</a:t>
            </a:r>
          </a:p>
          <a:p>
            <a:pPr marL="174625" indent="-174625" eaLnBrk="1" fontAlgn="auto" hangingPunct="1">
              <a:spcBef>
                <a:spcPct val="25000"/>
              </a:spcBef>
              <a:spcAft>
                <a:spcPts val="0"/>
              </a:spcAft>
              <a:buFont typeface="Arial" pitchFamily="34" charset="0"/>
              <a:buChar char="•"/>
              <a:defRPr/>
            </a:pPr>
            <a:r>
              <a:rPr lang="en-AU" sz="2800" dirty="0">
                <a:latin typeface="Times New Roman" panose="02020603050405020304" pitchFamily="18" charset="0"/>
                <a:cs typeface="Times New Roman" panose="02020603050405020304" pitchFamily="18" charset="0"/>
              </a:rPr>
              <a:t>I</a:t>
            </a:r>
            <a:r>
              <a:rPr lang="en-AU" sz="2800" baseline="-25000" dirty="0">
                <a:latin typeface="Arial Narrow" pitchFamily="34" charset="0"/>
                <a:cs typeface="+mn-cs"/>
              </a:rPr>
              <a:t>A</a:t>
            </a:r>
            <a:r>
              <a:rPr lang="en-AU" sz="2800" dirty="0">
                <a:latin typeface="Arial Narrow" pitchFamily="34" charset="0"/>
                <a:cs typeface="+mn-cs"/>
              </a:rPr>
              <a:t> = armature current (amps).</a:t>
            </a:r>
          </a:p>
          <a:p>
            <a:pPr eaLnBrk="1" fontAlgn="auto" hangingPunct="1">
              <a:spcBef>
                <a:spcPts val="0"/>
              </a:spcBef>
              <a:spcAft>
                <a:spcPts val="0"/>
              </a:spcAft>
              <a:defRPr/>
            </a:pPr>
            <a:endParaRPr lang="en-AU" sz="2800" dirty="0">
              <a:latin typeface="Arial Narrow" pitchFamily="34" charset="0"/>
              <a:cs typeface="+mn-cs"/>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508">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1508">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1508">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1508">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150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Speed</a:t>
            </a:r>
          </a:p>
        </p:txBody>
      </p:sp>
      <p:sp>
        <p:nvSpPr>
          <p:cNvPr id="22532" name="Rectangle 7"/>
          <p:cNvSpPr>
            <a:spLocks noChangeArrowheads="1"/>
          </p:cNvSpPr>
          <p:nvPr/>
        </p:nvSpPr>
        <p:spPr bwMode="auto">
          <a:xfrm>
            <a:off x="612775" y="1511300"/>
            <a:ext cx="7918450" cy="4229100"/>
          </a:xfrm>
          <a:prstGeom prst="rect">
            <a:avLst/>
          </a:prstGeom>
          <a:noFill/>
          <a:ln w="9525">
            <a:noFill/>
            <a:miter lim="800000"/>
            <a:headEnd/>
            <a:tailEnd/>
          </a:ln>
        </p:spPr>
        <p:txBody>
          <a:bodyPr>
            <a:spAutoFit/>
          </a:bodyPr>
          <a:lstStyle/>
          <a:p>
            <a:pPr marL="174625" indent="-174625" eaLnBrk="1" fontAlgn="auto" hangingPunct="1">
              <a:spcBef>
                <a:spcPts val="1200"/>
              </a:spcBef>
              <a:spcAft>
                <a:spcPts val="0"/>
              </a:spcAft>
              <a:buFontTx/>
              <a:buChar char="•"/>
              <a:defRPr/>
            </a:pPr>
            <a:r>
              <a:rPr lang="en-AU" sz="2800" dirty="0">
                <a:latin typeface="Arial Narrow" pitchFamily="34" charset="0"/>
                <a:cs typeface="+mn-cs"/>
              </a:rPr>
              <a:t>The speed of a DC motor is directly proportional to its terminal voltage (V) and inversely proportional to the field flux (</a:t>
            </a:r>
            <a:r>
              <a:rPr lang="en-US" sz="2800" dirty="0">
                <a:latin typeface="Arial Narrow" pitchFamily="34" charset="0"/>
                <a:cs typeface="+mn-cs"/>
              </a:rPr>
              <a:t>Φ</a:t>
            </a:r>
            <a:r>
              <a:rPr lang="en-AU" sz="2800" dirty="0">
                <a:latin typeface="Arial Narrow" pitchFamily="34" charset="0"/>
                <a:cs typeface="+mn-cs"/>
              </a:rPr>
              <a:t>). </a:t>
            </a:r>
          </a:p>
          <a:p>
            <a:pPr marL="174625" indent="-174625" eaLnBrk="1" fontAlgn="auto" hangingPunct="1">
              <a:spcBef>
                <a:spcPts val="1200"/>
              </a:spcBef>
              <a:spcAft>
                <a:spcPts val="0"/>
              </a:spcAft>
              <a:buFontTx/>
              <a:buChar char="•"/>
              <a:defRPr/>
            </a:pPr>
            <a:r>
              <a:rPr lang="en-AU" sz="2800" dirty="0">
                <a:latin typeface="Arial Narrow" pitchFamily="34" charset="0"/>
                <a:cs typeface="+mn-cs"/>
              </a:rPr>
              <a:t>This means there are two ways to increase the speed of motor:</a:t>
            </a:r>
          </a:p>
          <a:p>
            <a:pPr marL="174625" eaLnBrk="1" fontAlgn="auto" hangingPunct="1">
              <a:spcBef>
                <a:spcPct val="40000"/>
              </a:spcBef>
              <a:spcAft>
                <a:spcPts val="0"/>
              </a:spcAft>
              <a:defRPr/>
            </a:pPr>
            <a:r>
              <a:rPr lang="en-AU" sz="2800" b="1" dirty="0">
                <a:latin typeface="Arial Narrow" pitchFamily="34" charset="0"/>
                <a:cs typeface="+mn-cs"/>
              </a:rPr>
              <a:t>1.</a:t>
            </a:r>
            <a:r>
              <a:rPr lang="en-AU" sz="2800" dirty="0">
                <a:latin typeface="Arial Narrow" pitchFamily="34" charset="0"/>
                <a:cs typeface="+mn-cs"/>
              </a:rPr>
              <a:t>	increase the supply voltage</a:t>
            </a:r>
          </a:p>
          <a:p>
            <a:pPr marL="174625" eaLnBrk="1" fontAlgn="auto" hangingPunct="1">
              <a:spcBef>
                <a:spcPct val="40000"/>
              </a:spcBef>
              <a:spcAft>
                <a:spcPts val="0"/>
              </a:spcAft>
              <a:defRPr/>
            </a:pPr>
            <a:r>
              <a:rPr lang="en-AU" sz="2800" b="1" dirty="0">
                <a:latin typeface="Arial Narrow" pitchFamily="34" charset="0"/>
                <a:cs typeface="+mn-cs"/>
              </a:rPr>
              <a:t>2.</a:t>
            </a:r>
            <a:r>
              <a:rPr lang="en-AU" sz="2800" dirty="0">
                <a:latin typeface="Arial Narrow" pitchFamily="34" charset="0"/>
                <a:cs typeface="+mn-cs"/>
              </a:rPr>
              <a:t>	reduce the strength of the motor’s main magnetic field.</a:t>
            </a:r>
          </a:p>
          <a:p>
            <a:pPr marL="355600" indent="-355600" eaLnBrk="1" fontAlgn="auto" hangingPunct="1">
              <a:spcBef>
                <a:spcPct val="40000"/>
              </a:spcBef>
              <a:spcAft>
                <a:spcPts val="0"/>
              </a:spcAft>
              <a:buFontTx/>
              <a:buChar char="•"/>
              <a:defRPr/>
            </a:pPr>
            <a:endParaRPr lang="en-AU" sz="2800" dirty="0">
              <a:latin typeface="Arial Narrow" pitchFamily="34" charset="0"/>
              <a:cs typeface="+mn-cs"/>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5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253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253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253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Equation to find speed</a:t>
            </a:r>
          </a:p>
        </p:txBody>
      </p:sp>
      <p:graphicFrame>
        <p:nvGraphicFramePr>
          <p:cNvPr id="46083" name="Object 7"/>
          <p:cNvGraphicFramePr>
            <a:graphicFrameLocks noChangeAspect="1"/>
          </p:cNvGraphicFramePr>
          <p:nvPr/>
        </p:nvGraphicFramePr>
        <p:xfrm>
          <a:off x="3779838" y="1628775"/>
          <a:ext cx="1655762" cy="876300"/>
        </p:xfrm>
        <a:graphic>
          <a:graphicData uri="http://schemas.openxmlformats.org/presentationml/2006/ole">
            <mc:AlternateContent xmlns:mc="http://schemas.openxmlformats.org/markup-compatibility/2006">
              <mc:Choice xmlns:v="urn:schemas-microsoft-com:vml" Requires="v">
                <p:oleObj spid="_x0000_s46089" name="Equation" r:id="rId4" imgW="647419" imgH="342751" progId="">
                  <p:embed/>
                </p:oleObj>
              </mc:Choice>
              <mc:Fallback>
                <p:oleObj name="Equation" r:id="rId4" imgW="647419" imgH="342751" progId="">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9838" y="1628775"/>
                        <a:ext cx="1655762"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7" name="Rectangle 9"/>
          <p:cNvSpPr>
            <a:spLocks noChangeArrowheads="1"/>
          </p:cNvSpPr>
          <p:nvPr/>
        </p:nvSpPr>
        <p:spPr bwMode="auto">
          <a:xfrm>
            <a:off x="612775" y="2519363"/>
            <a:ext cx="7918450" cy="2009775"/>
          </a:xfrm>
          <a:prstGeom prst="rect">
            <a:avLst/>
          </a:prstGeom>
          <a:noFill/>
          <a:ln w="9525">
            <a:noFill/>
            <a:miter lim="800000"/>
            <a:headEnd/>
            <a:tailEnd/>
          </a:ln>
        </p:spPr>
        <p:txBody>
          <a:bodyPr anchor="ctr">
            <a:spAutoFit/>
          </a:bodyPr>
          <a:lstStyle/>
          <a:p>
            <a:pPr eaLnBrk="1" fontAlgn="auto" hangingPunct="1">
              <a:spcBef>
                <a:spcPct val="15000"/>
              </a:spcBef>
              <a:spcAft>
                <a:spcPts val="0"/>
              </a:spcAft>
              <a:tabLst>
                <a:tab pos="228600" algn="l"/>
              </a:tabLst>
              <a:defRPr/>
            </a:pPr>
            <a:r>
              <a:rPr lang="en-US" sz="2800" dirty="0">
                <a:latin typeface="Arial Narrow" pitchFamily="34" charset="0"/>
                <a:cs typeface="+mn-cs"/>
              </a:rPr>
              <a:t>where:</a:t>
            </a:r>
            <a:endParaRPr lang="en-AU" sz="2800" dirty="0">
              <a:latin typeface="Arial Narrow" pitchFamily="34" charset="0"/>
              <a:cs typeface="+mn-cs"/>
            </a:endParaRPr>
          </a:p>
          <a:p>
            <a:pPr marL="174625" indent="-174625" eaLnBrk="1" fontAlgn="auto" hangingPunct="1">
              <a:spcBef>
                <a:spcPct val="15000"/>
              </a:spcBef>
              <a:spcAft>
                <a:spcPts val="0"/>
              </a:spcAft>
              <a:buFont typeface="Arial" pitchFamily="34" charset="0"/>
              <a:buChar char="•"/>
              <a:defRPr/>
            </a:pPr>
            <a:r>
              <a:rPr lang="en-US" sz="2800" dirty="0">
                <a:latin typeface="Arial Narrow" pitchFamily="34" charset="0"/>
                <a:cs typeface="+mn-cs"/>
              </a:rPr>
              <a:t>n = speed in revs per minute</a:t>
            </a:r>
            <a:endParaRPr lang="en-AU" sz="2800" dirty="0">
              <a:latin typeface="Arial Narrow" pitchFamily="34" charset="0"/>
              <a:cs typeface="+mn-cs"/>
            </a:endParaRPr>
          </a:p>
          <a:p>
            <a:pPr marL="174625" indent="-174625" eaLnBrk="1" fontAlgn="auto" hangingPunct="1">
              <a:spcBef>
                <a:spcPct val="15000"/>
              </a:spcBef>
              <a:spcAft>
                <a:spcPts val="0"/>
              </a:spcAft>
              <a:buFont typeface="Arial" pitchFamily="34" charset="0"/>
              <a:buChar char="•"/>
              <a:defRPr/>
            </a:pPr>
            <a:r>
              <a:rPr lang="en-US" sz="2800" dirty="0">
                <a:latin typeface="Arial Narrow" pitchFamily="34" charset="0"/>
                <a:cs typeface="+mn-cs"/>
              </a:rPr>
              <a:t>P</a:t>
            </a:r>
            <a:r>
              <a:rPr lang="en-US" sz="2800" baseline="-25000" dirty="0">
                <a:latin typeface="Arial Narrow" pitchFamily="34" charset="0"/>
                <a:cs typeface="+mn-cs"/>
              </a:rPr>
              <a:t>out</a:t>
            </a:r>
            <a:r>
              <a:rPr lang="en-US" sz="2800" dirty="0">
                <a:latin typeface="Arial Narrow" pitchFamily="34" charset="0"/>
                <a:cs typeface="+mn-cs"/>
              </a:rPr>
              <a:t> = output power in watts</a:t>
            </a:r>
            <a:endParaRPr lang="en-AU" sz="2800" dirty="0">
              <a:latin typeface="Arial Narrow" pitchFamily="34" charset="0"/>
              <a:cs typeface="+mn-cs"/>
            </a:endParaRPr>
          </a:p>
          <a:p>
            <a:pPr marL="174625" indent="-174625" eaLnBrk="1" fontAlgn="auto" hangingPunct="1">
              <a:spcBef>
                <a:spcPct val="15000"/>
              </a:spcBef>
              <a:spcAft>
                <a:spcPts val="0"/>
              </a:spcAft>
              <a:buFont typeface="Arial" pitchFamily="34" charset="0"/>
              <a:buChar char="•"/>
              <a:defRPr/>
            </a:pPr>
            <a:r>
              <a:rPr lang="en-US" sz="2800" dirty="0">
                <a:latin typeface="Arial Narrow" pitchFamily="34" charset="0"/>
                <a:cs typeface="+mn-cs"/>
              </a:rPr>
              <a:t>T = torque in newton </a:t>
            </a:r>
            <a:r>
              <a:rPr lang="en-US" sz="2800" dirty="0" err="1">
                <a:latin typeface="Arial Narrow" pitchFamily="34" charset="0"/>
                <a:cs typeface="+mn-cs"/>
              </a:rPr>
              <a:t>metres</a:t>
            </a:r>
            <a:r>
              <a:rPr lang="en-US" sz="2800" dirty="0">
                <a:latin typeface="Arial Narrow" pitchFamily="34" charset="0"/>
                <a:cs typeface="+mn-cs"/>
              </a:rPr>
              <a:t>.</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7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07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07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07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a:t>
            </a:r>
          </a:p>
        </p:txBody>
      </p:sp>
      <p:sp>
        <p:nvSpPr>
          <p:cNvPr id="23556" name="Rectangle 3"/>
          <p:cNvSpPr>
            <a:spLocks noChangeArrowheads="1"/>
          </p:cNvSpPr>
          <p:nvPr/>
        </p:nvSpPr>
        <p:spPr bwMode="auto">
          <a:xfrm>
            <a:off x="611188" y="1511300"/>
            <a:ext cx="7921625" cy="349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DC motor has the same construction as a DC generator.</a:t>
            </a:r>
          </a:p>
          <a:p>
            <a:pPr eaLnBrk="1" hangingPunct="1">
              <a:spcBef>
                <a:spcPts val="1200"/>
              </a:spcBef>
              <a:buFontTx/>
              <a:buChar char="•"/>
            </a:pPr>
            <a:r>
              <a:rPr lang="en-AU" altLang="en-US" sz="2800"/>
              <a:t>Use Fleming’s left-hand rule to find the direction of rotation of a motor when the direction of the current and magnetic flux are known.</a:t>
            </a:r>
          </a:p>
          <a:p>
            <a:pPr eaLnBrk="1" hangingPunct="1">
              <a:spcBef>
                <a:spcPts val="1200"/>
              </a:spcBef>
            </a:pPr>
            <a:r>
              <a:rPr lang="en-AU" altLang="en-US" sz="2800"/>
              <a:t>When a DC motor is running, the armature produces a back-EMF that opposes the supply voltage. This limits the value of the armature current.</a:t>
            </a:r>
            <a:endParaRPr lang="en-US" altLang="en-US" sz="280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355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355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(2)</a:t>
            </a:r>
          </a:p>
        </p:txBody>
      </p:sp>
      <p:sp>
        <p:nvSpPr>
          <p:cNvPr id="24580" name="Rectangle 3"/>
          <p:cNvSpPr>
            <a:spLocks noChangeArrowheads="1"/>
          </p:cNvSpPr>
          <p:nvPr/>
        </p:nvSpPr>
        <p:spPr bwMode="auto">
          <a:xfrm>
            <a:off x="612775" y="1511300"/>
            <a:ext cx="7918450" cy="291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When the load on a DC motor is increased, its speed and therefore its back-EMF reduce, causing the armature current to increase. This provides the additional torque to drive the increased load.</a:t>
            </a:r>
          </a:p>
          <a:p>
            <a:pPr eaLnBrk="1" hangingPunct="1">
              <a:spcBef>
                <a:spcPts val="1200"/>
              </a:spcBef>
              <a:buFontTx/>
              <a:buChar char="•"/>
            </a:pPr>
            <a:r>
              <a:rPr lang="en-AU" altLang="en-US" sz="2800"/>
              <a:t>The back-EMF of a motor equals its terminal voltage minus the armature voltage drop (</a:t>
            </a:r>
            <a:r>
              <a:rPr lang="en-AU" altLang="en-US" sz="2800">
                <a:latin typeface="Times New Roman" pitchFamily="18" charset="0"/>
                <a:cs typeface="Times New Roman" pitchFamily="18" charset="0"/>
              </a:rPr>
              <a:t>I</a:t>
            </a:r>
            <a:r>
              <a:rPr lang="en-AU" altLang="en-US" sz="2800" baseline="-25000"/>
              <a:t>A</a:t>
            </a:r>
            <a:r>
              <a:rPr lang="en-AU" altLang="en-US" sz="2800"/>
              <a:t>R</a:t>
            </a:r>
            <a:r>
              <a:rPr lang="en-AU" altLang="en-US" sz="2800" baseline="-25000"/>
              <a:t>A</a:t>
            </a:r>
            <a:r>
              <a:rPr lang="en-AU" altLang="en-US" sz="2800"/>
              <a:t>).</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458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(3)</a:t>
            </a:r>
          </a:p>
        </p:txBody>
      </p:sp>
      <p:sp>
        <p:nvSpPr>
          <p:cNvPr id="25604" name="Rectangle 3"/>
          <p:cNvSpPr>
            <a:spLocks noChangeArrowheads="1"/>
          </p:cNvSpPr>
          <p:nvPr/>
        </p:nvSpPr>
        <p:spPr bwMode="auto">
          <a:xfrm>
            <a:off x="611188" y="1511300"/>
            <a:ext cx="7921625"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The speed of a DC motor is directly proportional to its terminal voltage and inversely proportional to the strength of the main magnetic field.</a:t>
            </a:r>
          </a:p>
          <a:p>
            <a:pPr eaLnBrk="1" hangingPunct="1">
              <a:spcBef>
                <a:spcPts val="1200"/>
              </a:spcBef>
              <a:buFontTx/>
              <a:buChar char="•"/>
            </a:pPr>
            <a:r>
              <a:rPr lang="en-AU" altLang="en-US" sz="2800"/>
              <a:t>The output power of a DC motor is approximately equal to the product of its back-EMF and armature current. </a:t>
            </a:r>
          </a:p>
          <a:p>
            <a:pPr eaLnBrk="1" hangingPunct="1">
              <a:spcBef>
                <a:spcPts val="1200"/>
              </a:spcBef>
              <a:buFontTx/>
              <a:buChar char="•"/>
            </a:pPr>
            <a:r>
              <a:rPr lang="en-AU" altLang="en-US" sz="2800"/>
              <a:t>Power also equals the product of torque and speed, divided by 9.55.</a:t>
            </a:r>
            <a:endParaRPr lang="en-US" altLang="en-US" sz="280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560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560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14.3 Types of DC motors</a:t>
            </a:r>
          </a:p>
        </p:txBody>
      </p:sp>
      <p:sp>
        <p:nvSpPr>
          <p:cNvPr id="26628" name="Rectangle 13"/>
          <p:cNvSpPr>
            <a:spLocks noChangeArrowheads="1"/>
          </p:cNvSpPr>
          <p:nvPr/>
        </p:nvSpPr>
        <p:spPr bwMode="auto">
          <a:xfrm>
            <a:off x="612775" y="1511300"/>
            <a:ext cx="7918450" cy="4510088"/>
          </a:xfrm>
          <a:prstGeom prst="rect">
            <a:avLst/>
          </a:prstGeom>
          <a:noFill/>
          <a:ln w="9525">
            <a:noFill/>
            <a:miter lim="800000"/>
            <a:headEnd/>
            <a:tailEnd/>
          </a:ln>
        </p:spPr>
        <p:txBody>
          <a:bodyPr>
            <a:spAutoFit/>
          </a:bodyPr>
          <a:lstStyle/>
          <a:p>
            <a:pPr marL="174625" indent="-174625" eaLnBrk="1" fontAlgn="auto" hangingPunct="1">
              <a:spcBef>
                <a:spcPts val="1200"/>
              </a:spcBef>
              <a:spcAft>
                <a:spcPts val="0"/>
              </a:spcAft>
              <a:defRPr/>
            </a:pPr>
            <a:r>
              <a:rPr lang="en-AU" sz="2800" dirty="0">
                <a:latin typeface="Arial Narrow" pitchFamily="34" charset="0"/>
                <a:cs typeface="+mn-cs"/>
              </a:rPr>
              <a:t>There are five basic types of DC motors:</a:t>
            </a:r>
          </a:p>
          <a:p>
            <a:pPr marL="174625" indent="-174625" eaLnBrk="1" fontAlgn="auto" hangingPunct="1">
              <a:spcBef>
                <a:spcPts val="600"/>
              </a:spcBef>
              <a:spcAft>
                <a:spcPts val="0"/>
              </a:spcAft>
              <a:buClr>
                <a:schemeClr val="tx1"/>
              </a:buClr>
              <a:buFontTx/>
              <a:buChar char="•"/>
              <a:defRPr/>
            </a:pPr>
            <a:r>
              <a:rPr lang="en-AU" sz="2800" dirty="0">
                <a:latin typeface="Arial Narrow" pitchFamily="34" charset="0"/>
                <a:cs typeface="+mn-cs"/>
              </a:rPr>
              <a:t>permanent magnetic DC motor</a:t>
            </a:r>
          </a:p>
          <a:p>
            <a:pPr marL="174625" indent="-174625" eaLnBrk="1" fontAlgn="auto" hangingPunct="1">
              <a:spcBef>
                <a:spcPts val="600"/>
              </a:spcBef>
              <a:spcAft>
                <a:spcPts val="0"/>
              </a:spcAft>
              <a:buClr>
                <a:schemeClr val="tx1"/>
              </a:buClr>
              <a:buFontTx/>
              <a:buChar char="•"/>
              <a:defRPr/>
            </a:pPr>
            <a:r>
              <a:rPr lang="en-AU" sz="2800" dirty="0">
                <a:latin typeface="Arial Narrow" pitchFamily="34" charset="0"/>
                <a:cs typeface="+mn-cs"/>
              </a:rPr>
              <a:t>separately excited DC motor</a:t>
            </a:r>
          </a:p>
          <a:p>
            <a:pPr marL="174625" indent="-174625" eaLnBrk="1" fontAlgn="auto" hangingPunct="1">
              <a:spcBef>
                <a:spcPts val="600"/>
              </a:spcBef>
              <a:spcAft>
                <a:spcPts val="0"/>
              </a:spcAft>
              <a:buClr>
                <a:schemeClr val="tx1"/>
              </a:buClr>
              <a:buFontTx/>
              <a:buChar char="•"/>
              <a:defRPr/>
            </a:pPr>
            <a:r>
              <a:rPr lang="en-AU" sz="2800" dirty="0">
                <a:latin typeface="Arial Narrow" pitchFamily="34" charset="0"/>
                <a:cs typeface="+mn-cs"/>
              </a:rPr>
              <a:t>shunt DC motor</a:t>
            </a:r>
          </a:p>
          <a:p>
            <a:pPr marL="174625" indent="-174625" eaLnBrk="1" fontAlgn="auto" hangingPunct="1">
              <a:spcBef>
                <a:spcPts val="600"/>
              </a:spcBef>
              <a:spcAft>
                <a:spcPts val="0"/>
              </a:spcAft>
              <a:buClr>
                <a:schemeClr val="tx1"/>
              </a:buClr>
              <a:buFontTx/>
              <a:buChar char="•"/>
              <a:defRPr/>
            </a:pPr>
            <a:r>
              <a:rPr lang="en-AU" sz="2800" dirty="0">
                <a:latin typeface="Arial Narrow" pitchFamily="34" charset="0"/>
                <a:cs typeface="+mn-cs"/>
              </a:rPr>
              <a:t>series DC motor</a:t>
            </a:r>
          </a:p>
          <a:p>
            <a:pPr marL="174625" indent="-174625" eaLnBrk="1" fontAlgn="auto" hangingPunct="1">
              <a:spcBef>
                <a:spcPts val="600"/>
              </a:spcBef>
              <a:spcAft>
                <a:spcPts val="0"/>
              </a:spcAft>
              <a:buClr>
                <a:schemeClr val="tx1"/>
              </a:buClr>
              <a:buFontTx/>
              <a:buChar char="•"/>
              <a:defRPr/>
            </a:pPr>
            <a:r>
              <a:rPr lang="en-AU" sz="2800" dirty="0">
                <a:latin typeface="Arial Narrow" pitchFamily="34" charset="0"/>
                <a:cs typeface="+mn-cs"/>
              </a:rPr>
              <a:t>compound motor.</a:t>
            </a:r>
          </a:p>
          <a:p>
            <a:pPr eaLnBrk="1" fontAlgn="auto" hangingPunct="1">
              <a:spcBef>
                <a:spcPts val="1200"/>
              </a:spcBef>
              <a:spcAft>
                <a:spcPts val="0"/>
              </a:spcAft>
              <a:defRPr/>
            </a:pPr>
            <a:r>
              <a:rPr lang="en-AU" sz="2800" dirty="0">
                <a:latin typeface="Arial Narrow" pitchFamily="34" charset="0"/>
                <a:cs typeface="+mn-cs"/>
              </a:rPr>
              <a:t>These have an identical construction to their equivalent as a generator and each type have certain characteristics that suit particular applications.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662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662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662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6628">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6628">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662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Permanent magnet DC motor</a:t>
            </a:r>
          </a:p>
        </p:txBody>
      </p:sp>
      <p:sp>
        <p:nvSpPr>
          <p:cNvPr id="56323" name="Rectangle 20"/>
          <p:cNvSpPr>
            <a:spLocks noChangeArrowheads="1"/>
          </p:cNvSpPr>
          <p:nvPr/>
        </p:nvSpPr>
        <p:spPr bwMode="auto">
          <a:xfrm>
            <a:off x="611188" y="4608513"/>
            <a:ext cx="79216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DC permanent magnet motors come in a wide range of sizes and power ratings. The 375 W motor shown could be used to power an electric utility vehicle.</a:t>
            </a:r>
          </a:p>
        </p:txBody>
      </p:sp>
      <p:pic>
        <p:nvPicPr>
          <p:cNvPr id="56324" name="Picture 5" descr="figure 14.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14500" y="1628775"/>
            <a:ext cx="5737225" cy="288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Speed control</a:t>
            </a:r>
          </a:p>
        </p:txBody>
      </p:sp>
      <p:sp>
        <p:nvSpPr>
          <p:cNvPr id="58371" name="Rectangle 19"/>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Because the magnetic field strength is fixed, the speed of a permanent magnet motor is adjusted by varying the armature current</a:t>
            </a:r>
          </a:p>
        </p:txBody>
      </p:sp>
      <p:pic>
        <p:nvPicPr>
          <p:cNvPr id="58372" name="Picture 5" descr="figure 14.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0400" y="1766888"/>
            <a:ext cx="7799388" cy="291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Torque and speed curves</a:t>
            </a:r>
          </a:p>
        </p:txBody>
      </p:sp>
      <p:sp>
        <p:nvSpPr>
          <p:cNvPr id="60419" name="Rectangle 21"/>
          <p:cNvSpPr>
            <a:spLocks noChangeArrowheads="1"/>
          </p:cNvSpPr>
          <p:nvPr/>
        </p:nvSpPr>
        <p:spPr bwMode="auto">
          <a:xfrm>
            <a:off x="0" y="30686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0420" name="Rectangle 29"/>
          <p:cNvSpPr>
            <a:spLocks noChangeArrowheads="1"/>
          </p:cNvSpPr>
          <p:nvPr/>
        </p:nvSpPr>
        <p:spPr bwMode="auto">
          <a:xfrm>
            <a:off x="612775" y="5111750"/>
            <a:ext cx="7918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Torque and speed characteristics for a permanent magnet motor</a:t>
            </a:r>
          </a:p>
        </p:txBody>
      </p:sp>
      <p:pic>
        <p:nvPicPr>
          <p:cNvPr id="60421" name="Picture 6" descr="figure 14.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4825" y="1577975"/>
            <a:ext cx="8099425" cy="329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Separately excited DC motor</a:t>
            </a:r>
          </a:p>
        </p:txBody>
      </p:sp>
      <p:sp>
        <p:nvSpPr>
          <p:cNvPr id="62467" name="Rectangle 26"/>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The speed of a separately excited motor can be varied by changing field current, armature current, or a combination of both methods</a:t>
            </a:r>
            <a:endParaRPr lang="en-AU" altLang="en-US" sz="2400" baseline="-25000"/>
          </a:p>
        </p:txBody>
      </p:sp>
      <p:pic>
        <p:nvPicPr>
          <p:cNvPr id="62468" name="Picture 5" descr="figure 14.1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43063" y="1593850"/>
            <a:ext cx="6156325" cy="305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612775" y="549275"/>
            <a:ext cx="7918450"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4800">
                <a:solidFill>
                  <a:srgbClr val="3C9325"/>
                </a:solidFill>
              </a:rPr>
              <a:t>Chapter 14</a:t>
            </a:r>
          </a:p>
          <a:p>
            <a:pPr algn="ctr" eaLnBrk="1" hangingPunct="1">
              <a:spcBef>
                <a:spcPct val="0"/>
              </a:spcBef>
              <a:buFontTx/>
              <a:buNone/>
            </a:pPr>
            <a:endParaRPr lang="en-AU" altLang="en-US" sz="4800">
              <a:solidFill>
                <a:srgbClr val="3C9325"/>
              </a:solidFill>
            </a:endParaRPr>
          </a:p>
          <a:p>
            <a:pPr algn="ctr" eaLnBrk="1" hangingPunct="1">
              <a:spcBef>
                <a:spcPct val="0"/>
              </a:spcBef>
              <a:buFontTx/>
              <a:buNone/>
            </a:pPr>
            <a:r>
              <a:rPr lang="en-AU" altLang="en-US" sz="4800">
                <a:solidFill>
                  <a:srgbClr val="3C9325"/>
                </a:solidFill>
              </a:rPr>
              <a:t>DC motors</a:t>
            </a:r>
          </a:p>
          <a:p>
            <a:pPr algn="ctr" eaLnBrk="1" hangingPunct="1">
              <a:spcBef>
                <a:spcPct val="0"/>
              </a:spcBef>
              <a:buFontTx/>
              <a:buNone/>
            </a:pPr>
            <a:endParaRPr lang="en-AU" altLang="en-US" sz="4800">
              <a:solidFill>
                <a:srgbClr val="3C9325"/>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Shunt DC motor</a:t>
            </a:r>
          </a:p>
        </p:txBody>
      </p:sp>
      <p:sp>
        <p:nvSpPr>
          <p:cNvPr id="64515" name="Rectangle 9"/>
          <p:cNvSpPr>
            <a:spLocks noChangeArrowheads="1"/>
          </p:cNvSpPr>
          <p:nvPr/>
        </p:nvSpPr>
        <p:spPr bwMode="auto">
          <a:xfrm>
            <a:off x="611188" y="4859338"/>
            <a:ext cx="7921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shunt DC motor has its field coils in parallel with the armature. Speed can be controlled with a rheostat that controls the field current.</a:t>
            </a:r>
            <a:endParaRPr lang="en-AU" altLang="en-US" sz="2400" baseline="-25000"/>
          </a:p>
        </p:txBody>
      </p:sp>
      <p:pic>
        <p:nvPicPr>
          <p:cNvPr id="64516" name="Picture 5" descr="figure 14.1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1628775"/>
            <a:ext cx="5832475" cy="311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Torque and speed curves</a:t>
            </a:r>
          </a:p>
        </p:txBody>
      </p:sp>
      <p:sp>
        <p:nvSpPr>
          <p:cNvPr id="66563" name="Rectangle 19"/>
          <p:cNvSpPr>
            <a:spLocks noChangeArrowheads="1"/>
          </p:cNvSpPr>
          <p:nvPr/>
        </p:nvSpPr>
        <p:spPr bwMode="auto">
          <a:xfrm>
            <a:off x="0" y="24892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6564" name="Rectangle 23"/>
          <p:cNvSpPr>
            <a:spLocks noChangeArrowheads="1"/>
          </p:cNvSpPr>
          <p:nvPr/>
        </p:nvSpPr>
        <p:spPr bwMode="auto">
          <a:xfrm>
            <a:off x="612775" y="5111750"/>
            <a:ext cx="7918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Torque and speed characteristics for a shunt connected DC motor</a:t>
            </a:r>
          </a:p>
        </p:txBody>
      </p:sp>
      <p:pic>
        <p:nvPicPr>
          <p:cNvPr id="66565" name="Picture 6" descr="figure 14.1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2163" y="1741488"/>
            <a:ext cx="7524750" cy="305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Series DC motor</a:t>
            </a:r>
          </a:p>
        </p:txBody>
      </p:sp>
      <p:sp>
        <p:nvSpPr>
          <p:cNvPr id="68611" name="Rectangle 4"/>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tabLst>
                <a:tab pos="436563" algn="l"/>
              </a:tabLst>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tabLst>
                <a:tab pos="436563" algn="l"/>
              </a:tabLst>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tabLst>
                <a:tab pos="436563" algn="l"/>
              </a:tabLst>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tabLst>
                <a:tab pos="436563" algn="l"/>
              </a:tabLst>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tabLst>
                <a:tab pos="436563" algn="l"/>
              </a:tabLst>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tabLst>
                <a:tab pos="436563" algn="l"/>
              </a:tabLst>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tabLst>
                <a:tab pos="436563" algn="l"/>
              </a:tabLst>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tabLst>
                <a:tab pos="436563" algn="l"/>
              </a:tabLst>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tabLst>
                <a:tab pos="436563" algn="l"/>
              </a:tabLst>
              <a:defRPr sz="2000">
                <a:solidFill>
                  <a:schemeClr val="tx1"/>
                </a:solidFill>
                <a:latin typeface="Arial Narrow" pitchFamily="34" charset="0"/>
                <a:cs typeface="Arial" pitchFamily="34" charset="0"/>
              </a:defRPr>
            </a:lvl9pPr>
          </a:lstStyle>
          <a:p>
            <a:pPr algn="ctr" eaLnBrk="1" hangingPunct="1">
              <a:buFontTx/>
              <a:buNone/>
            </a:pPr>
            <a:r>
              <a:rPr lang="en-AU" altLang="en-US" sz="2400"/>
              <a:t>Two-pole series motor connections. The diverter rheostat in the circuit diagram controls the field current, but is not typically used.</a:t>
            </a:r>
          </a:p>
        </p:txBody>
      </p:sp>
      <p:pic>
        <p:nvPicPr>
          <p:cNvPr id="68612" name="Picture 5" descr="figure 14.1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92275" y="1557338"/>
            <a:ext cx="5688013" cy="304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Torque and speed curves</a:t>
            </a:r>
          </a:p>
        </p:txBody>
      </p:sp>
      <p:sp>
        <p:nvSpPr>
          <p:cNvPr id="70659" name="Rectangle 7"/>
          <p:cNvSpPr>
            <a:spLocks noChangeArrowheads="1"/>
          </p:cNvSpPr>
          <p:nvPr/>
        </p:nvSpPr>
        <p:spPr bwMode="auto">
          <a:xfrm>
            <a:off x="0" y="2454275"/>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just" eaLnBrk="1" hangingPunct="1">
              <a:spcBef>
                <a:spcPct val="0"/>
              </a:spcBef>
              <a:buFontTx/>
              <a:buNone/>
            </a:pPr>
            <a:endParaRPr lang="en-US" altLang="en-US" sz="1800"/>
          </a:p>
        </p:txBody>
      </p:sp>
      <p:sp>
        <p:nvSpPr>
          <p:cNvPr id="70660" name="Rectangle 11"/>
          <p:cNvSpPr>
            <a:spLocks noChangeArrowheads="1"/>
          </p:cNvSpPr>
          <p:nvPr/>
        </p:nvSpPr>
        <p:spPr bwMode="auto">
          <a:xfrm>
            <a:off x="612775" y="5111750"/>
            <a:ext cx="7918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Torque and speed characteristics for a series motor</a:t>
            </a:r>
          </a:p>
        </p:txBody>
      </p:sp>
      <p:pic>
        <p:nvPicPr>
          <p:cNvPr id="70661" name="Picture 6" descr="figure 14.1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743075"/>
            <a:ext cx="7878762" cy="319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Compound motor</a:t>
            </a:r>
          </a:p>
        </p:txBody>
      </p:sp>
      <p:sp>
        <p:nvSpPr>
          <p:cNvPr id="72707" name="Rectangle 5"/>
          <p:cNvSpPr>
            <a:spLocks noChangeArrowheads="1"/>
          </p:cNvSpPr>
          <p:nvPr/>
        </p:nvSpPr>
        <p:spPr bwMode="auto">
          <a:xfrm>
            <a:off x="611188" y="5111750"/>
            <a:ext cx="79216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compound motor has shunt and series field coils</a:t>
            </a:r>
          </a:p>
        </p:txBody>
      </p:sp>
      <p:pic>
        <p:nvPicPr>
          <p:cNvPr id="72708" name="Picture 5" descr="figure 14.1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00188" y="1628775"/>
            <a:ext cx="6096000" cy="336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Torque and speed curves</a:t>
            </a:r>
          </a:p>
        </p:txBody>
      </p:sp>
      <p:sp>
        <p:nvSpPr>
          <p:cNvPr id="74755" name="Rectangle 8"/>
          <p:cNvSpPr>
            <a:spLocks noChangeArrowheads="1"/>
          </p:cNvSpPr>
          <p:nvPr/>
        </p:nvSpPr>
        <p:spPr bwMode="auto">
          <a:xfrm>
            <a:off x="611188" y="4859338"/>
            <a:ext cx="7921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Torque and speed characteristics for series, shunt and compound motors with identical values of full-load current and full-load torque</a:t>
            </a:r>
          </a:p>
        </p:txBody>
      </p:sp>
      <p:pic>
        <p:nvPicPr>
          <p:cNvPr id="74756" name="Picture 5" descr="figure 14.1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9150" y="1576388"/>
            <a:ext cx="7569200" cy="306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a:t>
            </a:r>
          </a:p>
        </p:txBody>
      </p:sp>
      <p:sp>
        <p:nvSpPr>
          <p:cNvPr id="37892" name="Rectangle 3"/>
          <p:cNvSpPr>
            <a:spLocks noChangeArrowheads="1"/>
          </p:cNvSpPr>
          <p:nvPr/>
        </p:nvSpPr>
        <p:spPr bwMode="auto">
          <a:xfrm>
            <a:off x="612775" y="1511300"/>
            <a:ext cx="7918450" cy="349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Permanent magnet motors produce a linear torque and have good speed regulation.</a:t>
            </a:r>
          </a:p>
          <a:p>
            <a:pPr eaLnBrk="1" hangingPunct="1">
              <a:spcBef>
                <a:spcPts val="1200"/>
              </a:spcBef>
              <a:buFontTx/>
              <a:buChar char="•"/>
            </a:pPr>
            <a:r>
              <a:rPr lang="en-AU" altLang="en-US" sz="2800"/>
              <a:t>Separately excited DC motors require an external DC supply to provide the field current.</a:t>
            </a:r>
          </a:p>
          <a:p>
            <a:pPr eaLnBrk="1" hangingPunct="1">
              <a:spcBef>
                <a:spcPts val="1200"/>
              </a:spcBef>
              <a:buFontTx/>
              <a:buChar char="•"/>
            </a:pPr>
            <a:r>
              <a:rPr lang="en-AU" altLang="en-US" sz="2800"/>
              <a:t>They have similar characteristics to the permanent magnet motor, with the advantage that their speed can be controlled by varying the field current.</a:t>
            </a:r>
            <a:endParaRPr lang="en-US" altLang="en-US" sz="280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789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789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789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(2)</a:t>
            </a:r>
          </a:p>
        </p:txBody>
      </p:sp>
      <p:sp>
        <p:nvSpPr>
          <p:cNvPr id="38916" name="Rectangle 3"/>
          <p:cNvSpPr>
            <a:spLocks noChangeArrowheads="1"/>
          </p:cNvSpPr>
          <p:nvPr/>
        </p:nvSpPr>
        <p:spPr bwMode="auto">
          <a:xfrm>
            <a:off x="611188" y="1511300"/>
            <a:ext cx="7921625" cy="349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shunt DC motor has good load-speed regulation, and its speed is readily controlled by varying the current in the shunt field coils. </a:t>
            </a:r>
          </a:p>
          <a:p>
            <a:pPr eaLnBrk="1" hangingPunct="1">
              <a:spcBef>
                <a:spcPts val="1200"/>
              </a:spcBef>
              <a:buFontTx/>
              <a:buChar char="•"/>
            </a:pPr>
            <a:r>
              <a:rPr lang="en-AU" altLang="en-US" sz="2800"/>
              <a:t>If the field current is too low, the motor speed can become excessive.</a:t>
            </a:r>
          </a:p>
          <a:p>
            <a:pPr eaLnBrk="1" hangingPunct="1">
              <a:spcBef>
                <a:spcPts val="1200"/>
              </a:spcBef>
              <a:buFontTx/>
              <a:buChar char="•"/>
            </a:pPr>
            <a:r>
              <a:rPr lang="en-AU" altLang="en-US" sz="2800"/>
              <a:t>The series motor has a high starting torque, but can reach a dangerously high speed if unloaded.</a:t>
            </a:r>
            <a:endParaRPr lang="en-US" altLang="en-US" sz="280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91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891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89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(3)</a:t>
            </a:r>
          </a:p>
        </p:txBody>
      </p:sp>
      <p:sp>
        <p:nvSpPr>
          <p:cNvPr id="39940" name="Rectangle 3"/>
          <p:cNvSpPr>
            <a:spLocks noChangeArrowheads="1"/>
          </p:cNvSpPr>
          <p:nvPr/>
        </p:nvSpPr>
        <p:spPr bwMode="auto">
          <a:xfrm>
            <a:off x="612775" y="1511300"/>
            <a:ext cx="7918450" cy="392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cumulatively compounded DC motor has series and shunt field coils connected so their magnetic fields add to each other. </a:t>
            </a:r>
          </a:p>
          <a:p>
            <a:pPr eaLnBrk="1" hangingPunct="1">
              <a:spcBef>
                <a:spcPts val="1200"/>
              </a:spcBef>
              <a:buFontTx/>
              <a:buChar char="•"/>
            </a:pPr>
            <a:r>
              <a:rPr lang="en-AU" altLang="en-US" sz="2800"/>
              <a:t>The characteristics of the motor depend on the relative strength of the series and shunt fields. </a:t>
            </a:r>
          </a:p>
          <a:p>
            <a:pPr eaLnBrk="1" hangingPunct="1">
              <a:spcBef>
                <a:spcPts val="1200"/>
              </a:spcBef>
              <a:buFontTx/>
              <a:buChar char="•"/>
            </a:pPr>
            <a:r>
              <a:rPr lang="en-AU" altLang="en-US" sz="2800"/>
              <a:t>Typically, a compound motor has a high starting torque due to the series windings, and an acceptable no-load speed due to the shunt coils.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994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994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994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(4)</a:t>
            </a:r>
          </a:p>
        </p:txBody>
      </p:sp>
      <p:sp>
        <p:nvSpPr>
          <p:cNvPr id="40964" name="Rectangle 3"/>
          <p:cNvSpPr>
            <a:spLocks noChangeArrowheads="1"/>
          </p:cNvSpPr>
          <p:nvPr/>
        </p:nvSpPr>
        <p:spPr bwMode="auto">
          <a:xfrm>
            <a:off x="611188" y="1511300"/>
            <a:ext cx="7920037"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pPr>
            <a:r>
              <a:rPr lang="en-AU" altLang="en-US" sz="2800"/>
              <a:t>All DC motors exhibit maximum torque at start-up (zero speed).</a:t>
            </a:r>
          </a:p>
          <a:p>
            <a:pPr eaLnBrk="1" hangingPunct="1">
              <a:spcBef>
                <a:spcPts val="1200"/>
              </a:spcBef>
              <a:buFontTx/>
              <a:buChar char="•"/>
            </a:pPr>
            <a:r>
              <a:rPr lang="en-AU" altLang="en-US" sz="2800"/>
              <a:t>A DC motor will run in reverse if the polarity of the field coils or the armature terminals are reversed, but not both.</a:t>
            </a:r>
            <a:endParaRPr lang="en-US" altLang="en-US" sz="280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096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About this chapter</a:t>
            </a:r>
          </a:p>
        </p:txBody>
      </p:sp>
      <p:sp>
        <p:nvSpPr>
          <p:cNvPr id="8196" name="Text Box 4"/>
          <p:cNvSpPr txBox="1">
            <a:spLocks noChangeArrowheads="1"/>
          </p:cNvSpPr>
          <p:nvPr/>
        </p:nvSpPr>
        <p:spPr bwMode="auto">
          <a:xfrm>
            <a:off x="612775" y="1511300"/>
            <a:ext cx="7918450" cy="4006850"/>
          </a:xfrm>
          <a:prstGeom prst="rect">
            <a:avLst/>
          </a:prstGeom>
          <a:noFill/>
          <a:ln w="9525">
            <a:noFill/>
            <a:miter lim="800000"/>
            <a:headEnd/>
            <a:tailEnd/>
          </a:ln>
        </p:spPr>
        <p:txBody>
          <a:bodyPr>
            <a:spAutoFit/>
          </a:bodyPr>
          <a:lstStyle/>
          <a:p>
            <a:pPr algn="ctr" eaLnBrk="1" fontAlgn="auto" hangingPunct="1">
              <a:spcBef>
                <a:spcPct val="55000"/>
              </a:spcBef>
              <a:spcAft>
                <a:spcPts val="0"/>
              </a:spcAft>
              <a:defRPr/>
            </a:pPr>
            <a:r>
              <a:rPr lang="en-AU" sz="2800" dirty="0">
                <a:latin typeface="Arial Narrow" pitchFamily="34" charset="0"/>
                <a:cs typeface="Arial" charset="0"/>
              </a:rPr>
              <a:t>DC motors and DC generators share much in common, as </a:t>
            </a:r>
            <a:r>
              <a:rPr lang="en-AU" sz="2800" dirty="0" err="1">
                <a:latin typeface="Arial Narrow" pitchFamily="34" charset="0"/>
                <a:cs typeface="Arial" charset="0"/>
              </a:rPr>
              <a:t>Gramme</a:t>
            </a:r>
            <a:r>
              <a:rPr lang="en-AU" sz="2800" dirty="0">
                <a:latin typeface="Arial Narrow" pitchFamily="34" charset="0"/>
                <a:cs typeface="Arial" charset="0"/>
              </a:rPr>
              <a:t> discovered in 1873, thereby paving the way for their development. </a:t>
            </a:r>
          </a:p>
          <a:p>
            <a:pPr eaLnBrk="1" fontAlgn="auto" hangingPunct="1">
              <a:spcBef>
                <a:spcPct val="55000"/>
              </a:spcBef>
              <a:spcAft>
                <a:spcPts val="0"/>
              </a:spcAft>
              <a:defRPr/>
            </a:pPr>
            <a:r>
              <a:rPr lang="en-AU" sz="2800" dirty="0">
                <a:latin typeface="Arial Narrow" pitchFamily="34" charset="0"/>
                <a:cs typeface="+mn-cs"/>
              </a:rPr>
              <a:t>This chapter:</a:t>
            </a:r>
          </a:p>
          <a:p>
            <a:pPr marL="174625" indent="-174625" eaLnBrk="1" fontAlgn="auto" hangingPunct="1">
              <a:spcBef>
                <a:spcPts val="600"/>
              </a:spcBef>
              <a:spcAft>
                <a:spcPts val="0"/>
              </a:spcAft>
              <a:buFont typeface="Arial" pitchFamily="34" charset="0"/>
              <a:buChar char="•"/>
              <a:defRPr/>
            </a:pPr>
            <a:r>
              <a:rPr lang="en-AU" sz="2800" dirty="0">
                <a:latin typeface="Arial Narrow" pitchFamily="34" charset="0"/>
                <a:cs typeface="+mn-cs"/>
              </a:rPr>
              <a:t>describes the operating principles and construction of various types of DC motors</a:t>
            </a:r>
          </a:p>
          <a:p>
            <a:pPr marL="174625" indent="-174625" eaLnBrk="1" fontAlgn="auto" hangingPunct="1">
              <a:spcBef>
                <a:spcPts val="1200"/>
              </a:spcBef>
              <a:spcAft>
                <a:spcPts val="0"/>
              </a:spcAft>
              <a:buFont typeface="Arial" pitchFamily="34" charset="0"/>
              <a:buChar char="•"/>
              <a:defRPr/>
            </a:pPr>
            <a:r>
              <a:rPr lang="en-AU" sz="2800" dirty="0">
                <a:latin typeface="Arial Narrow" pitchFamily="34" charset="0"/>
                <a:cs typeface="+mn-cs"/>
              </a:rPr>
              <a:t>describes how each type performs when providing power to a load.</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6">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196">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19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14.4 Losses and efficiency</a:t>
            </a:r>
          </a:p>
        </p:txBody>
      </p:sp>
      <p:sp>
        <p:nvSpPr>
          <p:cNvPr id="84995" name="Rectangle 5"/>
          <p:cNvSpPr>
            <a:spLocks noChangeArrowheads="1"/>
          </p:cNvSpPr>
          <p:nvPr/>
        </p:nvSpPr>
        <p:spPr bwMode="auto">
          <a:xfrm>
            <a:off x="0" y="30495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84996" name="Rectangle 9"/>
          <p:cNvSpPr>
            <a:spLocks noChangeArrowheads="1"/>
          </p:cNvSpPr>
          <p:nvPr/>
        </p:nvSpPr>
        <p:spPr bwMode="auto">
          <a:xfrm>
            <a:off x="612775" y="4859338"/>
            <a:ext cx="79184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800"/>
              <a:t>Losses in a DC motor cause the motor to heat up</a:t>
            </a:r>
          </a:p>
        </p:txBody>
      </p:sp>
      <p:pic>
        <p:nvPicPr>
          <p:cNvPr id="84997" name="Picture 6" descr="figure 14.1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6263" y="2060575"/>
            <a:ext cx="7954962"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Efficiency</a:t>
            </a:r>
          </a:p>
        </p:txBody>
      </p:sp>
      <p:sp>
        <p:nvSpPr>
          <p:cNvPr id="4101" name="Rectangle 6"/>
          <p:cNvSpPr>
            <a:spLocks noChangeArrowheads="1"/>
          </p:cNvSpPr>
          <p:nvPr/>
        </p:nvSpPr>
        <p:spPr bwMode="auto">
          <a:xfrm>
            <a:off x="611188" y="1511300"/>
            <a:ext cx="7921625" cy="3303588"/>
          </a:xfrm>
          <a:prstGeom prst="rect">
            <a:avLst/>
          </a:prstGeom>
          <a:noFill/>
          <a:ln w="9525">
            <a:noFill/>
            <a:miter lim="800000"/>
            <a:headEnd/>
            <a:tailEnd/>
          </a:ln>
        </p:spPr>
        <p:txBody>
          <a:bodyPr>
            <a:spAutoFit/>
          </a:bodyPr>
          <a:lstStyle/>
          <a:p>
            <a:pPr marL="174625" indent="-174625" eaLnBrk="1" fontAlgn="auto" hangingPunct="1">
              <a:spcBef>
                <a:spcPct val="35000"/>
              </a:spcBef>
              <a:spcAft>
                <a:spcPts val="0"/>
              </a:spcAft>
              <a:buFontTx/>
              <a:buChar char="•"/>
              <a:defRPr/>
            </a:pPr>
            <a:r>
              <a:rPr lang="en-AU" sz="2800" dirty="0">
                <a:latin typeface="Arial Narrow" pitchFamily="34" charset="0"/>
                <a:cs typeface="+mn-cs"/>
              </a:rPr>
              <a:t>The efficiency of a DC motor is found in the same way as for a DC generator. That is, by dividing the power output (P</a:t>
            </a:r>
            <a:r>
              <a:rPr lang="en-AU" sz="2800" baseline="-25000" dirty="0">
                <a:latin typeface="Arial Narrow" pitchFamily="34" charset="0"/>
                <a:cs typeface="+mn-cs"/>
              </a:rPr>
              <a:t>out</a:t>
            </a:r>
            <a:r>
              <a:rPr lang="en-AU" sz="2800" dirty="0">
                <a:latin typeface="Arial Narrow" pitchFamily="34" charset="0"/>
                <a:cs typeface="+mn-cs"/>
              </a:rPr>
              <a:t>) by the power input (P</a:t>
            </a:r>
            <a:r>
              <a:rPr lang="en-AU" sz="2800" baseline="-25000" dirty="0">
                <a:latin typeface="Arial Narrow" pitchFamily="34" charset="0"/>
                <a:cs typeface="+mn-cs"/>
              </a:rPr>
              <a:t>in</a:t>
            </a:r>
            <a:r>
              <a:rPr lang="en-AU" sz="2800" dirty="0">
                <a:latin typeface="Arial Narrow" pitchFamily="34" charset="0"/>
                <a:cs typeface="+mn-cs"/>
              </a:rPr>
              <a:t>) . </a:t>
            </a:r>
          </a:p>
          <a:p>
            <a:pPr marL="174625" indent="-174625" eaLnBrk="1" fontAlgn="auto" hangingPunct="1">
              <a:spcBef>
                <a:spcPct val="35000"/>
              </a:spcBef>
              <a:spcAft>
                <a:spcPts val="0"/>
              </a:spcAft>
              <a:buFontTx/>
              <a:buChar char="•"/>
              <a:defRPr/>
            </a:pPr>
            <a:r>
              <a:rPr lang="en-AU" sz="2800" dirty="0">
                <a:latin typeface="Arial Narrow" pitchFamily="34" charset="0"/>
                <a:cs typeface="+mn-cs"/>
              </a:rPr>
              <a:t>Efficiency (symbol </a:t>
            </a:r>
            <a:r>
              <a:rPr lang="en-US" sz="2800" dirty="0">
                <a:latin typeface="Arial Narrow" pitchFamily="34" charset="0"/>
                <a:cs typeface="+mn-cs"/>
              </a:rPr>
              <a:t>η</a:t>
            </a:r>
            <a:r>
              <a:rPr lang="en-AU" sz="2800" dirty="0">
                <a:latin typeface="Arial Narrow" pitchFamily="34" charset="0"/>
                <a:cs typeface="+mn-cs"/>
              </a:rPr>
              <a:t>) is expressed as a percentage:</a:t>
            </a:r>
          </a:p>
          <a:p>
            <a:pPr marL="355600" indent="-355600" eaLnBrk="1" fontAlgn="auto" hangingPunct="1">
              <a:spcBef>
                <a:spcPct val="75000"/>
              </a:spcBef>
              <a:spcAft>
                <a:spcPts val="0"/>
              </a:spcAft>
              <a:defRPr/>
            </a:pPr>
            <a:r>
              <a:rPr lang="en-AU" sz="2800" dirty="0">
                <a:latin typeface="Arial Narrow" pitchFamily="34" charset="0"/>
                <a:cs typeface="+mn-cs"/>
              </a:rPr>
              <a:t>   </a:t>
            </a:r>
          </a:p>
          <a:p>
            <a:pPr marL="355600" indent="-355600" eaLnBrk="1" fontAlgn="auto" hangingPunct="1">
              <a:spcBef>
                <a:spcPct val="35000"/>
              </a:spcBef>
              <a:spcAft>
                <a:spcPts val="0"/>
              </a:spcAft>
              <a:buFontTx/>
              <a:buChar char="•"/>
              <a:defRPr/>
            </a:pPr>
            <a:endParaRPr lang="en-AU" sz="2800" dirty="0">
              <a:latin typeface="Arial Narrow" pitchFamily="34" charset="0"/>
              <a:cs typeface="+mn-cs"/>
            </a:endParaRPr>
          </a:p>
        </p:txBody>
      </p:sp>
      <p:graphicFrame>
        <p:nvGraphicFramePr>
          <p:cNvPr id="4098" name="Object 7"/>
          <p:cNvGraphicFramePr>
            <a:graphicFrameLocks noChangeAspect="1"/>
          </p:cNvGraphicFramePr>
          <p:nvPr/>
        </p:nvGraphicFramePr>
        <p:xfrm>
          <a:off x="3563938" y="3614738"/>
          <a:ext cx="1943100" cy="893762"/>
        </p:xfrm>
        <a:graphic>
          <a:graphicData uri="http://schemas.openxmlformats.org/presentationml/2006/ole">
            <mc:AlternateContent xmlns:mc="http://schemas.openxmlformats.org/markup-compatibility/2006">
              <mc:Choice xmlns:v="urn:schemas-microsoft-com:vml" Requires="v">
                <p:oleObj spid="_x0000_s87049" name="Equation" r:id="rId4" imgW="825500" imgH="381000" progId="">
                  <p:embed/>
                </p:oleObj>
              </mc:Choice>
              <mc:Fallback>
                <p:oleObj name="Equation" r:id="rId4" imgW="825500" imgH="381000" progId="">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938" y="3614738"/>
                        <a:ext cx="1943100"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10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10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Efficiency curves</a:t>
            </a:r>
          </a:p>
        </p:txBody>
      </p:sp>
      <p:sp>
        <p:nvSpPr>
          <p:cNvPr id="89091" name="Rectangle 6"/>
          <p:cNvSpPr>
            <a:spLocks noChangeArrowheads="1"/>
          </p:cNvSpPr>
          <p:nvPr/>
        </p:nvSpPr>
        <p:spPr bwMode="auto">
          <a:xfrm>
            <a:off x="612775" y="5111750"/>
            <a:ext cx="7918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Efficiency of a DC motor compared to speed and torque </a:t>
            </a:r>
          </a:p>
        </p:txBody>
      </p:sp>
      <p:pic>
        <p:nvPicPr>
          <p:cNvPr id="89092" name="Picture 5" descr="figure 14.1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1595438"/>
            <a:ext cx="6661150" cy="334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14.5 DC motor control and protection</a:t>
            </a:r>
          </a:p>
        </p:txBody>
      </p:sp>
      <p:sp>
        <p:nvSpPr>
          <p:cNvPr id="44036" name="Rectangle 7"/>
          <p:cNvSpPr>
            <a:spLocks noChangeArrowheads="1"/>
          </p:cNvSpPr>
          <p:nvPr/>
        </p:nvSpPr>
        <p:spPr bwMode="auto">
          <a:xfrm>
            <a:off x="611188" y="1511300"/>
            <a:ext cx="7920037" cy="240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Operating a large DC motor requires a means of starting it, controlling its speed and protecting it against various types of fault conditions. </a:t>
            </a:r>
          </a:p>
          <a:p>
            <a:pPr eaLnBrk="1" hangingPunct="1">
              <a:spcBef>
                <a:spcPts val="1200"/>
              </a:spcBef>
              <a:buFontTx/>
              <a:buChar char="•"/>
            </a:pPr>
            <a:r>
              <a:rPr lang="en-AU" altLang="en-US" sz="2800"/>
              <a:t>Some situations also require the motor to be reversed, or to be stopped quickly.</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40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403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DC motor starter</a:t>
            </a:r>
          </a:p>
        </p:txBody>
      </p:sp>
      <p:sp>
        <p:nvSpPr>
          <p:cNvPr id="93187" name="Rectangle 7"/>
          <p:cNvSpPr>
            <a:spLocks noChangeArrowheads="1"/>
          </p:cNvSpPr>
          <p:nvPr/>
        </p:nvSpPr>
        <p:spPr bwMode="auto">
          <a:xfrm>
            <a:off x="4479925" y="274796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just" eaLnBrk="1" hangingPunct="1">
              <a:spcBef>
                <a:spcPct val="0"/>
              </a:spcBef>
              <a:buFontTx/>
              <a:buNone/>
            </a:pPr>
            <a:endParaRPr lang="en-US" altLang="en-US" sz="1800"/>
          </a:p>
        </p:txBody>
      </p:sp>
      <p:sp>
        <p:nvSpPr>
          <p:cNvPr id="93188" name="Rectangle 14"/>
          <p:cNvSpPr>
            <a:spLocks noChangeArrowheads="1"/>
          </p:cNvSpPr>
          <p:nvPr/>
        </p:nvSpPr>
        <p:spPr bwMode="auto">
          <a:xfrm>
            <a:off x="0" y="3606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93189" name="Rectangle 16"/>
          <p:cNvSpPr>
            <a:spLocks noChangeArrowheads="1"/>
          </p:cNvSpPr>
          <p:nvPr/>
        </p:nvSpPr>
        <p:spPr bwMode="auto">
          <a:xfrm>
            <a:off x="611188" y="5111750"/>
            <a:ext cx="79200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Four position, three terminal motor starter</a:t>
            </a:r>
          </a:p>
        </p:txBody>
      </p:sp>
      <p:pic>
        <p:nvPicPr>
          <p:cNvPr id="93190" name="Picture 7" descr="figure 14.2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1628775"/>
            <a:ext cx="5867400" cy="318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Motor starter resistors</a:t>
            </a:r>
          </a:p>
        </p:txBody>
      </p:sp>
      <p:sp>
        <p:nvSpPr>
          <p:cNvPr id="95235" name="Rectangle 15"/>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Starter resistors for large motors are designed to dissipate considerable heat </a:t>
            </a:r>
          </a:p>
        </p:txBody>
      </p:sp>
      <p:pic>
        <p:nvPicPr>
          <p:cNvPr id="95236" name="Picture 5" descr="figure 14.2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8063" y="1773238"/>
            <a:ext cx="7092950" cy="289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Speed control</a:t>
            </a:r>
          </a:p>
        </p:txBody>
      </p:sp>
      <p:sp>
        <p:nvSpPr>
          <p:cNvPr id="97283" name="Rectangle 6"/>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97284" name="Rectangle 13"/>
          <p:cNvSpPr>
            <a:spLocks noChangeArrowheads="1"/>
          </p:cNvSpPr>
          <p:nvPr/>
        </p:nvSpPr>
        <p:spPr bwMode="auto">
          <a:xfrm>
            <a:off x="612775" y="4868863"/>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Motor speed control is typically achieved by varying the shunt field current with a rheostat</a:t>
            </a:r>
          </a:p>
        </p:txBody>
      </p:sp>
      <p:pic>
        <p:nvPicPr>
          <p:cNvPr id="97285" name="Picture 6" descr="figure 14.2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8063" y="1860550"/>
            <a:ext cx="7092950"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Braking a DC motor</a:t>
            </a:r>
          </a:p>
        </p:txBody>
      </p:sp>
      <p:sp>
        <p:nvSpPr>
          <p:cNvPr id="99331" name="Rectangle 4"/>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48133" name="Rectangle 10"/>
          <p:cNvSpPr>
            <a:spLocks noChangeArrowheads="1"/>
          </p:cNvSpPr>
          <p:nvPr/>
        </p:nvSpPr>
        <p:spPr bwMode="auto">
          <a:xfrm>
            <a:off x="611188" y="1539875"/>
            <a:ext cx="7921625" cy="3568700"/>
          </a:xfrm>
          <a:prstGeom prst="rect">
            <a:avLst/>
          </a:prstGeom>
          <a:noFill/>
          <a:ln w="9525">
            <a:noFill/>
            <a:miter lim="800000"/>
            <a:headEnd/>
            <a:tailEnd/>
          </a:ln>
        </p:spPr>
        <p:txBody>
          <a:bodyPr anchor="ctr">
            <a:spAutoFit/>
          </a:bodyPr>
          <a:lstStyle/>
          <a:p>
            <a:pPr marL="355600" indent="-355600" eaLnBrk="1" fontAlgn="auto" hangingPunct="1">
              <a:spcBef>
                <a:spcPts val="1200"/>
              </a:spcBef>
              <a:spcAft>
                <a:spcPts val="0"/>
              </a:spcAft>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000000"/>
                </a:solidFill>
                <a:latin typeface="Arial Narrow" pitchFamily="34" charset="0"/>
                <a:cs typeface="Times New Roman" pitchFamily="18" charset="0"/>
              </a:rPr>
              <a:t>Methods of braking a large DC motor include: </a:t>
            </a:r>
          </a:p>
          <a:p>
            <a:pPr marL="180975" indent="-180975" eaLnBrk="1" fontAlgn="auto" hangingPunct="1">
              <a:spcBef>
                <a:spcPts val="1200"/>
              </a:spcBef>
              <a:spcAft>
                <a:spcPts val="0"/>
              </a:spcAft>
              <a:buClr>
                <a:schemeClr val="tx1"/>
              </a:buClr>
              <a:buFont typeface="Arial" pitchFamily="34" charset="0"/>
              <a:buChar char="•"/>
              <a:tabLst>
                <a:tab pos="4445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3C9325"/>
                </a:solidFill>
                <a:latin typeface="Arial Narrow" pitchFamily="34" charset="0"/>
                <a:cs typeface="Times New Roman" pitchFamily="18" charset="0"/>
              </a:rPr>
              <a:t>mechanical</a:t>
            </a:r>
            <a:r>
              <a:rPr lang="en-AU" sz="2800" dirty="0">
                <a:solidFill>
                  <a:srgbClr val="000000"/>
                </a:solidFill>
                <a:latin typeface="Arial Narrow" pitchFamily="34" charset="0"/>
                <a:cs typeface="Times New Roman" pitchFamily="18" charset="0"/>
              </a:rPr>
              <a:t> </a:t>
            </a:r>
            <a:r>
              <a:rPr lang="en-AU" sz="2800" dirty="0">
                <a:solidFill>
                  <a:srgbClr val="3C9325"/>
                </a:solidFill>
                <a:latin typeface="Arial Narrow" pitchFamily="34" charset="0"/>
                <a:cs typeface="Times New Roman" pitchFamily="18" charset="0"/>
              </a:rPr>
              <a:t>braking</a:t>
            </a:r>
            <a:endParaRPr lang="en-AU" sz="2800" dirty="0">
              <a:solidFill>
                <a:srgbClr val="000000"/>
              </a:solidFill>
              <a:latin typeface="Arial Narrow" pitchFamily="34" charset="0"/>
              <a:cs typeface="Times New Roman" pitchFamily="18" charset="0"/>
            </a:endParaRPr>
          </a:p>
          <a:p>
            <a:pPr marL="180975" indent="-180975" eaLnBrk="1" fontAlgn="auto" hangingPunct="1">
              <a:spcBef>
                <a:spcPts val="1200"/>
              </a:spcBef>
              <a:spcAft>
                <a:spcPts val="0"/>
              </a:spcAft>
              <a:buClr>
                <a:schemeClr val="tx1"/>
              </a:buClr>
              <a:buFont typeface="Arial" pitchFamily="34" charset="0"/>
              <a:buChar char="•"/>
              <a:tabLst>
                <a:tab pos="4445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3C9325"/>
                </a:solidFill>
                <a:latin typeface="Arial Narrow" pitchFamily="34" charset="0"/>
                <a:cs typeface="Times New Roman" pitchFamily="18" charset="0"/>
              </a:rPr>
              <a:t>dynamic</a:t>
            </a:r>
            <a:r>
              <a:rPr lang="en-AU" sz="2800" dirty="0">
                <a:solidFill>
                  <a:srgbClr val="000000"/>
                </a:solidFill>
                <a:latin typeface="Arial Narrow" pitchFamily="34" charset="0"/>
                <a:cs typeface="Times New Roman" pitchFamily="18" charset="0"/>
              </a:rPr>
              <a:t> </a:t>
            </a:r>
            <a:r>
              <a:rPr lang="en-AU" sz="2800" dirty="0">
                <a:solidFill>
                  <a:srgbClr val="3C9325"/>
                </a:solidFill>
                <a:latin typeface="Arial Narrow" pitchFamily="34" charset="0"/>
                <a:cs typeface="Times New Roman" pitchFamily="18" charset="0"/>
              </a:rPr>
              <a:t>braking</a:t>
            </a:r>
            <a:r>
              <a:rPr lang="en-AU" sz="2800" dirty="0">
                <a:solidFill>
                  <a:srgbClr val="000000"/>
                </a:solidFill>
                <a:latin typeface="Arial Narrow" pitchFamily="34" charset="0"/>
                <a:cs typeface="Times New Roman" pitchFamily="18" charset="0"/>
              </a:rPr>
              <a:t>, where the motor becomes a generator and supplies current to a load, or returns power to the power source (regenerative)</a:t>
            </a:r>
          </a:p>
          <a:p>
            <a:pPr marL="180975" indent="-180975" eaLnBrk="1" fontAlgn="auto" hangingPunct="1">
              <a:spcBef>
                <a:spcPts val="1200"/>
              </a:spcBef>
              <a:spcAft>
                <a:spcPts val="0"/>
              </a:spcAft>
              <a:buClr>
                <a:schemeClr val="tx1"/>
              </a:buClr>
              <a:buFont typeface="Arial" pitchFamily="34" charset="0"/>
              <a:buChar char="•"/>
              <a:tabLst>
                <a:tab pos="4445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3C9325"/>
                </a:solidFill>
                <a:latin typeface="Arial Narrow" pitchFamily="34" charset="0"/>
                <a:cs typeface="Times New Roman" pitchFamily="18" charset="0"/>
              </a:rPr>
              <a:t>plugging</a:t>
            </a:r>
            <a:r>
              <a:rPr lang="en-AU" sz="2800" dirty="0">
                <a:solidFill>
                  <a:srgbClr val="000000"/>
                </a:solidFill>
                <a:latin typeface="Arial Narrow" pitchFamily="34" charset="0"/>
                <a:cs typeface="Times New Roman" pitchFamily="18" charset="0"/>
              </a:rPr>
              <a:t>, in which the motor is connected to run in reverse.</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813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813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813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Reversing a DC motor</a:t>
            </a:r>
          </a:p>
        </p:txBody>
      </p:sp>
      <p:sp>
        <p:nvSpPr>
          <p:cNvPr id="49156" name="Rectangle 10"/>
          <p:cNvSpPr>
            <a:spLocks noChangeArrowheads="1"/>
          </p:cNvSpPr>
          <p:nvPr/>
        </p:nvSpPr>
        <p:spPr bwMode="auto">
          <a:xfrm>
            <a:off x="611188" y="1511300"/>
            <a:ext cx="7920037" cy="197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To reverse a permanent magnet DC motor, the only option is to reverse the polarity of the DC supply.</a:t>
            </a:r>
          </a:p>
          <a:p>
            <a:pPr eaLnBrk="1" hangingPunct="1">
              <a:spcBef>
                <a:spcPts val="1200"/>
              </a:spcBef>
              <a:buFontTx/>
              <a:buChar char="•"/>
            </a:pPr>
            <a:r>
              <a:rPr lang="en-AU" altLang="en-US" sz="2800"/>
              <a:t>To reverse a DC motor, either reverse the armature connections or the field connections.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91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915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Reversing a permanent magnet DC motor</a:t>
            </a:r>
          </a:p>
        </p:txBody>
      </p:sp>
      <p:sp>
        <p:nvSpPr>
          <p:cNvPr id="103427" name="Rectangle 12"/>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permanent magnet DC motor is reversed by changing the polarity of the DC supply</a:t>
            </a:r>
          </a:p>
        </p:txBody>
      </p:sp>
      <p:pic>
        <p:nvPicPr>
          <p:cNvPr id="103428" name="Picture 5" descr="figure 14.2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909763"/>
            <a:ext cx="7799387" cy="259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Contents</a:t>
            </a:r>
          </a:p>
        </p:txBody>
      </p:sp>
      <p:sp>
        <p:nvSpPr>
          <p:cNvPr id="13315" name="Text Box 4"/>
          <p:cNvSpPr txBox="1">
            <a:spLocks noChangeArrowheads="1"/>
          </p:cNvSpPr>
          <p:nvPr/>
        </p:nvSpPr>
        <p:spPr bwMode="auto">
          <a:xfrm>
            <a:off x="611188" y="1511300"/>
            <a:ext cx="7920037" cy="375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27063" indent="-627063" defTabSz="900113">
              <a:spcBef>
                <a:spcPct val="20000"/>
              </a:spcBef>
              <a:buFont typeface="Arial" pitchFamily="34" charset="0"/>
              <a:buChar char="•"/>
              <a:tabLst>
                <a:tab pos="719138" algn="l"/>
              </a:tabLst>
              <a:defRPr sz="3200">
                <a:solidFill>
                  <a:schemeClr val="tx1"/>
                </a:solidFill>
                <a:latin typeface="Arial Narrow" pitchFamily="34" charset="0"/>
                <a:cs typeface="Arial" pitchFamily="34" charset="0"/>
              </a:defRPr>
            </a:lvl1pPr>
            <a:lvl2pPr marL="742950" indent="-285750" defTabSz="900113">
              <a:spcBef>
                <a:spcPct val="20000"/>
              </a:spcBef>
              <a:buFont typeface="Arial" pitchFamily="34" charset="0"/>
              <a:buChar char="–"/>
              <a:tabLst>
                <a:tab pos="719138" algn="l"/>
              </a:tabLst>
              <a:defRPr sz="2800">
                <a:solidFill>
                  <a:schemeClr val="tx1"/>
                </a:solidFill>
                <a:latin typeface="Arial Narrow" pitchFamily="34" charset="0"/>
                <a:cs typeface="Arial" pitchFamily="34" charset="0"/>
              </a:defRPr>
            </a:lvl2pPr>
            <a:lvl3pPr marL="1143000" indent="-228600" defTabSz="900113">
              <a:spcBef>
                <a:spcPct val="20000"/>
              </a:spcBef>
              <a:buFont typeface="Arial" pitchFamily="34" charset="0"/>
              <a:buChar char="•"/>
              <a:tabLst>
                <a:tab pos="719138" algn="l"/>
              </a:tabLst>
              <a:defRPr sz="2400">
                <a:solidFill>
                  <a:schemeClr val="tx1"/>
                </a:solidFill>
                <a:latin typeface="Arial Narrow" pitchFamily="34" charset="0"/>
                <a:cs typeface="Arial" pitchFamily="34" charset="0"/>
              </a:defRPr>
            </a:lvl3pPr>
            <a:lvl4pPr marL="1600200" indent="-228600" defTabSz="900113">
              <a:spcBef>
                <a:spcPct val="20000"/>
              </a:spcBef>
              <a:buFont typeface="Arial" pitchFamily="34" charset="0"/>
              <a:buChar char="–"/>
              <a:tabLst>
                <a:tab pos="719138" algn="l"/>
              </a:tabLst>
              <a:defRPr sz="2000">
                <a:solidFill>
                  <a:schemeClr val="tx1"/>
                </a:solidFill>
                <a:latin typeface="Arial Narrow" pitchFamily="34" charset="0"/>
                <a:cs typeface="Arial" pitchFamily="34" charset="0"/>
              </a:defRPr>
            </a:lvl4pPr>
            <a:lvl5pPr marL="2057400" indent="-228600" defTabSz="900113">
              <a:spcBef>
                <a:spcPct val="20000"/>
              </a:spcBef>
              <a:buFont typeface="Arial" pitchFamily="34" charset="0"/>
              <a:buChar char="»"/>
              <a:tabLst>
                <a:tab pos="719138" algn="l"/>
              </a:tabLst>
              <a:defRPr sz="2000">
                <a:solidFill>
                  <a:schemeClr val="tx1"/>
                </a:solidFill>
                <a:latin typeface="Arial Narrow" pitchFamily="34" charset="0"/>
                <a:cs typeface="Arial" pitchFamily="34" charset="0"/>
              </a:defRPr>
            </a:lvl5pPr>
            <a:lvl6pPr marL="2514600" indent="-228600" defTabSz="900113" eaLnBrk="0" fontAlgn="base" hangingPunct="0">
              <a:spcBef>
                <a:spcPct val="20000"/>
              </a:spcBef>
              <a:spcAft>
                <a:spcPct val="0"/>
              </a:spcAft>
              <a:buFont typeface="Arial" pitchFamily="34" charset="0"/>
              <a:buChar char="»"/>
              <a:tabLst>
                <a:tab pos="719138" algn="l"/>
              </a:tabLst>
              <a:defRPr sz="2000">
                <a:solidFill>
                  <a:schemeClr val="tx1"/>
                </a:solidFill>
                <a:latin typeface="Arial Narrow" pitchFamily="34" charset="0"/>
                <a:cs typeface="Arial" pitchFamily="34" charset="0"/>
              </a:defRPr>
            </a:lvl6pPr>
            <a:lvl7pPr marL="2971800" indent="-228600" defTabSz="900113" eaLnBrk="0" fontAlgn="base" hangingPunct="0">
              <a:spcBef>
                <a:spcPct val="20000"/>
              </a:spcBef>
              <a:spcAft>
                <a:spcPct val="0"/>
              </a:spcAft>
              <a:buFont typeface="Arial" pitchFamily="34" charset="0"/>
              <a:buChar char="»"/>
              <a:tabLst>
                <a:tab pos="719138" algn="l"/>
              </a:tabLst>
              <a:defRPr sz="2000">
                <a:solidFill>
                  <a:schemeClr val="tx1"/>
                </a:solidFill>
                <a:latin typeface="Arial Narrow" pitchFamily="34" charset="0"/>
                <a:cs typeface="Arial" pitchFamily="34" charset="0"/>
              </a:defRPr>
            </a:lvl7pPr>
            <a:lvl8pPr marL="3429000" indent="-228600" defTabSz="900113" eaLnBrk="0" fontAlgn="base" hangingPunct="0">
              <a:spcBef>
                <a:spcPct val="20000"/>
              </a:spcBef>
              <a:spcAft>
                <a:spcPct val="0"/>
              </a:spcAft>
              <a:buFont typeface="Arial" pitchFamily="34" charset="0"/>
              <a:buChar char="»"/>
              <a:tabLst>
                <a:tab pos="719138" algn="l"/>
              </a:tabLst>
              <a:defRPr sz="2000">
                <a:solidFill>
                  <a:schemeClr val="tx1"/>
                </a:solidFill>
                <a:latin typeface="Arial Narrow" pitchFamily="34" charset="0"/>
                <a:cs typeface="Arial" pitchFamily="34" charset="0"/>
              </a:defRPr>
            </a:lvl8pPr>
            <a:lvl9pPr marL="3886200" indent="-228600" defTabSz="900113" eaLnBrk="0" fontAlgn="base" hangingPunct="0">
              <a:spcBef>
                <a:spcPct val="20000"/>
              </a:spcBef>
              <a:spcAft>
                <a:spcPct val="0"/>
              </a:spcAft>
              <a:buFont typeface="Arial" pitchFamily="34" charset="0"/>
              <a:buChar char="»"/>
              <a:tabLst>
                <a:tab pos="719138" algn="l"/>
              </a:tabLst>
              <a:defRPr sz="2000">
                <a:solidFill>
                  <a:schemeClr val="tx1"/>
                </a:solidFill>
                <a:latin typeface="Arial Narrow" pitchFamily="34" charset="0"/>
                <a:cs typeface="Arial" pitchFamily="34" charset="0"/>
              </a:defRPr>
            </a:lvl9pPr>
          </a:lstStyle>
          <a:p>
            <a:pPr eaLnBrk="1" hangingPunct="1">
              <a:spcBef>
                <a:spcPct val="50000"/>
              </a:spcBef>
              <a:buFontTx/>
              <a:buNone/>
            </a:pPr>
            <a:r>
              <a:rPr lang="en-AU" altLang="en-US" sz="2800" b="1" dirty="0"/>
              <a:t>14.1</a:t>
            </a:r>
            <a:r>
              <a:rPr lang="en-AU" altLang="en-US" sz="2800" dirty="0"/>
              <a:t> 	Introduction</a:t>
            </a:r>
          </a:p>
          <a:p>
            <a:pPr eaLnBrk="1" hangingPunct="1">
              <a:spcBef>
                <a:spcPct val="50000"/>
              </a:spcBef>
              <a:buFontTx/>
              <a:buNone/>
            </a:pPr>
            <a:r>
              <a:rPr lang="en-AU" altLang="en-US" sz="2800" b="1" dirty="0"/>
              <a:t>14.2</a:t>
            </a:r>
            <a:r>
              <a:rPr lang="en-AU" altLang="en-US" sz="2800" dirty="0"/>
              <a:t> 	DC motor operating principles</a:t>
            </a:r>
          </a:p>
          <a:p>
            <a:pPr eaLnBrk="1" hangingPunct="1">
              <a:spcBef>
                <a:spcPct val="50000"/>
              </a:spcBef>
              <a:buFontTx/>
              <a:buNone/>
            </a:pPr>
            <a:r>
              <a:rPr lang="en-AU" altLang="en-US" sz="2800" b="1" dirty="0"/>
              <a:t>14.3</a:t>
            </a:r>
            <a:r>
              <a:rPr lang="en-AU" altLang="en-US" sz="2800" dirty="0"/>
              <a:t> 	Types of DC motors</a:t>
            </a:r>
          </a:p>
          <a:p>
            <a:pPr eaLnBrk="1" hangingPunct="1">
              <a:spcBef>
                <a:spcPct val="50000"/>
              </a:spcBef>
              <a:buFontTx/>
              <a:buNone/>
            </a:pPr>
            <a:r>
              <a:rPr lang="en-AU" altLang="en-US" sz="2800" b="1" dirty="0"/>
              <a:t>14.4</a:t>
            </a:r>
            <a:r>
              <a:rPr lang="en-AU" altLang="en-US" sz="2800" dirty="0"/>
              <a:t> 	Losses and efficiency</a:t>
            </a:r>
          </a:p>
          <a:p>
            <a:pPr eaLnBrk="1" hangingPunct="1">
              <a:spcBef>
                <a:spcPct val="50000"/>
              </a:spcBef>
              <a:buFontTx/>
              <a:buNone/>
            </a:pPr>
            <a:r>
              <a:rPr lang="en-AU" altLang="en-US" sz="2800" b="1" dirty="0"/>
              <a:t>14.5</a:t>
            </a:r>
            <a:r>
              <a:rPr lang="en-AU" altLang="en-US" sz="2800" dirty="0"/>
              <a:t> 	DC motor control and protection</a:t>
            </a:r>
          </a:p>
          <a:p>
            <a:pPr eaLnBrk="1" hangingPunct="1">
              <a:spcBef>
                <a:spcPct val="50000"/>
              </a:spcBef>
              <a:buFontTx/>
              <a:buNone/>
            </a:pPr>
            <a:r>
              <a:rPr lang="en-AU" altLang="en-US" sz="2800" b="1" dirty="0"/>
              <a:t>14.6 </a:t>
            </a:r>
            <a:r>
              <a:rPr lang="en-AU" altLang="en-US" sz="2800" dirty="0"/>
              <a:t>	Other types of DC motors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Reversing a shunt DC motor</a:t>
            </a:r>
          </a:p>
        </p:txBody>
      </p:sp>
      <p:sp>
        <p:nvSpPr>
          <p:cNvPr id="105475" name="Rectangle 9"/>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05476" name="Rectangle 15"/>
          <p:cNvSpPr>
            <a:spLocks noChangeArrowheads="1"/>
          </p:cNvSpPr>
          <p:nvPr/>
        </p:nvSpPr>
        <p:spPr bwMode="auto">
          <a:xfrm>
            <a:off x="611188" y="4608513"/>
            <a:ext cx="79200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shunt DC motor is reversed by changing the polarity of the supply voltage to </a:t>
            </a:r>
            <a:r>
              <a:rPr lang="en-AU" altLang="en-US" sz="2400">
                <a:solidFill>
                  <a:srgbClr val="3C9325"/>
                </a:solidFill>
              </a:rPr>
              <a:t>either the armature or the field</a:t>
            </a:r>
            <a:r>
              <a:rPr lang="en-AU" altLang="en-US" sz="2400"/>
              <a:t>. This can usually be done at the motor’s terminal box.</a:t>
            </a:r>
          </a:p>
        </p:txBody>
      </p:sp>
      <p:pic>
        <p:nvPicPr>
          <p:cNvPr id="105477" name="Picture 6" descr="figure 14.2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673225"/>
            <a:ext cx="7799387" cy="276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Reversing a series DC motor</a:t>
            </a:r>
          </a:p>
        </p:txBody>
      </p:sp>
      <p:sp>
        <p:nvSpPr>
          <p:cNvPr id="107523" name="Rectangle 3"/>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07524" name="Rectangle 4"/>
          <p:cNvSpPr>
            <a:spLocks noChangeArrowheads="1"/>
          </p:cNvSpPr>
          <p:nvPr/>
        </p:nvSpPr>
        <p:spPr bwMode="auto">
          <a:xfrm>
            <a:off x="612775" y="4608513"/>
            <a:ext cx="79200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series DC motor can sometimes be reversed by changing links in the terminal box to reverse the direction of current in either the armature or the series field coils</a:t>
            </a:r>
          </a:p>
        </p:txBody>
      </p:sp>
      <p:pic>
        <p:nvPicPr>
          <p:cNvPr id="107525" name="Picture 6" descr="figure 14.2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0400" y="1663700"/>
            <a:ext cx="7799388" cy="270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Reversing a compound motor</a:t>
            </a:r>
          </a:p>
        </p:txBody>
      </p:sp>
      <p:sp>
        <p:nvSpPr>
          <p:cNvPr id="109571" name="Rectangle 3"/>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09572" name="Rectangle 4"/>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When reversing the direction of a compound motor, either reverse the armature connections, or both the series and shunt coil connections</a:t>
            </a:r>
          </a:p>
        </p:txBody>
      </p:sp>
      <p:pic>
        <p:nvPicPr>
          <p:cNvPr id="109573" name="Picture 6" descr="figure 14.2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23963" y="1695450"/>
            <a:ext cx="6661150" cy="271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Armature reaction</a:t>
            </a:r>
          </a:p>
        </p:txBody>
      </p:sp>
      <p:sp>
        <p:nvSpPr>
          <p:cNvPr id="111619" name="Rectangle 10"/>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In a motor, armature reaction causes the magnetic field to twist in the opposite direction to the direction of rotation</a:t>
            </a:r>
          </a:p>
        </p:txBody>
      </p:sp>
      <p:pic>
        <p:nvPicPr>
          <p:cNvPr id="111620" name="Picture 5" descr="figure 14.2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9463" y="1773238"/>
            <a:ext cx="7524750" cy="297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Interpoles</a:t>
            </a:r>
          </a:p>
        </p:txBody>
      </p:sp>
      <p:sp>
        <p:nvSpPr>
          <p:cNvPr id="113667" name="Rectangle 4"/>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35000"/>
              </a:spcBef>
              <a:buFontTx/>
              <a:buNone/>
            </a:pPr>
            <a:r>
              <a:rPr lang="en-AU" altLang="en-US" sz="2400"/>
              <a:t>Interpoles reduce the effects of armature reaction. They are in series with the armature.   </a:t>
            </a:r>
          </a:p>
        </p:txBody>
      </p:sp>
      <p:pic>
        <p:nvPicPr>
          <p:cNvPr id="113668" name="Picture 5" descr="figure 14.2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1557338"/>
            <a:ext cx="6191250" cy="325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14.6 Other types of DC motors</a:t>
            </a:r>
          </a:p>
        </p:txBody>
      </p:sp>
      <p:sp>
        <p:nvSpPr>
          <p:cNvPr id="115715" name="Rectangle 6"/>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5716" name="Rectangle 8"/>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56326" name="Rectangle 10"/>
          <p:cNvSpPr>
            <a:spLocks noChangeArrowheads="1"/>
          </p:cNvSpPr>
          <p:nvPr/>
        </p:nvSpPr>
        <p:spPr bwMode="auto">
          <a:xfrm>
            <a:off x="612775" y="1511300"/>
            <a:ext cx="7918450" cy="298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The DC motors described so far are based on traditional technology and are widely used in industry.</a:t>
            </a:r>
          </a:p>
          <a:p>
            <a:pPr eaLnBrk="1" hangingPunct="1">
              <a:spcBef>
                <a:spcPts val="1200"/>
              </a:spcBef>
              <a:buFontTx/>
              <a:buChar char="•"/>
            </a:pPr>
            <a:r>
              <a:rPr lang="en-AU" altLang="en-US" sz="2800"/>
              <a:t>Small DC motors that rely on advanced technology are also widely used.</a:t>
            </a:r>
          </a:p>
          <a:p>
            <a:pPr eaLnBrk="1" hangingPunct="1">
              <a:spcBef>
                <a:spcPts val="1200"/>
              </a:spcBef>
              <a:buFontTx/>
              <a:buChar char="•"/>
            </a:pPr>
            <a:r>
              <a:rPr lang="en-AU" altLang="en-US" sz="2800"/>
              <a:t>Some of these motors operate on different principles to traditional motors.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32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632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632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Printed circuit motor</a:t>
            </a:r>
          </a:p>
        </p:txBody>
      </p:sp>
      <p:sp>
        <p:nvSpPr>
          <p:cNvPr id="117763" name="Rectangle 4"/>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7764" name="Rectangle 5"/>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7765" name="Rectangle 8"/>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The printed circuit motor has an armature constructed by etching a complex winding pattern on printed circuit board</a:t>
            </a:r>
          </a:p>
        </p:txBody>
      </p:sp>
      <p:pic>
        <p:nvPicPr>
          <p:cNvPr id="117766" name="Picture 7" descr="figure 14.3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52488" y="1628775"/>
            <a:ext cx="7451725" cy="309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Brushless motor</a:t>
            </a:r>
          </a:p>
        </p:txBody>
      </p:sp>
      <p:sp>
        <p:nvSpPr>
          <p:cNvPr id="11981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9812"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9813" name="Rectangle 9"/>
          <p:cNvSpPr>
            <a:spLocks noChangeArrowheads="1"/>
          </p:cNvSpPr>
          <p:nvPr/>
        </p:nvSpPr>
        <p:spPr bwMode="auto">
          <a:xfrm>
            <a:off x="612775" y="4608513"/>
            <a:ext cx="79184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This type of motor has an electronic circuit that creates a rotating magnetic field in a series of field coils. The rotor is a permanent magnet.</a:t>
            </a:r>
          </a:p>
        </p:txBody>
      </p:sp>
      <p:pic>
        <p:nvPicPr>
          <p:cNvPr id="119814" name="Picture 7" descr="figure 14.3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1635125"/>
            <a:ext cx="7021512" cy="284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Stepper motor</a:t>
            </a:r>
          </a:p>
        </p:txBody>
      </p:sp>
      <p:sp>
        <p:nvSpPr>
          <p:cNvPr id="121859"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1860"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1861" name="Rectangle 5"/>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stepper motor is rated by the number of discrete steps it can achieve per revolution. The motor shown can step by 7.5º.</a:t>
            </a:r>
          </a:p>
        </p:txBody>
      </p:sp>
      <p:pic>
        <p:nvPicPr>
          <p:cNvPr id="121862" name="Picture 7" descr="figure 14.3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43063" y="1700213"/>
            <a:ext cx="5808662" cy="288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Stepper motor principle</a:t>
            </a:r>
          </a:p>
        </p:txBody>
      </p:sp>
      <p:sp>
        <p:nvSpPr>
          <p:cNvPr id="123907"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3908" name="Rectangle 8"/>
          <p:cNvSpPr>
            <a:spLocks noChangeArrowheads="1"/>
          </p:cNvSpPr>
          <p:nvPr/>
        </p:nvSpPr>
        <p:spPr bwMode="auto">
          <a:xfrm>
            <a:off x="611188" y="4859338"/>
            <a:ext cx="79930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Sequence where four cycles of operation for a 2-pole stepper motor rotates it by 90º per cycle. Coils A to D are energised electronically.</a:t>
            </a:r>
          </a:p>
        </p:txBody>
      </p:sp>
      <p:pic>
        <p:nvPicPr>
          <p:cNvPr id="123909" name="Picture 6" descr="figure 14.3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47813" y="1557338"/>
            <a:ext cx="6083300"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14.1 Introduction</a:t>
            </a:r>
          </a:p>
        </p:txBody>
      </p:sp>
      <p:sp>
        <p:nvSpPr>
          <p:cNvPr id="10244" name="Rectangle 10"/>
          <p:cNvSpPr>
            <a:spLocks noChangeArrowheads="1"/>
          </p:cNvSpPr>
          <p:nvPr/>
        </p:nvSpPr>
        <p:spPr bwMode="auto">
          <a:xfrm>
            <a:off x="612775" y="1511300"/>
            <a:ext cx="7918450"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DC motor converts electrical energy into mechanical energy – a DC generator in reverse. </a:t>
            </a:r>
          </a:p>
          <a:p>
            <a:pPr eaLnBrk="1" hangingPunct="1">
              <a:spcBef>
                <a:spcPts val="1200"/>
              </a:spcBef>
              <a:buFontTx/>
              <a:buChar char="•"/>
            </a:pPr>
            <a:r>
              <a:rPr lang="en-AU" altLang="en-US" sz="2800"/>
              <a:t>DC motors are classified by how the main magnetic field is produced. This gives the same five types as for generators. </a:t>
            </a:r>
          </a:p>
          <a:p>
            <a:pPr eaLnBrk="1" hangingPunct="1">
              <a:spcBef>
                <a:spcPts val="1200"/>
              </a:spcBef>
              <a:buFontTx/>
              <a:buChar char="•"/>
            </a:pPr>
            <a:r>
              <a:rPr lang="en-AU" altLang="en-US" sz="2800"/>
              <a:t>That is, permanent magnet and separately excited, and the three types of field coil connections used in self-excited generators: shunt, series and compound.</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24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24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High resolution stepper</a:t>
            </a:r>
          </a:p>
        </p:txBody>
      </p:sp>
      <p:sp>
        <p:nvSpPr>
          <p:cNvPr id="125955"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5956"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5957" name="Rectangle 5"/>
          <p:cNvSpPr>
            <a:spLocks noChangeArrowheads="1"/>
          </p:cNvSpPr>
          <p:nvPr/>
        </p:nvSpPr>
        <p:spPr bwMode="auto">
          <a:xfrm>
            <a:off x="611188" y="4608513"/>
            <a:ext cx="79216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Stepper motor with a serrated magnet rotor that aligns with the serrations on each pole piece. Each step moves the rotor by one serration (1.8º for this motor).</a:t>
            </a:r>
            <a:endParaRPr lang="el-GR" altLang="en-US" sz="2400"/>
          </a:p>
        </p:txBody>
      </p:sp>
      <p:pic>
        <p:nvPicPr>
          <p:cNvPr id="125958" name="Picture 7" descr="figure 14.3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697038"/>
            <a:ext cx="7799387" cy="272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a:t>
            </a:r>
          </a:p>
        </p:txBody>
      </p:sp>
      <p:sp>
        <p:nvSpPr>
          <p:cNvPr id="128003"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8004"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2470" name="Rectangle 5"/>
          <p:cNvSpPr>
            <a:spLocks noChangeArrowheads="1"/>
          </p:cNvSpPr>
          <p:nvPr/>
        </p:nvSpPr>
        <p:spPr bwMode="auto">
          <a:xfrm>
            <a:off x="612775" y="1511300"/>
            <a:ext cx="791845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The speed of a DC motor is directly proportional to its terminal voltage and inversely proportional to the strength of the main magnetic field.</a:t>
            </a:r>
          </a:p>
          <a:p>
            <a:pPr eaLnBrk="1" hangingPunct="1">
              <a:spcBef>
                <a:spcPts val="1200"/>
              </a:spcBef>
              <a:buFontTx/>
              <a:buChar char="•"/>
            </a:pPr>
            <a:r>
              <a:rPr lang="en-AU" altLang="en-US" sz="2800"/>
              <a:t>The output power of a DC motor is approximately equal to the product of its back-EMF and armature current. </a:t>
            </a:r>
          </a:p>
          <a:p>
            <a:pPr eaLnBrk="1" hangingPunct="1">
              <a:spcBef>
                <a:spcPts val="1200"/>
              </a:spcBef>
              <a:buFontTx/>
              <a:buChar char="•"/>
            </a:pPr>
            <a:r>
              <a:rPr lang="en-AU" altLang="en-US" sz="2800"/>
              <a:t>Output power also equals the product of torque and speed divided by 9.55.</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247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247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247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(2)</a:t>
            </a:r>
          </a:p>
        </p:txBody>
      </p:sp>
      <p:sp>
        <p:nvSpPr>
          <p:cNvPr id="13005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0052"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3494" name="Rectangle 5"/>
          <p:cNvSpPr>
            <a:spLocks noChangeArrowheads="1"/>
          </p:cNvSpPr>
          <p:nvPr/>
        </p:nvSpPr>
        <p:spPr bwMode="auto">
          <a:xfrm>
            <a:off x="611188" y="1511300"/>
            <a:ext cx="7993062" cy="443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Permanent magnet and separately excited DC motors have a linear torque and good load-speed regulation.</a:t>
            </a:r>
          </a:p>
          <a:p>
            <a:pPr eaLnBrk="1" hangingPunct="1">
              <a:spcBef>
                <a:spcPts val="1200"/>
              </a:spcBef>
              <a:buFontTx/>
              <a:buChar char="•"/>
            </a:pPr>
            <a:r>
              <a:rPr lang="en-AU" altLang="en-US" sz="2800"/>
              <a:t>A shunt DC motor has good load-speed regulation, a series DC motor has good starting torque. A compound motor combines both benefits.</a:t>
            </a:r>
          </a:p>
          <a:p>
            <a:pPr eaLnBrk="1" hangingPunct="1">
              <a:spcBef>
                <a:spcPts val="1200"/>
              </a:spcBef>
              <a:buFontTx/>
              <a:buChar char="•"/>
            </a:pPr>
            <a:r>
              <a:rPr lang="en-AU" altLang="en-US" sz="2800"/>
              <a:t>A DC motor has resistive (</a:t>
            </a:r>
            <a:r>
              <a:rPr lang="en-AU" altLang="en-US" sz="2800">
                <a:latin typeface="Times New Roman" pitchFamily="18" charset="0"/>
                <a:cs typeface="Times New Roman" pitchFamily="18" charset="0"/>
              </a:rPr>
              <a:t>I</a:t>
            </a:r>
            <a:r>
              <a:rPr lang="en-AU" altLang="en-US" sz="2800" baseline="30000"/>
              <a:t>2</a:t>
            </a:r>
            <a:r>
              <a:rPr lang="en-AU" altLang="en-US" sz="2800"/>
              <a:t>R) losses, core losses (magnetic effects) and mechanical losses (friction, etc.). </a:t>
            </a:r>
          </a:p>
          <a:p>
            <a:pPr eaLnBrk="1" hangingPunct="1">
              <a:spcBef>
                <a:spcPts val="1200"/>
              </a:spcBef>
              <a:buFontTx/>
              <a:buChar char="•"/>
            </a:pPr>
            <a:r>
              <a:rPr lang="en-AU" altLang="en-US" sz="2800"/>
              <a:t>Efficiency is highest when the constant losses equal the resistive losses.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349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349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349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349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(3)</a:t>
            </a:r>
          </a:p>
        </p:txBody>
      </p:sp>
      <p:sp>
        <p:nvSpPr>
          <p:cNvPr id="132099"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2100"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4518" name="Rectangle 5"/>
          <p:cNvSpPr>
            <a:spLocks noChangeArrowheads="1"/>
          </p:cNvSpPr>
          <p:nvPr/>
        </p:nvSpPr>
        <p:spPr bwMode="auto">
          <a:xfrm>
            <a:off x="611188" y="1511300"/>
            <a:ext cx="7921625" cy="42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DC motor takes a high starting current, which in large motors is limited by a motor starter to around 150 per cent of its full-load current.</a:t>
            </a:r>
          </a:p>
          <a:p>
            <a:pPr eaLnBrk="1" hangingPunct="1">
              <a:spcBef>
                <a:spcPts val="1200"/>
              </a:spcBef>
              <a:buFontTx/>
              <a:buChar char="•"/>
            </a:pPr>
            <a:r>
              <a:rPr lang="en-AU" altLang="en-US" sz="2800"/>
              <a:t>A motor starter can be manual or automatic, and consists of resistors  connected in series with the motor armature. As the motor gains speed, the starter progressively reduces the amount of series resistance.</a:t>
            </a:r>
          </a:p>
          <a:p>
            <a:pPr eaLnBrk="1" hangingPunct="1">
              <a:spcBef>
                <a:spcPts val="1200"/>
              </a:spcBef>
              <a:buFontTx/>
              <a:buChar char="•"/>
            </a:pPr>
            <a:r>
              <a:rPr lang="en-AU" altLang="en-US" sz="2800"/>
              <a:t>The speed of a DC motor is usually controlled by varying the current in the shunt field coils. </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451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451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451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(4)</a:t>
            </a:r>
          </a:p>
        </p:txBody>
      </p:sp>
      <p:sp>
        <p:nvSpPr>
          <p:cNvPr id="134147"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4148"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5542" name="Rectangle 5"/>
          <p:cNvSpPr>
            <a:spLocks noChangeArrowheads="1"/>
          </p:cNvSpPr>
          <p:nvPr/>
        </p:nvSpPr>
        <p:spPr bwMode="auto">
          <a:xfrm>
            <a:off x="612775" y="1511300"/>
            <a:ext cx="7918450" cy="371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Methods to bring a large DC motor to a halt include applying a mechanical brake to its shaft, passing the motor’s generated current through a load (dynamic braking), injecting the generated current back to the supply (regenerative) and reversing the DC supply to reverse the motor (plugging).</a:t>
            </a:r>
          </a:p>
          <a:p>
            <a:pPr eaLnBrk="1" hangingPunct="1">
              <a:spcBef>
                <a:spcPts val="1200"/>
              </a:spcBef>
              <a:buFontTx/>
              <a:buChar char="•"/>
            </a:pPr>
            <a:r>
              <a:rPr lang="en-AU" altLang="en-US" sz="2800"/>
              <a:t>A DC motor can only be reversed by changing the direction of current in either the field coils or the armature. </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554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554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(5)</a:t>
            </a:r>
          </a:p>
        </p:txBody>
      </p:sp>
      <p:sp>
        <p:nvSpPr>
          <p:cNvPr id="136195"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6196"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6566" name="Rectangle 5"/>
          <p:cNvSpPr>
            <a:spLocks noChangeArrowheads="1"/>
          </p:cNvSpPr>
          <p:nvPr/>
        </p:nvSpPr>
        <p:spPr bwMode="auto">
          <a:xfrm>
            <a:off x="612775" y="1511300"/>
            <a:ext cx="791845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Armature reaction causes the main magnetic field to distort and shift the magnetic neutral, causing sparking at the brushes and reduced efficiency.</a:t>
            </a:r>
          </a:p>
          <a:p>
            <a:pPr eaLnBrk="1" hangingPunct="1">
              <a:spcBef>
                <a:spcPts val="1200"/>
              </a:spcBef>
              <a:buFontTx/>
              <a:buChar char="•"/>
            </a:pPr>
            <a:r>
              <a:rPr lang="en-AU" altLang="en-US" sz="2800"/>
              <a:t>The effects of armature reaction are reduced by adding interpoles between the main poles, or using compensating windings, which are embedded in the main field poles.</a:t>
            </a:r>
          </a:p>
          <a:p>
            <a:pPr eaLnBrk="1" hangingPunct="1">
              <a:spcBef>
                <a:spcPts val="1200"/>
              </a:spcBef>
              <a:buFontTx/>
              <a:buChar char="•"/>
            </a:pPr>
            <a:r>
              <a:rPr lang="en-AU" altLang="en-US" sz="2800"/>
              <a:t>In both cases the coils are in series with the armature.</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656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656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656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(6)</a:t>
            </a:r>
          </a:p>
        </p:txBody>
      </p:sp>
      <p:sp>
        <p:nvSpPr>
          <p:cNvPr id="138243"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8244" name="Rectangle 4"/>
          <p:cNvSpPr>
            <a:spLocks noChangeArrowheads="1"/>
          </p:cNvSpPr>
          <p:nvPr/>
        </p:nvSpPr>
        <p:spPr bwMode="auto">
          <a:xfrm>
            <a:off x="0" y="30289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7590" name="Rectangle 5"/>
          <p:cNvSpPr>
            <a:spLocks noChangeArrowheads="1"/>
          </p:cNvSpPr>
          <p:nvPr/>
        </p:nvSpPr>
        <p:spPr bwMode="auto">
          <a:xfrm>
            <a:off x="611188" y="1584325"/>
            <a:ext cx="7921625" cy="388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Other types of DC motors include the printed circuit motor, brushless motor, stepper motor and servomotor.</a:t>
            </a:r>
          </a:p>
          <a:p>
            <a:pPr eaLnBrk="1" hangingPunct="1">
              <a:spcBef>
                <a:spcPts val="1200"/>
              </a:spcBef>
              <a:buFontTx/>
              <a:buChar char="•"/>
            </a:pPr>
            <a:r>
              <a:rPr lang="en-AU" altLang="en-US" sz="2800"/>
              <a:t>The armature in a printed circuit motor (pancake motor) is made by chemically etching a fibreglass disc laminated on both sides with copper.</a:t>
            </a:r>
          </a:p>
          <a:p>
            <a:pPr eaLnBrk="1" hangingPunct="1">
              <a:spcBef>
                <a:spcPts val="1200"/>
              </a:spcBef>
              <a:buFontTx/>
              <a:buChar char="•"/>
            </a:pPr>
            <a:r>
              <a:rPr lang="en-AU" altLang="en-US" sz="2800"/>
              <a:t>A brushless motor has an electronic circuit that switches power to coils in the stator to create a rotating magnetic field that the magnetised rotor follows.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75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759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759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(7)</a:t>
            </a:r>
          </a:p>
        </p:txBody>
      </p:sp>
      <p:sp>
        <p:nvSpPr>
          <p:cNvPr id="14029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40292" name="Rectangle 4"/>
          <p:cNvSpPr>
            <a:spLocks noChangeArrowheads="1"/>
          </p:cNvSpPr>
          <p:nvPr/>
        </p:nvSpPr>
        <p:spPr bwMode="auto">
          <a:xfrm>
            <a:off x="0" y="30289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8614" name="Rectangle 5"/>
          <p:cNvSpPr>
            <a:spLocks noChangeArrowheads="1"/>
          </p:cNvSpPr>
          <p:nvPr/>
        </p:nvSpPr>
        <p:spPr bwMode="auto">
          <a:xfrm>
            <a:off x="611188" y="1511300"/>
            <a:ext cx="7921625"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stepper motor rotates by a certain angle each time the control electronics receives an electrical pulse. This type of motor is used in positioning applications.</a:t>
            </a:r>
          </a:p>
          <a:p>
            <a:pPr eaLnBrk="1" hangingPunct="1">
              <a:spcBef>
                <a:spcPts val="1200"/>
              </a:spcBef>
              <a:buFontTx/>
              <a:buChar char="•"/>
            </a:pPr>
            <a:r>
              <a:rPr lang="en-AU" altLang="en-US" sz="2800"/>
              <a:t>A servomotor is a type of permanent magnet motor designed to rapidly accelerate and decelerate.</a:t>
            </a:r>
          </a:p>
          <a:p>
            <a:pPr eaLnBrk="1" hangingPunct="1">
              <a:spcBef>
                <a:spcPts val="1200"/>
              </a:spcBef>
              <a:buFontTx/>
              <a:buChar char="•"/>
            </a:pPr>
            <a:r>
              <a:rPr lang="en-AU" altLang="en-US" sz="2800"/>
              <a:t>A DC tachometer is a permanent magnet motor acting as a generator, where the output voltage is proportional to the shaft speed.</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861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861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86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Example DC motors</a:t>
            </a:r>
          </a:p>
        </p:txBody>
      </p:sp>
      <p:sp>
        <p:nvSpPr>
          <p:cNvPr id="17411" name="Rectangle 8"/>
          <p:cNvSpPr>
            <a:spLocks noChangeArrowheads="1"/>
          </p:cNvSpPr>
          <p:nvPr/>
        </p:nvSpPr>
        <p:spPr bwMode="auto">
          <a:xfrm>
            <a:off x="611188" y="5111750"/>
            <a:ext cx="792003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25000"/>
              </a:spcBef>
              <a:buFontTx/>
              <a:buNone/>
            </a:pPr>
            <a:r>
              <a:rPr lang="en-AU" altLang="en-US" sz="2400"/>
              <a:t>Examples of DC motors, two industrial types, one automotive</a:t>
            </a:r>
          </a:p>
        </p:txBody>
      </p:sp>
      <p:pic>
        <p:nvPicPr>
          <p:cNvPr id="17412" name="Picture 5" descr="figure 14.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84288" y="1566863"/>
            <a:ext cx="6600825" cy="344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14.2 DC motor operating principles</a:t>
            </a:r>
          </a:p>
        </p:txBody>
      </p:sp>
      <p:sp>
        <p:nvSpPr>
          <p:cNvPr id="19459" name="Rectangle 34"/>
          <p:cNvSpPr>
            <a:spLocks noChangeArrowheads="1"/>
          </p:cNvSpPr>
          <p:nvPr/>
        </p:nvSpPr>
        <p:spPr bwMode="auto">
          <a:xfrm>
            <a:off x="647700" y="4608513"/>
            <a:ext cx="79200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basic DC motor, where current flowing in the coil produces a magnetic field that interacts with the main field, causing the </a:t>
            </a:r>
          </a:p>
          <a:p>
            <a:pPr algn="ctr" eaLnBrk="1" hangingPunct="1">
              <a:spcBef>
                <a:spcPct val="0"/>
              </a:spcBef>
              <a:buFontTx/>
              <a:buNone/>
            </a:pPr>
            <a:r>
              <a:rPr lang="en-AU" altLang="en-US" sz="2400"/>
              <a:t>loop to rotate</a:t>
            </a:r>
          </a:p>
        </p:txBody>
      </p:sp>
      <p:pic>
        <p:nvPicPr>
          <p:cNvPr id="19460" name="Picture 5" descr="figure 14.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7088" y="1550988"/>
            <a:ext cx="74168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Motor effect</a:t>
            </a:r>
          </a:p>
        </p:txBody>
      </p:sp>
      <p:sp>
        <p:nvSpPr>
          <p:cNvPr id="21507" name="Rectangle 6"/>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The motor effect, which is caused by an electric current flowing in a coil that is free to rotate in a magnetic field</a:t>
            </a:r>
          </a:p>
        </p:txBody>
      </p:sp>
      <p:pic>
        <p:nvPicPr>
          <p:cNvPr id="21508" name="Picture 5" descr="figure 14.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6475" y="1585913"/>
            <a:ext cx="7094538" cy="292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734</TotalTime>
  <Words>3175</Words>
  <Application>Microsoft Office PowerPoint</Application>
  <PresentationFormat>On-screen Show (4:3)</PresentationFormat>
  <Paragraphs>469</Paragraphs>
  <Slides>67</Slides>
  <Notes>66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67</vt:i4>
      </vt:variant>
    </vt:vector>
  </HeadingPairs>
  <TitlesOfParts>
    <vt:vector size="69" baseType="lpstr">
      <vt:lpstr>Office Theme</vt:lpstr>
      <vt:lpstr>Equation</vt:lpstr>
      <vt:lpstr>PowerPoint Presentation</vt:lpstr>
      <vt:lpstr>PowerPoint Presentation</vt:lpstr>
      <vt:lpstr>PowerPoint Presentation</vt:lpstr>
      <vt:lpstr>About this chapter</vt:lpstr>
      <vt:lpstr>Contents</vt:lpstr>
      <vt:lpstr>14.1 Introduction</vt:lpstr>
      <vt:lpstr>Example DC motors</vt:lpstr>
      <vt:lpstr>14.2 DC motor operating principles</vt:lpstr>
      <vt:lpstr>Motor effect</vt:lpstr>
      <vt:lpstr>Fleming’s rules</vt:lpstr>
      <vt:lpstr>Force and torque</vt:lpstr>
      <vt:lpstr>Torque</vt:lpstr>
      <vt:lpstr>Motor back-EMF</vt:lpstr>
      <vt:lpstr>Armature current</vt:lpstr>
      <vt:lpstr>PowerPoint Presentation</vt:lpstr>
      <vt:lpstr>PowerPoint Presentation</vt:lpstr>
      <vt:lpstr>Equation for torque</vt:lpstr>
      <vt:lpstr>Power output</vt:lpstr>
      <vt:lpstr>Power output – equation 2</vt:lpstr>
      <vt:lpstr>Speed</vt:lpstr>
      <vt:lpstr>Equation to find speed</vt:lpstr>
      <vt:lpstr>Summing up</vt:lpstr>
      <vt:lpstr>Summing up (2)</vt:lpstr>
      <vt:lpstr>Summing up (3)</vt:lpstr>
      <vt:lpstr>14.3 Types of DC motors</vt:lpstr>
      <vt:lpstr>Permanent magnet DC motor</vt:lpstr>
      <vt:lpstr>Speed control</vt:lpstr>
      <vt:lpstr>Torque and speed curves</vt:lpstr>
      <vt:lpstr>Separately excited DC motor</vt:lpstr>
      <vt:lpstr>Shunt DC motor</vt:lpstr>
      <vt:lpstr>Torque and speed curves</vt:lpstr>
      <vt:lpstr>Series DC motor</vt:lpstr>
      <vt:lpstr>Torque and speed curves</vt:lpstr>
      <vt:lpstr>Compound motor</vt:lpstr>
      <vt:lpstr>Torque and speed curves</vt:lpstr>
      <vt:lpstr>Summing up</vt:lpstr>
      <vt:lpstr>Summing up (2)</vt:lpstr>
      <vt:lpstr>Summing up (3)</vt:lpstr>
      <vt:lpstr>Summing up (4)</vt:lpstr>
      <vt:lpstr>14.4 Losses and efficiency</vt:lpstr>
      <vt:lpstr>Efficiency</vt:lpstr>
      <vt:lpstr>Efficiency curves</vt:lpstr>
      <vt:lpstr>14.5 DC motor control and protection</vt:lpstr>
      <vt:lpstr>DC motor starter</vt:lpstr>
      <vt:lpstr>Motor starter resistors</vt:lpstr>
      <vt:lpstr>Speed control</vt:lpstr>
      <vt:lpstr>Braking a DC motor</vt:lpstr>
      <vt:lpstr>Reversing a DC motor</vt:lpstr>
      <vt:lpstr>Reversing a permanent magnet DC motor</vt:lpstr>
      <vt:lpstr>Reversing a shunt DC motor</vt:lpstr>
      <vt:lpstr>Reversing a series DC motor</vt:lpstr>
      <vt:lpstr>Reversing a compound motor</vt:lpstr>
      <vt:lpstr>Armature reaction</vt:lpstr>
      <vt:lpstr>Interpoles</vt:lpstr>
      <vt:lpstr>14.6 Other types of DC motors</vt:lpstr>
      <vt:lpstr>Printed circuit motor</vt:lpstr>
      <vt:lpstr>Brushless motor</vt:lpstr>
      <vt:lpstr>Stepper motor</vt:lpstr>
      <vt:lpstr>Stepper motor principle</vt:lpstr>
      <vt:lpstr>High resolution stepper</vt:lpstr>
      <vt:lpstr>Chapter summary</vt:lpstr>
      <vt:lpstr>Chapter summary (2)</vt:lpstr>
      <vt:lpstr>Chapter summary (3)</vt:lpstr>
      <vt:lpstr>Chapter summary (4)</vt:lpstr>
      <vt:lpstr>Chapter summary (5)</vt:lpstr>
      <vt:lpstr>Chapter summary (6)</vt:lpstr>
      <vt:lpstr>Chapter summary (7)</vt:lpstr>
    </vt:vector>
  </TitlesOfParts>
  <Company>Cengage Learning Australia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Donna Beaty</dc:creator>
  <cp:lastModifiedBy>Michael A. JAMES</cp:lastModifiedBy>
  <cp:revision>57</cp:revision>
  <dcterms:created xsi:type="dcterms:W3CDTF">2012-01-23T05:41:48Z</dcterms:created>
  <dcterms:modified xsi:type="dcterms:W3CDTF">2019-02-02T20:42:29Z</dcterms:modified>
</cp:coreProperties>
</file>