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5"/>
  </p:notesMasterIdLst>
  <p:sldIdLst>
    <p:sldId id="318" r:id="rId2"/>
    <p:sldId id="257" r:id="rId3"/>
    <p:sldId id="258" r:id="rId4"/>
    <p:sldId id="259" r:id="rId5"/>
    <p:sldId id="260" r:id="rId6"/>
    <p:sldId id="31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1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49" autoAdjust="0"/>
    <p:restoredTop sz="92278" autoAdjust="0"/>
  </p:normalViewPr>
  <p:slideViewPr>
    <p:cSldViewPr snapToObjects="1" showGuides="1">
      <p:cViewPr varScale="1">
        <p:scale>
          <a:sx n="101" d="100"/>
          <a:sy n="101" d="100"/>
        </p:scale>
        <p:origin x="-11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1660FF0-444B-4C85-BD01-B13D6DF2D5D4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794D5327-C96E-4025-B5E4-0723AFAD89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936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1398F9-69C7-4556-AD75-41B7FB0E7DA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88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8AFA321-6EC8-4B88-AF34-1472F0EBB027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13.4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B090D9-7E85-4C84-AEF3-2BEF6F144EB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98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6A1CCB2-05DB-463E-9925-1D230E35AF7A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276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13.5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1CFBB7-423F-40F5-BCC2-4E3DEF4EC6C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08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8A36E27-0F80-4CC2-8F80-D6AA6A8439C1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500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04F10F-5D5B-439A-A38D-510052CB3B5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19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44254FD-910D-488F-838B-557C85EAB6D3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13.6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BED5A6-E4E3-4EA8-AF62-DEAB04FA76A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29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215161F-2247-4454-9299-4CF3372A4B69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13.7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Armature core and shaft from </a:t>
            </a:r>
            <a:r>
              <a:rPr lang="en-AU" altLang="en-US" i="1" smtClean="0"/>
              <a:t>Multi-Amp Inst Basic Electricity for Electricians </a:t>
            </a:r>
            <a:r>
              <a:rPr lang="en-AU" altLang="en-US" smtClean="0"/>
              <a:t>1e, © 1992 Delmar Learning, a part of Cengage Learning, Inc, reproduced by permission, www.cengage.com/permissions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9BFDAD-080E-49C3-A5E3-D7BDE95DCEF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39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3E2919-9D3C-4D1C-89B0-926F6D777EB8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13.8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6DCFE3-D737-4F06-BE6E-00238D24541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49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AE70E22-C944-4B85-B8FB-B472BAC15151}" type="slidenum">
              <a:rPr lang="en-AU" altLang="en-US"/>
              <a:pPr>
                <a:spcBef>
                  <a:spcPct val="0"/>
                </a:spcBef>
              </a:pPr>
              <a:t>17</a:t>
            </a:fld>
            <a:endParaRPr lang="en-AU" altLang="en-US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13.9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07337D-A9BC-4B84-A64F-AB78D0F48AF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60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607115B-529B-49FB-B974-70DD54AFDE6F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13.10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73FE7-D26E-4435-B939-0B92051F2E9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70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19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23C95D7-96E0-4C51-8B3C-4367821A6AF7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FAF12-ABA6-4C17-BE66-1E549E49D3A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80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40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35D0FD6-E9A8-4D56-824F-B42395E9EDCF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440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13.11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D3422-41C2-440E-A93A-37BBBE3A657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16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97F5956-28EB-49DC-BE56-A1A9525EFEF4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11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33631C-3DD1-4420-832C-0D96622651A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90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2031825-A5CA-4A2B-A589-2665F367D291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13.12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979D62-C71A-4FC8-BC19-95B4E1D890C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01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81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E397030-8C68-447E-9013-5F192C74089F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13.13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CB7E17-4636-4E0B-8718-B84272D9551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11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01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1C7FD9A-F524-4672-B67E-D27B907F5C23}" type="slidenum">
              <a:rPr lang="en-AU" altLang="en-US"/>
              <a:pPr>
                <a:spcBef>
                  <a:spcPct val="0"/>
                </a:spcBef>
              </a:pPr>
              <a:t>23</a:t>
            </a:fld>
            <a:endParaRPr lang="en-AU" altLang="en-US"/>
          </a:p>
        </p:txBody>
      </p:sp>
      <p:sp>
        <p:nvSpPr>
          <p:cNvPr id="50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1B945A-9EA5-41D0-B893-436939C68D8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21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22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3826418-C99C-46AE-8B72-15648B4AEF8C}" type="slidenum">
              <a:rPr lang="en-AU" altLang="en-US"/>
              <a:pPr>
                <a:spcBef>
                  <a:spcPct val="0"/>
                </a:spcBef>
              </a:pPr>
              <a:t>24</a:t>
            </a:fld>
            <a:endParaRPr lang="en-AU" altLang="en-US"/>
          </a:p>
        </p:txBody>
      </p:sp>
      <p:sp>
        <p:nvSpPr>
          <p:cNvPr id="522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111F7D-58DC-43F4-9563-729DE5FB7F3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31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42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993587F-96F9-4042-A774-1D471A9ABF7C}" type="slidenum">
              <a:rPr lang="en-AU" altLang="en-US"/>
              <a:pPr>
                <a:spcBef>
                  <a:spcPct val="0"/>
                </a:spcBef>
              </a:pPr>
              <a:t>25</a:t>
            </a:fld>
            <a:endParaRPr lang="en-AU" altLang="en-US"/>
          </a:p>
        </p:txBody>
      </p:sp>
      <p:sp>
        <p:nvSpPr>
          <p:cNvPr id="54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13.14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</a:t>
            </a:r>
            <a:r>
              <a:rPr lang="en-AU" altLang="en-US" smtClean="0"/>
              <a:t> 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6D1D90-2DB8-42C4-B37E-AB60D1EF865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42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72F6108-D234-4A12-963B-A3FADBDF21DF}" type="slidenum">
              <a:rPr lang="en-AU" altLang="en-US"/>
              <a:pPr>
                <a:spcBef>
                  <a:spcPct val="0"/>
                </a:spcBef>
              </a:pPr>
              <a:t>26</a:t>
            </a:fld>
            <a:endParaRPr lang="en-AU" altLang="en-US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13.15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E6DC25-7001-4582-8C31-99617B48C48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52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83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A50AAE6-FCA1-4C0A-9D3E-333792C2424F}" type="slidenum">
              <a:rPr lang="en-AU" altLang="en-US"/>
              <a:pPr>
                <a:spcBef>
                  <a:spcPct val="0"/>
                </a:spcBef>
              </a:pPr>
              <a:t>27</a:t>
            </a:fld>
            <a:endParaRPr lang="en-AU" altLang="en-US"/>
          </a:p>
        </p:txBody>
      </p:sp>
      <p:sp>
        <p:nvSpPr>
          <p:cNvPr id="583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13.16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AD6E85-CFEF-465D-8CAB-B5EDB9B5317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62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04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39586F6-1419-48A4-911B-BAA275DBAA26}" type="slidenum">
              <a:rPr lang="en-AU" altLang="en-US"/>
              <a:pPr>
                <a:spcBef>
                  <a:spcPct val="0"/>
                </a:spcBef>
              </a:pPr>
              <a:t>28</a:t>
            </a:fld>
            <a:endParaRPr lang="en-AU" altLang="en-US"/>
          </a:p>
        </p:txBody>
      </p:sp>
      <p:sp>
        <p:nvSpPr>
          <p:cNvPr id="604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A34576-1B9B-4ADE-95E5-5B4333B5C4F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72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24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B9BE7C2-20E8-4E20-B848-420A9FA85A08}" type="slidenum">
              <a:rPr lang="en-AU" altLang="en-US"/>
              <a:pPr>
                <a:spcBef>
                  <a:spcPct val="0"/>
                </a:spcBef>
              </a:pPr>
              <a:t>29</a:t>
            </a:fld>
            <a:endParaRPr lang="en-AU" altLang="en-US"/>
          </a:p>
        </p:txBody>
      </p:sp>
      <p:sp>
        <p:nvSpPr>
          <p:cNvPr id="624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4CD1C5-82AB-457D-8964-9E9987F8CFD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83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45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F4CD22D-8CA0-475F-AEF0-A88CE6B75382}" type="slidenum">
              <a:rPr lang="en-AU" altLang="en-US"/>
              <a:pPr>
                <a:spcBef>
                  <a:spcPct val="0"/>
                </a:spcBef>
              </a:pPr>
              <a:t>30</a:t>
            </a:fld>
            <a:endParaRPr lang="en-AU" altLang="en-US"/>
          </a:p>
        </p:txBody>
      </p:sp>
      <p:sp>
        <p:nvSpPr>
          <p:cNvPr id="64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13.17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197995-F369-49EA-8FC8-DA82308A75C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27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273BA95-09CD-4BBB-8B8A-CFE4603AF4B3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133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357239-E28E-411D-88CB-8D9027C9C23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93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65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382D49E-114E-4764-9C9D-46B311A22BA5}" type="slidenum">
              <a:rPr lang="en-AU" altLang="en-US"/>
              <a:pPr>
                <a:spcBef>
                  <a:spcPct val="0"/>
                </a:spcBef>
              </a:pPr>
              <a:t>31</a:t>
            </a:fld>
            <a:endParaRPr lang="en-AU" altLang="en-US"/>
          </a:p>
        </p:txBody>
      </p:sp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13.18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01F2EF-F8A9-46C6-ADD8-C73E569FB2E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03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86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8A4FC41-AF96-4400-95EE-C2BEFA2FEE76}" type="slidenum">
              <a:rPr lang="en-AU" altLang="en-US"/>
              <a:pPr>
                <a:spcBef>
                  <a:spcPct val="0"/>
                </a:spcBef>
              </a:pPr>
              <a:t>32</a:t>
            </a:fld>
            <a:endParaRPr lang="en-AU" altLang="en-US"/>
          </a:p>
        </p:txBody>
      </p:sp>
      <p:sp>
        <p:nvSpPr>
          <p:cNvPr id="686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13.19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EB257C-1D89-4326-946C-2617509203C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06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312348B-0CEC-4AEF-B5F2-71460BCD0A19}" type="slidenum">
              <a:rPr lang="en-AU" altLang="en-US"/>
              <a:pPr>
                <a:spcBef>
                  <a:spcPct val="0"/>
                </a:spcBef>
              </a:pPr>
              <a:t>33</a:t>
            </a:fld>
            <a:endParaRPr lang="en-AU" altLang="en-US"/>
          </a:p>
        </p:txBody>
      </p:sp>
      <p:sp>
        <p:nvSpPr>
          <p:cNvPr id="706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94B72E-3FD0-4FDF-8C16-19F9CA8C581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24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27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E1EE1C6-FE21-4A65-BAFC-28D8A70C6362}" type="slidenum">
              <a:rPr lang="en-AU" altLang="en-US"/>
              <a:pPr>
                <a:spcBef>
                  <a:spcPct val="0"/>
                </a:spcBef>
              </a:pPr>
              <a:t>34</a:t>
            </a:fld>
            <a:endParaRPr lang="en-AU" altLang="en-US"/>
          </a:p>
        </p:txBody>
      </p:sp>
      <p:sp>
        <p:nvSpPr>
          <p:cNvPr id="727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13.20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C5D6ED-C47A-43C4-9F37-D2DBADD5CA3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34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47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B7DAA2A-4BF0-4BD5-A18E-F098314FAB86}" type="slidenum">
              <a:rPr lang="en-AU" altLang="en-US"/>
              <a:pPr>
                <a:spcBef>
                  <a:spcPct val="0"/>
                </a:spcBef>
              </a:pPr>
              <a:t>35</a:t>
            </a:fld>
            <a:endParaRPr lang="en-AU" altLang="en-US"/>
          </a:p>
        </p:txBody>
      </p:sp>
      <p:sp>
        <p:nvSpPr>
          <p:cNvPr id="747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13.21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90B205-6D79-49D8-A49B-9CC1E456587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44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68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0565B8-9FBF-4A35-8F5C-DA8DE27DC8FB}" type="slidenum">
              <a:rPr lang="en-AU" altLang="en-US"/>
              <a:pPr>
                <a:spcBef>
                  <a:spcPct val="0"/>
                </a:spcBef>
              </a:pPr>
              <a:t>36</a:t>
            </a:fld>
            <a:endParaRPr lang="en-AU" altLang="en-US"/>
          </a:p>
        </p:txBody>
      </p:sp>
      <p:sp>
        <p:nvSpPr>
          <p:cNvPr id="768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13.22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4C89AC-8E72-4661-9C7F-65CA9B30631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54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88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81ADACB-1AAF-4C4D-BB4B-5F9B136E24DB}" type="slidenum">
              <a:rPr lang="en-AU" altLang="en-US"/>
              <a:pPr>
                <a:spcBef>
                  <a:spcPct val="0"/>
                </a:spcBef>
              </a:pPr>
              <a:t>37</a:t>
            </a:fld>
            <a:endParaRPr lang="en-AU" altLang="en-US"/>
          </a:p>
        </p:txBody>
      </p:sp>
      <p:sp>
        <p:nvSpPr>
          <p:cNvPr id="788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675869-A724-4107-8D58-76171BEE767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64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6EF3085-CCA7-44BE-A182-41F6F6579220}" type="slidenum">
              <a:rPr lang="en-AU" altLang="en-US"/>
              <a:pPr>
                <a:spcBef>
                  <a:spcPct val="0"/>
                </a:spcBef>
              </a:pPr>
              <a:t>38</a:t>
            </a:fld>
            <a:endParaRPr lang="en-AU" altLang="en-US"/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13.23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E7891-17E0-4DF9-9A20-473B75AD7B7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75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29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8687D9A-C9E3-4AF1-9743-78FEF594CF9D}" type="slidenum">
              <a:rPr lang="en-AU" altLang="en-US"/>
              <a:pPr>
                <a:spcBef>
                  <a:spcPct val="0"/>
                </a:spcBef>
              </a:pPr>
              <a:t>39</a:t>
            </a:fld>
            <a:endParaRPr lang="en-AU" altLang="en-US"/>
          </a:p>
        </p:txBody>
      </p:sp>
      <p:sp>
        <p:nvSpPr>
          <p:cNvPr id="829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13.24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9CADE8-0879-4B5F-8706-CE6BD68DCE6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85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49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4F7061C-6E11-4F1B-8939-1C73017012AB}" type="slidenum">
              <a:rPr lang="en-AU" altLang="en-US"/>
              <a:pPr>
                <a:spcBef>
                  <a:spcPct val="0"/>
                </a:spcBef>
              </a:pPr>
              <a:t>40</a:t>
            </a:fld>
            <a:endParaRPr lang="en-AU" altLang="en-US"/>
          </a:p>
        </p:txBody>
      </p:sp>
      <p:sp>
        <p:nvSpPr>
          <p:cNvPr id="849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4BD650-2C34-44A3-9DDC-3742E273594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37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3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D5132A2-CBCC-4C12-B649-DF30DD6B63DF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153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E1DAC-FF6D-42E5-863F-F99686873D0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95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70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8E01FAA-529B-44E4-9573-5FFC817DEBB5}" type="slidenum">
              <a:rPr lang="en-AU" altLang="en-US"/>
              <a:pPr>
                <a:spcBef>
                  <a:spcPct val="0"/>
                </a:spcBef>
              </a:pPr>
              <a:t>41</a:t>
            </a:fld>
            <a:endParaRPr lang="en-AU" altLang="en-US"/>
          </a:p>
        </p:txBody>
      </p:sp>
      <p:sp>
        <p:nvSpPr>
          <p:cNvPr id="870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13.25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BB2E33-34CE-4C7E-8F07-CF9132D3615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05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90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8C1379F-BD39-422F-95DE-DF06E60866A4}" type="slidenum">
              <a:rPr lang="en-AU" altLang="en-US"/>
              <a:pPr>
                <a:spcBef>
                  <a:spcPct val="0"/>
                </a:spcBef>
              </a:pPr>
              <a:t>42</a:t>
            </a:fld>
            <a:endParaRPr lang="en-AU" altLang="en-US"/>
          </a:p>
        </p:txBody>
      </p:sp>
      <p:sp>
        <p:nvSpPr>
          <p:cNvPr id="890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13.26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EFF116-CA5D-4E6C-B65C-2212110B4D9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16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11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EE2B26-58E0-49C7-BECE-448C525F459C}" type="slidenum">
              <a:rPr lang="en-AU" altLang="en-US"/>
              <a:pPr>
                <a:spcBef>
                  <a:spcPct val="0"/>
                </a:spcBef>
              </a:pPr>
              <a:t>43</a:t>
            </a:fld>
            <a:endParaRPr lang="en-AU" altLang="en-US"/>
          </a:p>
        </p:txBody>
      </p:sp>
      <p:sp>
        <p:nvSpPr>
          <p:cNvPr id="911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13.27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233959-B3DD-44D8-9EFD-00A26DB990E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26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31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18FFC77-C600-430C-AF5D-F77D31B1316C}" type="slidenum">
              <a:rPr lang="en-AU" altLang="en-US"/>
              <a:pPr>
                <a:spcBef>
                  <a:spcPct val="0"/>
                </a:spcBef>
              </a:pPr>
              <a:t>44</a:t>
            </a:fld>
            <a:endParaRPr lang="en-AU" altLang="en-US"/>
          </a:p>
        </p:txBody>
      </p:sp>
      <p:sp>
        <p:nvSpPr>
          <p:cNvPr id="931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13.28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C5825D-1521-475F-9F79-6D6E82BCB7B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36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52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04E4AFC-8775-4C12-ADEB-826987B2B915}" type="slidenum">
              <a:rPr lang="en-AU" altLang="en-US"/>
              <a:pPr>
                <a:spcBef>
                  <a:spcPct val="0"/>
                </a:spcBef>
              </a:pPr>
              <a:t>45</a:t>
            </a:fld>
            <a:endParaRPr lang="en-AU" altLang="en-US"/>
          </a:p>
        </p:txBody>
      </p:sp>
      <p:sp>
        <p:nvSpPr>
          <p:cNvPr id="952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13.29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F74A2F-FB5F-4841-9D98-081195671DA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46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72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25807AF-64DF-481F-8161-5E92CFABAE50}" type="slidenum">
              <a:rPr lang="en-AU" altLang="en-US"/>
              <a:pPr>
                <a:spcBef>
                  <a:spcPct val="0"/>
                </a:spcBef>
              </a:pPr>
              <a:t>46</a:t>
            </a:fld>
            <a:endParaRPr lang="en-AU" altLang="en-US"/>
          </a:p>
        </p:txBody>
      </p:sp>
      <p:sp>
        <p:nvSpPr>
          <p:cNvPr id="972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13.30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828AF1-AD01-4230-BAA6-07A319DE43A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57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93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3F4CEB6-EACF-4AF3-AB45-A83BB152B802}" type="slidenum">
              <a:rPr lang="en-AU" altLang="en-US"/>
              <a:pPr>
                <a:spcBef>
                  <a:spcPct val="0"/>
                </a:spcBef>
              </a:pPr>
              <a:t>47</a:t>
            </a:fld>
            <a:endParaRPr lang="en-AU" altLang="en-US"/>
          </a:p>
        </p:txBody>
      </p:sp>
      <p:sp>
        <p:nvSpPr>
          <p:cNvPr id="993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13.31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3A1A29-8071-4096-88B0-3EF8ABAED40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67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9249BD9-610E-4F68-95F9-D74E4F659450}" type="slidenum">
              <a:rPr lang="en-AU" altLang="en-US"/>
              <a:pPr>
                <a:spcBef>
                  <a:spcPct val="0"/>
                </a:spcBef>
              </a:pPr>
              <a:t>48</a:t>
            </a:fld>
            <a:endParaRPr lang="en-AU" altLang="en-US"/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13.32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6AAFB3-AAB8-4C5C-A9D4-7E331281FF3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77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34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B274340-17CE-45D2-96FB-87FDD08CE21D}" type="slidenum">
              <a:rPr lang="en-AU" altLang="en-US"/>
              <a:pPr>
                <a:spcBef>
                  <a:spcPct val="0"/>
                </a:spcBef>
              </a:pPr>
              <a:t>49</a:t>
            </a:fld>
            <a:endParaRPr lang="en-AU" altLang="en-US"/>
          </a:p>
        </p:txBody>
      </p:sp>
      <p:sp>
        <p:nvSpPr>
          <p:cNvPr id="1034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70D9B0-C433-4297-8A58-0EF169E17AC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87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54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CD7E82B-7CA9-46FC-8AF3-B9BF28B57356}" type="slidenum">
              <a:rPr lang="en-AU" altLang="en-US"/>
              <a:pPr>
                <a:spcBef>
                  <a:spcPct val="0"/>
                </a:spcBef>
              </a:pPr>
              <a:t>50</a:t>
            </a:fld>
            <a:endParaRPr lang="en-AU" altLang="en-US"/>
          </a:p>
        </p:txBody>
      </p:sp>
      <p:sp>
        <p:nvSpPr>
          <p:cNvPr id="1054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13.33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5F22A3-4537-4046-A3BD-27822F3B658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98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75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1E46C6E-005F-44E2-8148-AA96DD4ED734}" type="slidenum">
              <a:rPr lang="en-AU" altLang="en-US"/>
              <a:pPr>
                <a:spcBef>
                  <a:spcPct val="0"/>
                </a:spcBef>
              </a:pPr>
              <a:t>51</a:t>
            </a:fld>
            <a:endParaRPr lang="en-AU" altLang="en-US"/>
          </a:p>
        </p:txBody>
      </p:sp>
      <p:sp>
        <p:nvSpPr>
          <p:cNvPr id="1075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E63EC8-6447-4856-8A99-8D1CE8CB88E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08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95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4343D69-0288-40B3-A2CA-67829EEB6294}" type="slidenum">
              <a:rPr lang="en-AU" altLang="en-US"/>
              <a:pPr>
                <a:spcBef>
                  <a:spcPct val="0"/>
                </a:spcBef>
              </a:pPr>
              <a:t>52</a:t>
            </a:fld>
            <a:endParaRPr lang="en-AU" altLang="en-US"/>
          </a:p>
        </p:txBody>
      </p:sp>
      <p:sp>
        <p:nvSpPr>
          <p:cNvPr id="1095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13.34</a:t>
            </a: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05583D-A718-473C-8073-0A4B5E9645C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18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16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7B0A627-AA25-4EDB-A6FD-ECB8F133D802}" type="slidenum">
              <a:rPr lang="en-AU" altLang="en-US"/>
              <a:pPr>
                <a:spcBef>
                  <a:spcPct val="0"/>
                </a:spcBef>
              </a:pPr>
              <a:t>53</a:t>
            </a:fld>
            <a:endParaRPr lang="en-AU" altLang="en-US"/>
          </a:p>
        </p:txBody>
      </p:sp>
      <p:sp>
        <p:nvSpPr>
          <p:cNvPr id="1116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DA2572-AE22-4497-BF3A-14CE9347860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28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36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76B52BA-183C-4C0A-8DC6-F5A2C4BC1FE4}" type="slidenum">
              <a:rPr lang="en-AU" altLang="en-US"/>
              <a:pPr>
                <a:spcBef>
                  <a:spcPct val="0"/>
                </a:spcBef>
              </a:pPr>
              <a:t>54</a:t>
            </a:fld>
            <a:endParaRPr lang="en-AU" altLang="en-US"/>
          </a:p>
        </p:txBody>
      </p:sp>
      <p:sp>
        <p:nvSpPr>
          <p:cNvPr id="1136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AE8842-950D-49D3-A037-40281C19CFF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39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57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8B3F28-190A-4CC3-ABC3-75F3A385C6FE}" type="slidenum">
              <a:rPr lang="en-AU" altLang="en-US"/>
              <a:pPr>
                <a:spcBef>
                  <a:spcPct val="0"/>
                </a:spcBef>
              </a:pPr>
              <a:t>55</a:t>
            </a:fld>
            <a:endParaRPr lang="en-AU" altLang="en-US"/>
          </a:p>
        </p:txBody>
      </p:sp>
      <p:sp>
        <p:nvSpPr>
          <p:cNvPr id="1157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045ABE-A7E9-4DA4-AC0D-62397A6A955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49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77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01E28EA-0C5C-4969-89EB-0123BDCA1223}" type="slidenum">
              <a:rPr lang="en-AU" altLang="en-US"/>
              <a:pPr>
                <a:spcBef>
                  <a:spcPct val="0"/>
                </a:spcBef>
              </a:pPr>
              <a:t>56</a:t>
            </a:fld>
            <a:endParaRPr lang="en-AU" altLang="en-US"/>
          </a:p>
        </p:txBody>
      </p:sp>
      <p:sp>
        <p:nvSpPr>
          <p:cNvPr id="1177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2CB77E-5C4C-4AE0-B2D1-7C8917A7D9D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59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98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18478DA-4769-4C3B-BAEE-01C56B4A812F}" type="slidenum">
              <a:rPr lang="en-AU" altLang="en-US"/>
              <a:pPr>
                <a:spcBef>
                  <a:spcPct val="0"/>
                </a:spcBef>
              </a:pPr>
              <a:t>57</a:t>
            </a:fld>
            <a:endParaRPr lang="en-AU" altLang="en-US"/>
          </a:p>
        </p:txBody>
      </p:sp>
      <p:sp>
        <p:nvSpPr>
          <p:cNvPr id="1198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6E8FE-754F-49A3-99E0-6B07EE8B5D5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69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18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BF7C86E-53DB-4DC2-BFF9-39271E0B2BFA}" type="slidenum">
              <a:rPr lang="en-AU" altLang="en-US"/>
              <a:pPr>
                <a:spcBef>
                  <a:spcPct val="0"/>
                </a:spcBef>
              </a:pPr>
              <a:t>58</a:t>
            </a:fld>
            <a:endParaRPr lang="en-AU" altLang="en-US"/>
          </a:p>
        </p:txBody>
      </p:sp>
      <p:sp>
        <p:nvSpPr>
          <p:cNvPr id="1218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6B1AE8-FD8C-4E1D-861B-00E54863310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80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39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6DE2DA6-1221-411F-A36C-3AFBFAB07A0D}" type="slidenum">
              <a:rPr lang="en-AU" altLang="en-US"/>
              <a:pPr>
                <a:spcBef>
                  <a:spcPct val="0"/>
                </a:spcBef>
              </a:pPr>
              <a:t>59</a:t>
            </a:fld>
            <a:endParaRPr lang="en-AU" altLang="en-US"/>
          </a:p>
        </p:txBody>
      </p:sp>
      <p:sp>
        <p:nvSpPr>
          <p:cNvPr id="1239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1237D3-9C9D-4409-8FA2-CB948359164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90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59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EF8BB49-6F1F-4085-B0AA-7C7DB3C4949B}" type="slidenum">
              <a:rPr lang="en-AU" altLang="en-US"/>
              <a:pPr>
                <a:spcBef>
                  <a:spcPct val="0"/>
                </a:spcBef>
              </a:pPr>
              <a:t>60</a:t>
            </a:fld>
            <a:endParaRPr lang="en-AU" altLang="en-US"/>
          </a:p>
        </p:txBody>
      </p:sp>
      <p:sp>
        <p:nvSpPr>
          <p:cNvPr id="1259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BD1FCC-57A3-411D-98CC-06CEC85A40E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47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6DB4455-8CC6-4AF5-BC60-A16C77B084D9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74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EC2B0-68C4-4C94-BA60-6CD44B384A1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00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80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C68B3EA-E543-427F-B918-BBC0D7FAA398}" type="slidenum">
              <a:rPr lang="en-AU" altLang="en-US"/>
              <a:pPr>
                <a:spcBef>
                  <a:spcPct val="0"/>
                </a:spcBef>
              </a:pPr>
              <a:t>61</a:t>
            </a:fld>
            <a:endParaRPr lang="en-AU" altLang="en-US"/>
          </a:p>
        </p:txBody>
      </p:sp>
      <p:sp>
        <p:nvSpPr>
          <p:cNvPr id="1280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5C3793-0E00-4CDC-94EC-40F8DABC1BD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10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00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D0813F4-0D61-43D6-8683-51D94C9E9310}" type="slidenum">
              <a:rPr lang="en-AU" altLang="en-US"/>
              <a:pPr>
                <a:spcBef>
                  <a:spcPct val="0"/>
                </a:spcBef>
              </a:pPr>
              <a:t>62</a:t>
            </a:fld>
            <a:endParaRPr lang="en-AU" altLang="en-US"/>
          </a:p>
        </p:txBody>
      </p:sp>
      <p:sp>
        <p:nvSpPr>
          <p:cNvPr id="1300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BA17C7-7A5A-4DBE-AAD6-3DD41224578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20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21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8C5645-574A-4CA1-9E0A-313BDA178EB2}" type="slidenum">
              <a:rPr lang="en-AU" altLang="en-US"/>
              <a:pPr>
                <a:spcBef>
                  <a:spcPct val="0"/>
                </a:spcBef>
              </a:pPr>
              <a:t>63</a:t>
            </a:fld>
            <a:endParaRPr lang="en-AU" altLang="en-US"/>
          </a:p>
        </p:txBody>
      </p:sp>
      <p:sp>
        <p:nvSpPr>
          <p:cNvPr id="1321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1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80002D-CB59-4164-96FC-4FE18B566E4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57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28C57D2-451A-4546-BC2F-149FBA991381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Courtesy of Fischer Panda GmbH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303CB0-344B-4063-A17A-B1348AA3983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496FDC4-98AF-499D-AEF2-515CBF30E1F5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F12D36-A78B-46FD-8C0A-84F428E4F74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78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742BA89-48B9-4ACA-B5B1-B1AF3E13B9DA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23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6CA1D5E7-3D64-4BFE-9B57-34FD9E9E764E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22420A75-BB74-49AC-9EE9-9F117BC4F4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959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2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3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8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Chapter 13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DC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Generators</a:t>
            </a:r>
          </a:p>
          <a:p>
            <a:pPr algn="ctr" eaLnBrk="1" hangingPunct="1"/>
            <a:r>
              <a:rPr lang="en-AU" altLang="en-US" sz="4800" smtClean="0">
                <a:solidFill>
                  <a:srgbClr val="3C9325"/>
                </a:solidFill>
                <a:latin typeface="Arial Narrow" pitchFamily="34" charset="0"/>
              </a:rPr>
              <a:t>Part 2</a:t>
            </a:r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13.1 	Introduction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13.2 	DC generator operating principles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13.3 	DC machine construction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13.4 	Separately excited DC generator</a:t>
            </a:r>
          </a:p>
        </p:txBody>
      </p:sp>
    </p:spTree>
    <p:extLst>
      <p:ext uri="{BB962C8B-B14F-4D97-AF65-F5344CB8AC3E}">
        <p14:creationId xmlns:p14="http://schemas.microsoft.com/office/powerpoint/2010/main" val="57503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Fixed magnetic field, rotating coil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rotating coil inside a stationary magnetic field. The coil is connected to the load through brushes rubbing against sliprings. This device also produces an alternating current.</a:t>
            </a:r>
          </a:p>
        </p:txBody>
      </p:sp>
      <p:pic>
        <p:nvPicPr>
          <p:cNvPr id="2253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44675"/>
            <a:ext cx="7319962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Basic alternator</a:t>
            </a:r>
          </a:p>
        </p:txBody>
      </p:sp>
      <p:sp>
        <p:nvSpPr>
          <p:cNvPr id="24579" name="Rectangle 1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When a coil rotates in a magnetic field, the voltage induced in the coil changes polarity</a:t>
            </a:r>
          </a:p>
        </p:txBody>
      </p:sp>
      <p:pic>
        <p:nvPicPr>
          <p:cNvPr id="24580" name="Picture 5" descr="figure 13.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576388"/>
            <a:ext cx="417512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Basic generator</a:t>
            </a:r>
          </a:p>
        </p:txBody>
      </p:sp>
      <p:sp>
        <p:nvSpPr>
          <p:cNvPr id="26627" name="Rectangle 2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commutator switches the coil connections every half turn. This causes the load current to always flow in the same direction.</a:t>
            </a:r>
          </a:p>
        </p:txBody>
      </p:sp>
      <p:pic>
        <p:nvPicPr>
          <p:cNvPr id="2662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1506538"/>
            <a:ext cx="7835900" cy="310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13.3 DC machine construction</a:t>
            </a:r>
          </a:p>
        </p:txBody>
      </p:sp>
      <p:sp>
        <p:nvSpPr>
          <p:cNvPr id="15364" name="Rectangle 14"/>
          <p:cNvSpPr>
            <a:spLocks noChangeArrowheads="1"/>
          </p:cNvSpPr>
          <p:nvPr/>
        </p:nvSpPr>
        <p:spPr bwMode="auto">
          <a:xfrm>
            <a:off x="611188" y="1511300"/>
            <a:ext cx="7921625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DC machine has stationary parts built into a frame, and a rotary part called the armature.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Coils are wound on pole pieces that are attached to the frame. Pole pieces are made from steel laminations.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When supplied with an electric current, the pole pieces become magnetised.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Some machines have four or six poles, with the coil around each pole piece connected to give the opposite magnetic polarity to its two adjacent poles.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Stator parts</a:t>
            </a:r>
          </a:p>
        </p:txBody>
      </p:sp>
      <p:sp>
        <p:nvSpPr>
          <p:cNvPr id="30723" name="Rectangle 19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Basic construction of the frame of a DC machine. The frame, pole pieces and coils provide the magnetic field.</a:t>
            </a:r>
          </a:p>
        </p:txBody>
      </p:sp>
      <p:pic>
        <p:nvPicPr>
          <p:cNvPr id="30724" name="Picture 5" descr="figure 13.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557338"/>
            <a:ext cx="51958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Armature</a:t>
            </a:r>
          </a:p>
        </p:txBody>
      </p:sp>
      <p:sp>
        <p:nvSpPr>
          <p:cNvPr id="32771" name="Rectangle 22"/>
          <p:cNvSpPr>
            <a:spLocks noChangeArrowheads="1"/>
          </p:cNvSpPr>
          <p:nvPr/>
        </p:nvSpPr>
        <p:spPr bwMode="auto">
          <a:xfrm>
            <a:off x="612775" y="4859338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An armature core is made of steel laminations, which are shaped to provide slots for the windings</a:t>
            </a:r>
          </a:p>
        </p:txBody>
      </p:sp>
      <p:pic>
        <p:nvPicPr>
          <p:cNvPr id="32772" name="Picture 5" descr="figure 13.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1628775"/>
            <a:ext cx="6708775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1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Brushes – large machines</a:t>
            </a:r>
          </a:p>
        </p:txBody>
      </p:sp>
      <p:sp>
        <p:nvSpPr>
          <p:cNvPr id="34819" name="Rectangle 28"/>
          <p:cNvSpPr>
            <a:spLocks noChangeArrowheads="1"/>
          </p:cNvSpPr>
          <p:nvPr/>
        </p:nvSpPr>
        <p:spPr bwMode="auto">
          <a:xfrm>
            <a:off x="611188" y="5111750"/>
            <a:ext cx="7921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Brushes and brush gear for large machines</a:t>
            </a:r>
          </a:p>
        </p:txBody>
      </p:sp>
      <p:pic>
        <p:nvPicPr>
          <p:cNvPr id="34820" name="Picture 5" descr="figure 13.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577975"/>
            <a:ext cx="776446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Brushes – small machines</a:t>
            </a:r>
          </a:p>
        </p:txBody>
      </p:sp>
      <p:sp>
        <p:nvSpPr>
          <p:cNvPr id="36867" name="Rectangle 1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Brushes and brush gear for small machines, in this case for a four-pole machine</a:t>
            </a:r>
          </a:p>
        </p:txBody>
      </p:sp>
      <p:pic>
        <p:nvPicPr>
          <p:cNvPr id="36868" name="Picture 5" descr="figure 13.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44675"/>
            <a:ext cx="759460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Armature windings</a:t>
            </a:r>
          </a:p>
        </p:txBody>
      </p:sp>
      <p:sp>
        <p:nvSpPr>
          <p:cNvPr id="38915" name="Rectangle 3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Because there are two coils rather than a single coil, a smoother output voltage is obtained. The commutator now has four segments.</a:t>
            </a:r>
          </a:p>
        </p:txBody>
      </p:sp>
      <p:pic>
        <p:nvPicPr>
          <p:cNvPr id="38916" name="Picture 5" descr="figure 13.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876425"/>
            <a:ext cx="809942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Lap and wave windings</a:t>
            </a:r>
          </a:p>
        </p:txBody>
      </p:sp>
      <p:sp>
        <p:nvSpPr>
          <p:cNvPr id="21508" name="Rectangle 17"/>
          <p:cNvSpPr>
            <a:spLocks noChangeArrowheads="1"/>
          </p:cNvSpPr>
          <p:nvPr/>
        </p:nvSpPr>
        <p:spPr bwMode="auto">
          <a:xfrm>
            <a:off x="611188" y="1511300"/>
            <a:ext cx="7921625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two main types of armature windings are </a:t>
            </a:r>
            <a:r>
              <a:rPr lang="en-AU" altLang="en-US" sz="2800">
                <a:solidFill>
                  <a:srgbClr val="3C9325"/>
                </a:solidFill>
              </a:rPr>
              <a:t>lap</a:t>
            </a:r>
            <a:r>
              <a:rPr lang="en-AU" altLang="en-US" sz="2800"/>
              <a:t> </a:t>
            </a:r>
            <a:r>
              <a:rPr lang="en-AU" altLang="en-US" sz="2800">
                <a:solidFill>
                  <a:srgbClr val="3C9325"/>
                </a:solidFill>
              </a:rPr>
              <a:t>windings</a:t>
            </a:r>
            <a:r>
              <a:rPr lang="en-AU" altLang="en-US" sz="2800"/>
              <a:t> and </a:t>
            </a:r>
            <a:r>
              <a:rPr lang="en-AU" altLang="en-US" sz="2800">
                <a:solidFill>
                  <a:srgbClr val="3C9325"/>
                </a:solidFill>
              </a:rPr>
              <a:t>wave</a:t>
            </a:r>
            <a:r>
              <a:rPr lang="en-AU" altLang="en-US" sz="2800"/>
              <a:t> </a:t>
            </a:r>
            <a:r>
              <a:rPr lang="en-AU" altLang="en-US" sz="2800">
                <a:solidFill>
                  <a:srgbClr val="3C9325"/>
                </a:solidFill>
              </a:rPr>
              <a:t>windings</a:t>
            </a:r>
            <a:r>
              <a:rPr lang="en-AU" altLang="en-US" sz="2800"/>
              <a:t>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lap winding has the start and end of each coil connected to adjacent commutator segments.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 a wave winding, the ends of each coil are connected to segments some distance apart.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687388"/>
            <a:ext cx="8229600" cy="884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A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Lap winding</a:t>
            </a:r>
          </a:p>
        </p:txBody>
      </p:sp>
      <p:sp>
        <p:nvSpPr>
          <p:cNvPr id="43011" name="Rectangle 17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Lap winding, in which each coil connects to adjacent commutator segments.</a:t>
            </a:r>
          </a:p>
        </p:txBody>
      </p:sp>
      <p:pic>
        <p:nvPicPr>
          <p:cNvPr id="43012" name="Picture 5" descr="figure 13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1484313"/>
            <a:ext cx="6313487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Lap winding schematic</a:t>
            </a: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Schematic diagram of the illustration on the previous slide</a:t>
            </a:r>
          </a:p>
        </p:txBody>
      </p:sp>
      <p:pic>
        <p:nvPicPr>
          <p:cNvPr id="45060" name="Picture 5" descr="figure 13.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1504950"/>
            <a:ext cx="404495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Wave winding</a:t>
            </a:r>
          </a:p>
        </p:txBody>
      </p:sp>
      <p:sp>
        <p:nvSpPr>
          <p:cNvPr id="47107" name="Rectangle 6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Wave winding, in which each coil connects to commutator segments some distance apart </a:t>
            </a:r>
          </a:p>
        </p:txBody>
      </p:sp>
      <p:pic>
        <p:nvPicPr>
          <p:cNvPr id="47108" name="Picture 5" descr="figure 13.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557338"/>
            <a:ext cx="6300787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Comparison of winding types</a:t>
            </a:r>
          </a:p>
        </p:txBody>
      </p:sp>
      <p:sp>
        <p:nvSpPr>
          <p:cNvPr id="25604" name="Rectangle 13"/>
          <p:cNvSpPr>
            <a:spLocks noChangeArrowheads="1"/>
          </p:cNvSpPr>
          <p:nvPr/>
        </p:nvSpPr>
        <p:spPr bwMode="auto">
          <a:xfrm>
            <a:off x="612775" y="1511300"/>
            <a:ext cx="7918450" cy="42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A wave winding </a:t>
            </a:r>
            <a:r>
              <a:rPr lang="en-AU" sz="2800" dirty="0">
                <a:latin typeface="Arial Narrow" pitchFamily="34" charset="0"/>
                <a:cs typeface="+mn-cs"/>
              </a:rPr>
              <a:t>has two parallel paths between brush connections, with windings effectively in series. </a:t>
            </a:r>
          </a:p>
          <a:p>
            <a:pPr marL="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means a larger number of conductors contribute to output voltage, but because they’re in series, output current is less than from a lap wound armature.</a:t>
            </a:r>
          </a:p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A lap winding </a:t>
            </a:r>
            <a:r>
              <a:rPr lang="en-AU" sz="2800" dirty="0">
                <a:latin typeface="Arial Narrow" pitchFamily="34" charset="0"/>
                <a:cs typeface="+mn-cs"/>
              </a:rPr>
              <a:t>produces a lower voltage and a higher current than a wave winding.</a:t>
            </a:r>
          </a:p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Both types of armature windings produce the same amount of output power.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13.4 Separately excited DC generator</a:t>
            </a:r>
          </a:p>
        </p:txBody>
      </p:sp>
      <p:sp>
        <p:nvSpPr>
          <p:cNvPr id="26628" name="Rectangle 18"/>
          <p:cNvSpPr>
            <a:spLocks noChangeArrowheads="1"/>
          </p:cNvSpPr>
          <p:nvPr/>
        </p:nvSpPr>
        <p:spPr bwMode="auto">
          <a:xfrm>
            <a:off x="611188" y="1511300"/>
            <a:ext cx="792003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magnetic field current in a separately excited DC generator is provided by an external DC supply.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DC supply can be adjustable, or for a fixed supply voltage, connected in series with a variable resistance to control the value of the field current.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DC supply can be from another DC generator mechanically connected to the main DC generator shaft.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</a:t>
            </a:r>
          </a:p>
        </p:txBody>
      </p:sp>
      <p:sp>
        <p:nvSpPr>
          <p:cNvPr id="53251" name="Rectangle 19"/>
          <p:cNvSpPr>
            <a:spLocks noChangeArrowheads="1"/>
          </p:cNvSpPr>
          <p:nvPr/>
        </p:nvSpPr>
        <p:spPr bwMode="auto">
          <a:xfrm>
            <a:off x="611188" y="5292725"/>
            <a:ext cx="7921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basic two-pole separately excited DC generator</a:t>
            </a:r>
          </a:p>
        </p:txBody>
      </p:sp>
      <p:pic>
        <p:nvPicPr>
          <p:cNvPr id="53252" name="Picture 5" descr="figure 13.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63" y="1700213"/>
            <a:ext cx="5338762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Circuit diagram</a:t>
            </a:r>
          </a:p>
        </p:txBody>
      </p:sp>
      <p:sp>
        <p:nvSpPr>
          <p:cNvPr id="55299" name="Rectangle 21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0" name="Rectangle 29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Circuit diagram of a separately excited DC generator. The field rheostat adjusts the value of the field current.</a:t>
            </a:r>
          </a:p>
        </p:txBody>
      </p:sp>
      <p:pic>
        <p:nvPicPr>
          <p:cNvPr id="55301" name="Picture 6" descr="figure 13.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555750"/>
            <a:ext cx="446405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Equivalent circuit</a:t>
            </a:r>
          </a:p>
        </p:txBody>
      </p:sp>
      <p:sp>
        <p:nvSpPr>
          <p:cNvPr id="57347" name="Rectangle 26"/>
          <p:cNvSpPr>
            <a:spLocks noChangeArrowheads="1"/>
          </p:cNvSpPr>
          <p:nvPr/>
        </p:nvSpPr>
        <p:spPr bwMode="auto">
          <a:xfrm>
            <a:off x="539750" y="4859338"/>
            <a:ext cx="8064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Equivalent circuit of a separately excited DC generator. Coils are shown as DC resistances, the voltage produced by the armature is E</a:t>
            </a:r>
            <a:r>
              <a:rPr lang="en-AU" altLang="en-US" sz="2400" baseline="-25000"/>
              <a:t>G</a:t>
            </a:r>
            <a:r>
              <a:rPr lang="en-AU" altLang="en-US" sz="2400"/>
              <a:t>.</a:t>
            </a:r>
          </a:p>
        </p:txBody>
      </p:sp>
      <p:pic>
        <p:nvPicPr>
          <p:cNvPr id="57348" name="Picture 5" descr="figure 13.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555750"/>
            <a:ext cx="6948488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Open-circuit characteristics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611188" y="1511300"/>
            <a:ext cx="792162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When there is no load connected to a generator, its terminal voltage (V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T</a:t>
            </a:r>
            <a:r>
              <a:rPr lang="en-AU" sz="2800" dirty="0">
                <a:latin typeface="Arial Narrow" pitchFamily="34" charset="0"/>
                <a:cs typeface="+mn-cs"/>
              </a:rPr>
              <a:t>) will equal the EMF generated in the armature (E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G</a:t>
            </a:r>
            <a:r>
              <a:rPr lang="en-AU" sz="2800" dirty="0">
                <a:latin typeface="Arial Narrow" pitchFamily="34" charset="0"/>
                <a:cs typeface="+mn-cs"/>
              </a:rPr>
              <a:t>). The value of this voltage depends on: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1.</a:t>
            </a:r>
            <a:r>
              <a:rPr lang="en-AU" sz="2800" dirty="0">
                <a:latin typeface="Arial Narrow" pitchFamily="34" charset="0"/>
                <a:cs typeface="+mn-cs"/>
              </a:rPr>
              <a:t>	strength of the magnetic field created by the field coils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2.</a:t>
            </a:r>
            <a:r>
              <a:rPr lang="en-AU" sz="2800" dirty="0">
                <a:latin typeface="Arial Narrow" pitchFamily="34" charset="0"/>
                <a:cs typeface="+mn-cs"/>
              </a:rPr>
              <a:t>	number of armature conductors connected in series, which depends on the construction of the armature and how it is wound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3.</a:t>
            </a:r>
            <a:r>
              <a:rPr lang="en-AU" sz="2800" dirty="0">
                <a:latin typeface="Arial Narrow" pitchFamily="34" charset="0"/>
                <a:cs typeface="+mn-cs"/>
              </a:rPr>
              <a:t>	relative speed between the moving conductors and the magnetic field.</a:t>
            </a:r>
            <a:endParaRPr lang="en-AU" sz="2800" b="1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Equation to find E</a:t>
            </a:r>
            <a:r>
              <a:rPr lang="en-AU" altLang="en-US" cap="none" baseline="-25000" smtClean="0">
                <a:solidFill>
                  <a:srgbClr val="3C9325"/>
                </a:solidFill>
                <a:cs typeface="Arial" pitchFamily="34" charset="0"/>
              </a:rPr>
              <a:t>G</a:t>
            </a:r>
          </a:p>
        </p:txBody>
      </p:sp>
      <p:sp>
        <p:nvSpPr>
          <p:cNvPr id="61443" name="Rectangle 19"/>
          <p:cNvSpPr>
            <a:spLocks noChangeArrowheads="1"/>
          </p:cNvSpPr>
          <p:nvPr/>
        </p:nvSpPr>
        <p:spPr bwMode="auto">
          <a:xfrm>
            <a:off x="0" y="2489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61444" name="Object 18"/>
          <p:cNvGraphicFramePr>
            <a:graphicFrameLocks noChangeAspect="1"/>
          </p:cNvGraphicFramePr>
          <p:nvPr/>
        </p:nvGraphicFramePr>
        <p:xfrm>
          <a:off x="3563938" y="1511300"/>
          <a:ext cx="1944687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4" name="Equation" r:id="rId4" imgW="660113" imgH="355446" progId="">
                  <p:embed/>
                </p:oleObj>
              </mc:Choice>
              <mc:Fallback>
                <p:oleObj name="Equation" r:id="rId4" imgW="660113" imgH="355446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1511300"/>
                        <a:ext cx="1944687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20"/>
          <p:cNvSpPr>
            <a:spLocks noChangeArrowheads="1"/>
          </p:cNvSpPr>
          <p:nvPr/>
        </p:nvSpPr>
        <p:spPr bwMode="auto">
          <a:xfrm>
            <a:off x="612775" y="2449513"/>
            <a:ext cx="791845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200"/>
              </a:spcAft>
              <a:tabLst>
                <a:tab pos="88900" algn="l"/>
                <a:tab pos="228600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E</a:t>
            </a:r>
            <a:r>
              <a:rPr lang="en-US" sz="2800" baseline="-30000" dirty="0">
                <a:latin typeface="Arial Narrow" pitchFamily="34" charset="0"/>
                <a:cs typeface="Times New Roman" pitchFamily="18" charset="0"/>
              </a:rPr>
              <a:t>G</a:t>
            </a:r>
            <a:r>
              <a:rPr lang="en-US" sz="2800" dirty="0">
                <a:latin typeface="Arial Narrow" pitchFamily="34" charset="0"/>
                <a:cs typeface="Times New Roman" pitchFamily="18" charset="0"/>
              </a:rPr>
              <a:t> = voltage generated by the armature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p = number of poles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Φ = flux per pole in </a:t>
            </a:r>
            <a:r>
              <a:rPr lang="en-US" sz="2800" dirty="0" err="1">
                <a:latin typeface="Arial Narrow" pitchFamily="34" charset="0"/>
                <a:cs typeface="Times New Roman" pitchFamily="18" charset="0"/>
              </a:rPr>
              <a:t>webers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n = revolutions per minute (RPM)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Z = number of effective armature conductors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a = number of parallel paths in the armature.</a:t>
            </a:r>
            <a:endParaRPr lang="en-US" sz="2800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79450" y="549275"/>
            <a:ext cx="77089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 smtClean="0">
                <a:solidFill>
                  <a:srgbClr val="3C9325"/>
                </a:solidFill>
              </a:rPr>
              <a:t>Chapter 13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 smtClean="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 smtClean="0">
                <a:solidFill>
                  <a:srgbClr val="3C9325"/>
                </a:solidFill>
              </a:rPr>
              <a:t>DC Generators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>
              <a:solidFill>
                <a:srgbClr val="3C932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Test setup</a:t>
            </a:r>
          </a:p>
        </p:txBody>
      </p:sp>
      <p:sp>
        <p:nvSpPr>
          <p:cNvPr id="63491" name="Rectangle 4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AU" altLang="en-US" sz="2400"/>
              <a:t>Circuit when determining a DC generator’s open-circuit characteristic, in which the speed is held constant for different values of field current while the output voltage is measured</a:t>
            </a:r>
          </a:p>
        </p:txBody>
      </p:sp>
      <p:pic>
        <p:nvPicPr>
          <p:cNvPr id="63492" name="Picture 5" descr="figure 13.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1628775"/>
            <a:ext cx="7799387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Output versus increasing field current</a:t>
            </a:r>
          </a:p>
        </p:txBody>
      </p:sp>
      <p:sp>
        <p:nvSpPr>
          <p:cNvPr id="65539" name="Rectangle 7"/>
          <p:cNvSpPr>
            <a:spLocks noChangeArrowheads="1"/>
          </p:cNvSpPr>
          <p:nvPr/>
        </p:nvSpPr>
        <p:spPr bwMode="auto">
          <a:xfrm>
            <a:off x="4479925" y="24796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5540" name="Rectangle 11"/>
          <p:cNvSpPr>
            <a:spLocks noChangeArrowheads="1"/>
          </p:cNvSpPr>
          <p:nvPr/>
        </p:nvSpPr>
        <p:spPr bwMode="auto">
          <a:xfrm>
            <a:off x="704850" y="4859338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open-circuit voltage curve of a DC generator is the same as the magnetisation (B–H) curve of the machine’s magnetic circuit</a:t>
            </a:r>
          </a:p>
        </p:txBody>
      </p:sp>
      <p:pic>
        <p:nvPicPr>
          <p:cNvPr id="65541" name="Picture 6" descr="figure 13.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1628775"/>
            <a:ext cx="709295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Output versus increasing RPM</a:t>
            </a:r>
          </a:p>
        </p:txBody>
      </p:sp>
      <p:sp>
        <p:nvSpPr>
          <p:cNvPr id="67587" name="Rectangle 5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Voltage versus speed curve for a DC generator on no load</a:t>
            </a:r>
          </a:p>
        </p:txBody>
      </p:sp>
      <p:pic>
        <p:nvPicPr>
          <p:cNvPr id="67588" name="Picture 5" descr="figure 13.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531938"/>
            <a:ext cx="4392613" cy="348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characteristics</a:t>
            </a:r>
          </a:p>
        </p:txBody>
      </p:sp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DC generator is used to provide electrical power to a load.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It’s therefore useful to know how the generator performs under load conditions.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This is done with a </a:t>
            </a:r>
            <a:r>
              <a:rPr lang="en-AU" altLang="en-US" sz="2800">
                <a:solidFill>
                  <a:srgbClr val="3C9325"/>
                </a:solidFill>
              </a:rPr>
              <a:t>load test </a:t>
            </a:r>
            <a:r>
              <a:rPr lang="en-AU" altLang="en-US" sz="2800"/>
              <a:t>in which the generator is run at its rated speed and field current while the </a:t>
            </a:r>
            <a:r>
              <a:rPr lang="en-AU" altLang="en-US" sz="2800">
                <a:solidFill>
                  <a:srgbClr val="3C9325"/>
                </a:solidFill>
              </a:rPr>
              <a:t>load current </a:t>
            </a:r>
            <a:r>
              <a:rPr lang="en-AU" altLang="en-US" sz="2800"/>
              <a:t>is varied.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Test setup</a:t>
            </a:r>
          </a:p>
        </p:txBody>
      </p:sp>
      <p:sp>
        <p:nvSpPr>
          <p:cNvPr id="71683" name="Rectangle 5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684" name="Rectangle 9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Load test circuit diagram, in which the generator’s terminal voltage is measured at different values of load current, for constant RPM and field current</a:t>
            </a:r>
          </a:p>
        </p:txBody>
      </p:sp>
      <p:pic>
        <p:nvPicPr>
          <p:cNvPr id="71685" name="Picture 6" descr="figure 13.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28775"/>
            <a:ext cx="6048375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 curve</a:t>
            </a:r>
          </a:p>
        </p:txBody>
      </p:sp>
      <p:sp>
        <p:nvSpPr>
          <p:cNvPr id="73731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output voltage falls as the load is increased due to armature and brush resistance, and because of armature reaction</a:t>
            </a:r>
          </a:p>
        </p:txBody>
      </p:sp>
      <p:pic>
        <p:nvPicPr>
          <p:cNvPr id="73732" name="Picture 5" descr="figure 13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84313"/>
            <a:ext cx="38163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Armature reaction</a:t>
            </a:r>
          </a:p>
        </p:txBody>
      </p:sp>
      <p:sp>
        <p:nvSpPr>
          <p:cNvPr id="75779" name="Rectangle 6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Armature reaction causes the machine’s magnetic field to twist in the direction of rotation </a:t>
            </a:r>
          </a:p>
        </p:txBody>
      </p:sp>
      <p:pic>
        <p:nvPicPr>
          <p:cNvPr id="75780" name="Picture 5" descr="figure 13.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557338"/>
            <a:ext cx="6227763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Effects of armature reaction</a:t>
            </a:r>
          </a:p>
        </p:txBody>
      </p:sp>
      <p:sp>
        <p:nvSpPr>
          <p:cNvPr id="38916" name="Rectangle 7"/>
          <p:cNvSpPr>
            <a:spLocks noChangeArrowheads="1"/>
          </p:cNvSpPr>
          <p:nvPr/>
        </p:nvSpPr>
        <p:spPr bwMode="auto">
          <a:xfrm>
            <a:off x="612775" y="1511300"/>
            <a:ext cx="79184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Armature reaction causes:</a:t>
            </a:r>
          </a:p>
          <a:p>
            <a:pPr marL="174625" indent="-17462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tabLst>
                <a:tab pos="1746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flux to concentrate at the trailing pole tips and reduce at the leading pole tips</a:t>
            </a:r>
          </a:p>
          <a:p>
            <a:pPr marL="174625" indent="-17462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tabLst>
                <a:tab pos="1746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magnetic flux to be distributed unevenly. As a result, the magnetic circuit in the machine is not being used effectively, and the generated voltage is reduced</a:t>
            </a:r>
          </a:p>
          <a:p>
            <a:pPr marL="174625" indent="-17462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tabLst>
                <a:tab pos="1746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sparking at the brushes, which can be reduced by moving the brushes to a new position.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Brush position</a:t>
            </a:r>
          </a:p>
        </p:txBody>
      </p:sp>
      <p:sp>
        <p:nvSpPr>
          <p:cNvPr id="79875" name="Rectangle 7"/>
          <p:cNvSpPr>
            <a:spLocks noChangeArrowheads="1"/>
          </p:cNvSpPr>
          <p:nvPr/>
        </p:nvSpPr>
        <p:spPr bwMode="auto">
          <a:xfrm>
            <a:off x="4479925" y="27479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9876" name="Rectangle 14"/>
          <p:cNvSpPr>
            <a:spLocks noChangeArrowheads="1"/>
          </p:cNvSpPr>
          <p:nvPr/>
        </p:nvSpPr>
        <p:spPr bwMode="auto">
          <a:xfrm>
            <a:off x="0" y="3606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9877" name="Rectangle 16"/>
          <p:cNvSpPr>
            <a:spLocks noChangeArrowheads="1"/>
          </p:cNvSpPr>
          <p:nvPr/>
        </p:nvSpPr>
        <p:spPr bwMode="auto">
          <a:xfrm>
            <a:off x="612775" y="4608513"/>
            <a:ext cx="79200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Brushes are positioned so switching between commutator segments occurs at the </a:t>
            </a:r>
            <a:r>
              <a:rPr lang="en-AU" altLang="en-US" sz="2400">
                <a:solidFill>
                  <a:srgbClr val="3C9325"/>
                </a:solidFill>
              </a:rPr>
              <a:t>magnetic neutral zone</a:t>
            </a:r>
            <a:r>
              <a:rPr lang="en-AU" altLang="en-US" sz="2400"/>
              <a:t>, when there is no induced current in the coils being switched</a:t>
            </a:r>
          </a:p>
        </p:txBody>
      </p:sp>
      <p:pic>
        <p:nvPicPr>
          <p:cNvPr id="79878" name="Picture 7" descr="figure 13.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544638"/>
            <a:ext cx="6049962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Interpoles</a:t>
            </a:r>
          </a:p>
        </p:txBody>
      </p:sp>
      <p:sp>
        <p:nvSpPr>
          <p:cNvPr id="81923" name="Rectangle 1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Interpoles reduce the effects of armature reaction and are connected in series with the armature </a:t>
            </a:r>
          </a:p>
        </p:txBody>
      </p:sp>
      <p:pic>
        <p:nvPicPr>
          <p:cNvPr id="81924" name="Picture 5" descr="figure 13.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557338"/>
            <a:ext cx="4752975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About this chapter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12775" y="1511300"/>
            <a:ext cx="7920038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Although Faraday discovered the principles of electromagnetic induction in 1831, it took 40 years before a commercially viable DC generator was developed.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chapter:</a:t>
            </a:r>
          </a:p>
          <a:p>
            <a:pPr marL="182563" indent="-182563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describes the operating principles and construction of various types of DC generators </a:t>
            </a:r>
          </a:p>
          <a:p>
            <a:pPr marL="182563" indent="-182563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looks at how each type of generator performs when providing power to a load</a:t>
            </a:r>
          </a:p>
          <a:p>
            <a:pPr marL="182563" indent="-182563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looks at applications and limitations of each generator.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13.5 Self-excited generators</a:t>
            </a:r>
          </a:p>
        </p:txBody>
      </p:sp>
      <p:sp>
        <p:nvSpPr>
          <p:cNvPr id="83971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989" name="Rectangle 11"/>
          <p:cNvSpPr>
            <a:spLocks noChangeArrowheads="1"/>
          </p:cNvSpPr>
          <p:nvPr/>
        </p:nvSpPr>
        <p:spPr bwMode="auto">
          <a:xfrm>
            <a:off x="611188" y="1511300"/>
            <a:ext cx="79216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Most DC generators are self-excited, which means they provide their own field current. </a:t>
            </a:r>
          </a:p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There are various ways this can be done, and each method is named after the manner in which the field coils are connected.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They can be:</a:t>
            </a:r>
          </a:p>
          <a:p>
            <a:pPr marL="185738" indent="-18573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 series with the armature</a:t>
            </a:r>
          </a:p>
          <a:p>
            <a:pPr marL="185738" indent="-18573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 parallel (shunt)</a:t>
            </a:r>
          </a:p>
          <a:p>
            <a:pPr marL="185738" indent="-18573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 combination of both.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Shunt generator</a:t>
            </a:r>
          </a:p>
        </p:txBody>
      </p:sp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6020" name="Rectangle 10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>
                <a:solidFill>
                  <a:srgbClr val="000000"/>
                </a:solidFill>
                <a:cs typeface="Times New Roman" pitchFamily="18" charset="0"/>
              </a:rPr>
              <a:t>A shunt-connected DC generator has its field winding in parallel with the armature and (therefore) the output terminals</a:t>
            </a:r>
          </a:p>
        </p:txBody>
      </p:sp>
      <p:pic>
        <p:nvPicPr>
          <p:cNvPr id="86021" name="Picture 6" descr="figure 13.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587500"/>
            <a:ext cx="5937250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</a:t>
            </a:r>
          </a:p>
        </p:txBody>
      </p:sp>
      <p:sp>
        <p:nvSpPr>
          <p:cNvPr id="88067" name="Rectangle 10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terminal voltage of a shunt DC generator falls dramatically under overload conditions, shown by the red section of the curve</a:t>
            </a:r>
          </a:p>
        </p:txBody>
      </p:sp>
      <p:pic>
        <p:nvPicPr>
          <p:cNvPr id="88068" name="Picture 5" descr="figure 13.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557338"/>
            <a:ext cx="7453313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Voltage–speed characteristic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4211638" y="1511300"/>
            <a:ext cx="4464050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The voltage produced by a shunt generator varies almost proportionally to its speed of rotation, once the critical speed is reached. 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Below this speed, the voltage produced by the generator is due mainly to its residual  magnetism.  </a:t>
            </a:r>
          </a:p>
        </p:txBody>
      </p:sp>
      <p:pic>
        <p:nvPicPr>
          <p:cNvPr id="90116" name="Picture 5" descr="figure 13.2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1628775"/>
            <a:ext cx="34369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Series generator</a:t>
            </a:r>
          </a:p>
        </p:txBody>
      </p:sp>
      <p:sp>
        <p:nvSpPr>
          <p:cNvPr id="92163" name="Rectangle 9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164" name="Rectangle 1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field coils in a series DC generator are wound with few turns of heavy gauge wire, and are connected in series with the armature</a:t>
            </a:r>
          </a:p>
        </p:txBody>
      </p:sp>
      <p:pic>
        <p:nvPicPr>
          <p:cNvPr id="92165" name="Picture 6" descr="figure 13.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660525"/>
            <a:ext cx="5400675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</a:t>
            </a:r>
          </a:p>
        </p:txBody>
      </p:sp>
      <p:sp>
        <p:nvSpPr>
          <p:cNvPr id="94211" name="Rectangle 1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terminal voltage of a series DC generator increases as the load current increases</a:t>
            </a:r>
          </a:p>
        </p:txBody>
      </p:sp>
      <p:pic>
        <p:nvPicPr>
          <p:cNvPr id="94212" name="Picture 5" descr="figure 13.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1584325"/>
            <a:ext cx="7188200" cy="306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Voltage–speed characteristic</a:t>
            </a:r>
          </a:p>
        </p:txBody>
      </p:sp>
      <p:sp>
        <p:nvSpPr>
          <p:cNvPr id="96259" name="Rectangle 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5000"/>
              </a:spcBef>
              <a:buFontTx/>
              <a:buNone/>
            </a:pPr>
            <a:r>
              <a:rPr lang="en-AU" altLang="en-US" sz="2400"/>
              <a:t>The voltage produced by a series generator varies almost proportionally to its speed of rotation</a:t>
            </a:r>
          </a:p>
        </p:txBody>
      </p:sp>
      <p:pic>
        <p:nvPicPr>
          <p:cNvPr id="96260" name="Picture 5" descr="figure 13.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84313"/>
            <a:ext cx="3984625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Compound generator</a:t>
            </a:r>
          </a:p>
        </p:txBody>
      </p:sp>
      <p:sp>
        <p:nvSpPr>
          <p:cNvPr id="98307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8308" name="Rectangle 8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8309" name="Rectangle 10"/>
          <p:cNvSpPr>
            <a:spLocks noChangeArrowheads="1"/>
          </p:cNvSpPr>
          <p:nvPr/>
        </p:nvSpPr>
        <p:spPr bwMode="auto">
          <a:xfrm>
            <a:off x="612775" y="4778375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compound generator has two separate windings in each field coil, a series-connected coil and a shunt-connected coil</a:t>
            </a:r>
          </a:p>
        </p:txBody>
      </p:sp>
      <p:pic>
        <p:nvPicPr>
          <p:cNvPr id="98310" name="Picture 7" descr="figure 13.3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57338"/>
            <a:ext cx="5881688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Circuit diagrams</a:t>
            </a:r>
          </a:p>
        </p:txBody>
      </p:sp>
      <p:sp>
        <p:nvSpPr>
          <p:cNvPr id="100355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0356" name="Rectangle 5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0357" name="Rectangle 8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Two ways of connecting the shunt field coils in 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compound generator</a:t>
            </a:r>
          </a:p>
        </p:txBody>
      </p:sp>
      <p:pic>
        <p:nvPicPr>
          <p:cNvPr id="100358" name="Picture 7" descr="figure 13.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484313"/>
            <a:ext cx="7021513" cy="31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Types of compound generator</a:t>
            </a: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06" name="Rectangle 7"/>
          <p:cNvSpPr>
            <a:spLocks noChangeArrowheads="1"/>
          </p:cNvSpPr>
          <p:nvPr/>
        </p:nvSpPr>
        <p:spPr bwMode="auto">
          <a:xfrm>
            <a:off x="611188" y="1511300"/>
            <a:ext cx="7921625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Level-compound</a:t>
            </a:r>
            <a:r>
              <a:rPr lang="en-AU" altLang="en-US" sz="2800"/>
              <a:t> – the number of turns in the series coils keeps the generator’s terminal voltage almost constant from no load to full load. </a:t>
            </a:r>
          </a:p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Over-compound </a:t>
            </a:r>
            <a:r>
              <a:rPr lang="en-AU" altLang="en-US" sz="2800"/>
              <a:t>– has more turns in the series coils, causing the loaded voltage to rise above its no-load value.</a:t>
            </a:r>
          </a:p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Under-compound </a:t>
            </a:r>
            <a:r>
              <a:rPr lang="en-AU" altLang="en-US" sz="2800"/>
              <a:t>– has less turns in the series coils, causing the terminal voltage to fall under load.</a:t>
            </a:r>
          </a:p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Differential compound </a:t>
            </a:r>
            <a:r>
              <a:rPr lang="en-AU" altLang="en-US" sz="2800"/>
              <a:t>– in which the series coils oppose the magnetic field.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611188" y="1511300"/>
            <a:ext cx="792162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7063" indent="-627063" defTabSz="900113">
              <a:spcBef>
                <a:spcPct val="20000"/>
              </a:spcBef>
              <a:buFont typeface="Arial" pitchFamily="34" charset="0"/>
              <a:buChar char="•"/>
              <a:tabLst>
                <a:tab pos="8048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defTabSz="900113">
              <a:spcBef>
                <a:spcPct val="20000"/>
              </a:spcBef>
              <a:buFont typeface="Arial" pitchFamily="34" charset="0"/>
              <a:buChar char="–"/>
              <a:tabLst>
                <a:tab pos="8048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defTabSz="900113">
              <a:spcBef>
                <a:spcPct val="20000"/>
              </a:spcBef>
              <a:buFont typeface="Arial" pitchFamily="34" charset="0"/>
              <a:buChar char="•"/>
              <a:tabLst>
                <a:tab pos="8048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defTabSz="900113">
              <a:spcBef>
                <a:spcPct val="20000"/>
              </a:spcBef>
              <a:buFont typeface="Arial" pitchFamily="34" charset="0"/>
              <a:buChar char="–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defTabSz="900113">
              <a:spcBef>
                <a:spcPct val="20000"/>
              </a:spcBef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13.1</a:t>
            </a:r>
            <a:r>
              <a:rPr lang="en-AU" altLang="en-US" sz="2800" dirty="0"/>
              <a:t> 	Introduction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13.2</a:t>
            </a:r>
            <a:r>
              <a:rPr lang="en-AU" altLang="en-US" sz="2800" dirty="0"/>
              <a:t> 	DC generator operating principles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13.3 </a:t>
            </a:r>
            <a:r>
              <a:rPr lang="en-AU" altLang="en-US" sz="2800" dirty="0"/>
              <a:t>	DC machine construction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13.4</a:t>
            </a:r>
            <a:r>
              <a:rPr lang="en-AU" altLang="en-US" sz="2800" dirty="0"/>
              <a:t> 	Separately excited DC generator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13.5 </a:t>
            </a:r>
            <a:r>
              <a:rPr lang="en-AU" altLang="en-US" sz="2800" dirty="0"/>
              <a:t>	Self-excited generators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13.6</a:t>
            </a:r>
            <a:r>
              <a:rPr lang="en-AU" altLang="en-US" sz="2800" dirty="0"/>
              <a:t> 	Calculations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Types of compound generator (2)</a:t>
            </a: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Curves showing how the output voltage of different types of compound generators behave under load</a:t>
            </a:r>
          </a:p>
        </p:txBody>
      </p:sp>
      <p:pic>
        <p:nvPicPr>
          <p:cNvPr id="104454" name="Picture 7" descr="figure 13.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92250"/>
            <a:ext cx="7007225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13.6 Calculations</a:t>
            </a: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 a typical installation, the load is connected to a DC generator with cables, which will have some value of resistance. Brushes and armature windings also have resistance.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voltage drops across the cables and brushes-armature can be calculated if their resistance and the load current is known.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armature’s generated EMF at full load can also be determined.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13.6 Calculations (2)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Shunt generator connected to a 400 V, 40 kW load. Brush and armature resistance is 0.08 </a:t>
            </a:r>
            <a:r>
              <a:rPr lang="el-GR" altLang="en-US" sz="2400"/>
              <a:t>Ω</a:t>
            </a:r>
            <a:r>
              <a:rPr lang="en-AU" altLang="en-US" sz="2400"/>
              <a:t>, total cable resistance is 0.1 </a:t>
            </a:r>
            <a:r>
              <a:rPr lang="el-GR" altLang="en-US" sz="2400"/>
              <a:t>Ω</a:t>
            </a:r>
            <a:r>
              <a:rPr lang="en-AU" altLang="en-US" sz="2400"/>
              <a:t>.</a:t>
            </a:r>
            <a:endParaRPr lang="el-GR" altLang="en-US" sz="2400"/>
          </a:p>
        </p:txBody>
      </p:sp>
      <p:pic>
        <p:nvPicPr>
          <p:cNvPr id="108550" name="Picture 7" descr="figure 13.3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492250"/>
            <a:ext cx="6804025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drops due to resistance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3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To determine the voltage drops:</a:t>
            </a:r>
          </a:p>
          <a:p>
            <a:pPr marL="360363" indent="-3603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1.	</a:t>
            </a:r>
            <a:r>
              <a:rPr lang="en-AU" sz="2800" dirty="0">
                <a:latin typeface="Arial Narrow" pitchFamily="34" charset="0"/>
                <a:cs typeface="+mn-cs"/>
              </a:rPr>
              <a:t>Find the load current, assuming the voltage across the load is 400 V. </a:t>
            </a:r>
          </a:p>
          <a:p>
            <a:pPr marL="3603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Answer: </a:t>
            </a:r>
            <a:r>
              <a:rPr lang="en-A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L</a:t>
            </a:r>
            <a:r>
              <a:rPr lang="en-AU" sz="2800" dirty="0">
                <a:latin typeface="Arial Narrow" pitchFamily="34" charset="0"/>
                <a:cs typeface="+mn-cs"/>
              </a:rPr>
              <a:t> = 100 A</a:t>
            </a:r>
          </a:p>
          <a:p>
            <a:pPr marL="360363" indent="-3603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2.</a:t>
            </a:r>
            <a:r>
              <a:rPr lang="en-AU" sz="2800" dirty="0">
                <a:latin typeface="Arial Narrow" pitchFamily="34" charset="0"/>
                <a:cs typeface="+mn-cs"/>
              </a:rPr>
              <a:t>	Find the voltage at the generator terminals (V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T</a:t>
            </a:r>
            <a:r>
              <a:rPr lang="en-AU" sz="2800" dirty="0">
                <a:latin typeface="Arial Narrow" pitchFamily="34" charset="0"/>
                <a:cs typeface="+mn-cs"/>
              </a:rPr>
              <a:t>) when the load current is 100 A and the load voltage is 400 V.</a:t>
            </a:r>
          </a:p>
          <a:p>
            <a:pPr marL="342900" indent="174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Answer: 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T</a:t>
            </a:r>
            <a:r>
              <a:rPr lang="en-AU" sz="2800" dirty="0">
                <a:latin typeface="Arial Narrow" pitchFamily="34" charset="0"/>
                <a:cs typeface="+mn-cs"/>
              </a:rPr>
              <a:t> = 410 V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drops due to resistance (2)</a:t>
            </a: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3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To determine the voltage drops:</a:t>
            </a:r>
          </a:p>
          <a:p>
            <a:pPr marL="342900" indent="-342900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3.</a:t>
            </a:r>
            <a:r>
              <a:rPr lang="en-AU" sz="2800" dirty="0">
                <a:latin typeface="Arial Narrow" pitchFamily="34" charset="0"/>
                <a:cs typeface="+mn-cs"/>
              </a:rPr>
              <a:t>	Find the armature’s generated EMF (E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G</a:t>
            </a:r>
            <a:r>
              <a:rPr lang="en-AU" sz="2800" dirty="0">
                <a:latin typeface="Arial Narrow" pitchFamily="34" charset="0"/>
                <a:cs typeface="+mn-cs"/>
              </a:rPr>
              <a:t>), assuming the only losses are due to the armature and brush resistance. </a:t>
            </a:r>
          </a:p>
          <a:p>
            <a:pPr marL="342900" indent="174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Answer: E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G</a:t>
            </a:r>
            <a:r>
              <a:rPr lang="en-AU" sz="2800" dirty="0">
                <a:latin typeface="Arial Narrow" pitchFamily="34" charset="0"/>
                <a:cs typeface="+mn-cs"/>
              </a:rPr>
              <a:t> = 418 V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regulation</a:t>
            </a: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Generators are rated at their full-load output voltage. Voltage regulation is the difference between the no-load and full-load voltages, divided by the full-load value. The answer is multiplied by 100 to express it as a percentage.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That is:</a:t>
            </a:r>
          </a:p>
        </p:txBody>
      </p:sp>
      <p:sp>
        <p:nvSpPr>
          <p:cNvPr id="114694" name="Rectangle 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643063" y="3595688"/>
          <a:ext cx="52562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5" name="Equation" r:id="rId4" imgW="2032000" imgH="381000" progId="">
                  <p:embed/>
                </p:oleObj>
              </mc:Choice>
              <mc:Fallback>
                <p:oleObj name="Equation" r:id="rId4" imgW="2032000" imgH="381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63" y="3595688"/>
                        <a:ext cx="52562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12775" y="4464050"/>
            <a:ext cx="79184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V</a:t>
            </a:r>
            <a:r>
              <a:rPr lang="en-US" sz="2800" baseline="-25000" dirty="0">
                <a:latin typeface="Arial Narrow" pitchFamily="34" charset="0"/>
                <a:cs typeface="+mn-cs"/>
              </a:rPr>
              <a:t>NL</a:t>
            </a:r>
            <a:r>
              <a:rPr lang="en-US" sz="2800" dirty="0">
                <a:latin typeface="Arial Narrow" pitchFamily="34" charset="0"/>
                <a:cs typeface="+mn-cs"/>
              </a:rPr>
              <a:t> = no-load voltage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V</a:t>
            </a:r>
            <a:r>
              <a:rPr lang="en-US" sz="2800" baseline="-25000" dirty="0">
                <a:latin typeface="Arial Narrow" pitchFamily="34" charset="0"/>
                <a:cs typeface="+mn-cs"/>
              </a:rPr>
              <a:t>FL</a:t>
            </a:r>
            <a:r>
              <a:rPr lang="en-US" sz="2800" dirty="0">
                <a:latin typeface="Arial Narrow" pitchFamily="34" charset="0"/>
                <a:cs typeface="+mn-cs"/>
              </a:rPr>
              <a:t> = full-load voltage.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Power loss and efficiency</a:t>
            </a:r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6326" name="Rectangle 5"/>
          <p:cNvSpPr>
            <a:spLocks noChangeArrowheads="1"/>
          </p:cNvSpPr>
          <p:nvPr/>
        </p:nvSpPr>
        <p:spPr bwMode="auto">
          <a:xfrm>
            <a:off x="612775" y="1511300"/>
            <a:ext cx="7920038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Power losses include copper losses  (I</a:t>
            </a:r>
            <a:r>
              <a:rPr lang="en-AU" altLang="en-US" sz="2800" baseline="30000"/>
              <a:t>2</a:t>
            </a:r>
            <a:r>
              <a:rPr lang="en-AU" altLang="en-US" sz="2800"/>
              <a:t>R losses), mechanical losses due to friction and wind resistance, and magnetic core losses due to hysteresis, magnetic fringing and leakage, and eddy currents induced in the core.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Therefore, the prime mover driving a DC generator has to provide sufficient power to overcome all these losses.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Efficiency</a:t>
            </a:r>
          </a:p>
        </p:txBody>
      </p:sp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1" fontAlgn="auto" hangingPunct="1">
              <a:spcBef>
                <a:spcPct val="35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ratio of the power output (P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out</a:t>
            </a:r>
            <a:r>
              <a:rPr lang="en-AU" sz="2800" dirty="0">
                <a:latin typeface="Arial Narrow" pitchFamily="34" charset="0"/>
                <a:cs typeface="+mn-cs"/>
              </a:rPr>
              <a:t>) and the power input (P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in</a:t>
            </a:r>
            <a:r>
              <a:rPr lang="en-AU" sz="2800" dirty="0">
                <a:latin typeface="Arial Narrow" pitchFamily="34" charset="0"/>
                <a:cs typeface="+mn-cs"/>
              </a:rPr>
              <a:t>) gives a measure of a machine’s efficiency. </a:t>
            </a:r>
          </a:p>
          <a:p>
            <a:pPr marL="174625" indent="-174625" eaLnBrk="1" fontAlgn="auto" hangingPunct="1">
              <a:spcBef>
                <a:spcPct val="35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Efficiency (symbol </a:t>
            </a:r>
            <a:r>
              <a:rPr lang="en-US" sz="2800" dirty="0">
                <a:latin typeface="Arial Narrow" pitchFamily="34" charset="0"/>
                <a:cs typeface="+mn-cs"/>
              </a:rPr>
              <a:t>η</a:t>
            </a:r>
            <a:r>
              <a:rPr lang="en-AU" sz="2800" dirty="0">
                <a:latin typeface="Arial Narrow" pitchFamily="34" charset="0"/>
                <a:cs typeface="+mn-cs"/>
              </a:rPr>
              <a:t>) is expressed as a percentage. </a:t>
            </a:r>
          </a:p>
          <a:p>
            <a:pPr marL="174625" eaLnBrk="1" fontAlgn="auto" hangingPunct="1">
              <a:spcBef>
                <a:spcPct val="3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That is:</a:t>
            </a:r>
          </a:p>
          <a:p>
            <a:pPr marL="355600" indent="-355600" eaLnBrk="1" fontAlgn="auto" hangingPunct="1">
              <a:spcBef>
                <a:spcPct val="75000"/>
              </a:spcBef>
              <a:spcAft>
                <a:spcPts val="0"/>
              </a:spcAft>
              <a:defRPr/>
            </a:pPr>
            <a:r>
              <a:rPr lang="en-AU" sz="2400" dirty="0">
                <a:latin typeface="Arial Narrow" pitchFamily="34" charset="0"/>
                <a:cs typeface="+mn-cs"/>
              </a:rPr>
              <a:t>   </a:t>
            </a:r>
          </a:p>
          <a:p>
            <a:pPr marL="355600" indent="-355600" eaLnBrk="1" fontAlgn="auto" hangingPunct="1">
              <a:spcBef>
                <a:spcPct val="35000"/>
              </a:spcBef>
              <a:spcAft>
                <a:spcPts val="0"/>
              </a:spcAft>
              <a:buFontTx/>
              <a:buChar char="•"/>
              <a:defRPr/>
            </a:pPr>
            <a:endParaRPr lang="en-AU" sz="2400" dirty="0">
              <a:latin typeface="Arial Narrow" pitchFamily="34" charset="0"/>
              <a:cs typeface="+mn-cs"/>
            </a:endParaRPr>
          </a:p>
        </p:txBody>
      </p:sp>
      <p:sp>
        <p:nvSpPr>
          <p:cNvPr id="118790" name="Rectangle 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3563938" y="3111500"/>
          <a:ext cx="194310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00" name="Equation" r:id="rId4" imgW="825500" imgH="381000" progId="">
                  <p:embed/>
                </p:oleObj>
              </mc:Choice>
              <mc:Fallback>
                <p:oleObj name="Equation" r:id="rId4" imgW="825500" imgH="381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111500"/>
                        <a:ext cx="1943100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</a:t>
            </a:r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7350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DC machines (motors and generators) have virtually the same construction.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frame and pole pieces in a generator provide a path for the magnetic field created by its field coils.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This field interacts with the rotating armature to induce a voltage in the armature coils.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alternating armature current is converted by the commutator to direct current in the load.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(2)</a:t>
            </a:r>
          </a:p>
        </p:txBody>
      </p:sp>
      <p:sp>
        <p:nvSpPr>
          <p:cNvPr id="12288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8374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lap wound armature has many parallel paths and suits a high current, low voltage machine.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wave wound armature has two parallel paths and suits a high voltage, low current machine.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magnetic field in a generator can be produced by permanent magnets (smaller machines), or field coils supplied by either an external DC source, or by the generator itself.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8</a:t>
            </a:r>
          </a:p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Chapter 13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DC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Generators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13.1 	Introduction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13.2 	DC generator operating principles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13.3 	DC machine construction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13.4 	Separately excited DC generator</a:t>
            </a:r>
          </a:p>
        </p:txBody>
      </p:sp>
    </p:spTree>
    <p:extLst>
      <p:ext uri="{BB962C8B-B14F-4D97-AF65-F5344CB8AC3E}">
        <p14:creationId xmlns:p14="http://schemas.microsoft.com/office/powerpoint/2010/main" val="79055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(3)</a:t>
            </a:r>
          </a:p>
        </p:txBody>
      </p:sp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9398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Self-excited generators can be: shunt, where the field coils are in parallel with the armature; series, in which the armature current flows in the field coils; and compound, which combines shunt and series field coils.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Generators are rated by their output current at a rated output voltage, and have a specific direction of rotation. If the direction of rotation is reversed, a self-excited machine cancels its residual magnetism and cannot produce an output voltage.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(4)</a:t>
            </a:r>
          </a:p>
        </p:txBody>
      </p:sp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0422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mechanical energy required to drive a generator is proportional to, but greater than, the electrical energy being delivered by the generator.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DC generator has resistive (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30000"/>
              <a:t>2</a:t>
            </a:r>
            <a:r>
              <a:rPr lang="en-AU" altLang="en-US" sz="2800"/>
              <a:t>R) losses, core losses (magnetic effects) and mechanical losses (friction, etc.).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Resistive losses are those due to any resistance in series with the armature’s generated EMF (E</a:t>
            </a:r>
            <a:r>
              <a:rPr lang="en-AU" altLang="en-US" sz="2800" baseline="-25000"/>
              <a:t>G</a:t>
            </a:r>
            <a:r>
              <a:rPr lang="en-AU" altLang="en-US" sz="2800"/>
              <a:t>) and the output terminals of the generator.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(5)</a:t>
            </a:r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446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DC machines (motors and generators) operate at a certain efficiency, which is the ratio of the power delivered by the machine (P</a:t>
            </a:r>
            <a:r>
              <a:rPr lang="en-AU" altLang="en-US" sz="2800" baseline="-25000"/>
              <a:t>out</a:t>
            </a:r>
            <a:r>
              <a:rPr lang="en-AU" altLang="en-US" sz="2800"/>
              <a:t>) and the power required to drive the machine (P</a:t>
            </a:r>
            <a:r>
              <a:rPr lang="en-AU" altLang="en-US" sz="2800" baseline="-25000"/>
              <a:t>in</a:t>
            </a:r>
            <a:r>
              <a:rPr lang="en-AU" altLang="en-US" sz="2800"/>
              <a:t>).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% voltage regulation of a DC generator is a measure of how much its output voltage drops under load.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(6)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0" y="30289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2470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prime mover driving a DC generator has to overcome the opposing magnetic fields created by the armature and the generator’s main field.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armature field strength increases with load current, requiring more mechanical power from the prime mover.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13.1 Introduction</a:t>
            </a:r>
          </a:p>
        </p:txBody>
      </p:sp>
      <p:sp>
        <p:nvSpPr>
          <p:cNvPr id="9220" name="Rectangle 10"/>
          <p:cNvSpPr>
            <a:spLocks noChangeArrowheads="1"/>
          </p:cNvSpPr>
          <p:nvPr/>
        </p:nvSpPr>
        <p:spPr bwMode="auto">
          <a:xfrm>
            <a:off x="611188" y="1511300"/>
            <a:ext cx="7920037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3038" indent="-17303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DC generator and a DC motor have a similar construction and are called </a:t>
            </a:r>
            <a:r>
              <a:rPr lang="en-AU" altLang="en-US" sz="2800">
                <a:solidFill>
                  <a:srgbClr val="3C9325"/>
                </a:solidFill>
              </a:rPr>
              <a:t>DC machines</a:t>
            </a:r>
            <a:r>
              <a:rPr lang="en-AU" altLang="en-US" sz="2800"/>
              <a:t>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DC generator converts mechanical energy into electrical energy. The mechanical energy is from a prime mover that rotates the generator shaft.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Prime movers include diesel or petrol engines, hydro-power, steam turbines, etc.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amount of electrical power produced depends on the power of the prime mover and design of the DC generator.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DC generator</a:t>
            </a:r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611188" y="5111750"/>
            <a:ext cx="79216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A 12.5 kW DC generator set, powered by a diesel prime mover</a:t>
            </a:r>
          </a:p>
        </p:txBody>
      </p:sp>
      <p:pic>
        <p:nvPicPr>
          <p:cNvPr id="18436" name="Picture 5" descr="figure 13.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628775"/>
            <a:ext cx="6311900" cy="334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13.2 DC generator operating principles</a:t>
            </a:r>
          </a:p>
        </p:txBody>
      </p:sp>
      <p:sp>
        <p:nvSpPr>
          <p:cNvPr id="20483" name="Rectangle 34"/>
          <p:cNvSpPr>
            <a:spLocks noChangeArrowheads="1"/>
          </p:cNvSpPr>
          <p:nvPr/>
        </p:nvSpPr>
        <p:spPr bwMode="auto">
          <a:xfrm>
            <a:off x="612775" y="4868863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rotating magnet arranged to induce a current in a stationary coil. This arrangement produces an alternating current.</a:t>
            </a:r>
          </a:p>
        </p:txBody>
      </p:sp>
      <p:pic>
        <p:nvPicPr>
          <p:cNvPr id="2048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63" y="1773238"/>
            <a:ext cx="6442075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2819</Words>
  <Application>Microsoft Office PowerPoint</Application>
  <PresentationFormat>On-screen Show (4:3)</PresentationFormat>
  <Paragraphs>440</Paragraphs>
  <Slides>63</Slides>
  <Notes>62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5" baseType="lpstr">
      <vt:lpstr>Office Theme</vt:lpstr>
      <vt:lpstr>Equation</vt:lpstr>
      <vt:lpstr>PowerPoint Presentation</vt:lpstr>
      <vt:lpstr> </vt:lpstr>
      <vt:lpstr>PowerPoint Presentation</vt:lpstr>
      <vt:lpstr>About this chapter</vt:lpstr>
      <vt:lpstr>Contents</vt:lpstr>
      <vt:lpstr>PowerPoint Presentation</vt:lpstr>
      <vt:lpstr>13.1 Introduction</vt:lpstr>
      <vt:lpstr>Example DC generator</vt:lpstr>
      <vt:lpstr>13.2 DC generator operating principles</vt:lpstr>
      <vt:lpstr>Fixed magnetic field, rotating coil</vt:lpstr>
      <vt:lpstr>Basic alternator</vt:lpstr>
      <vt:lpstr>Basic generator</vt:lpstr>
      <vt:lpstr>13.3 DC machine construction</vt:lpstr>
      <vt:lpstr>Stator parts</vt:lpstr>
      <vt:lpstr>Armature</vt:lpstr>
      <vt:lpstr>PowerPoint Presentation</vt:lpstr>
      <vt:lpstr>PowerPoint Presentation</vt:lpstr>
      <vt:lpstr>Armature windings</vt:lpstr>
      <vt:lpstr>Lap and wave windings</vt:lpstr>
      <vt:lpstr>Lap winding</vt:lpstr>
      <vt:lpstr>Lap winding schematic</vt:lpstr>
      <vt:lpstr>Wave winding</vt:lpstr>
      <vt:lpstr>Comparison of winding types</vt:lpstr>
      <vt:lpstr>13.4 Separately excited DC generator</vt:lpstr>
      <vt:lpstr>Example</vt:lpstr>
      <vt:lpstr>Circuit diagram</vt:lpstr>
      <vt:lpstr>Equivalent circuit</vt:lpstr>
      <vt:lpstr>Open-circuit characteristics</vt:lpstr>
      <vt:lpstr>Equation to find EG</vt:lpstr>
      <vt:lpstr>Test setup</vt:lpstr>
      <vt:lpstr>Output versus increasing field current</vt:lpstr>
      <vt:lpstr>Output versus increasing RPM</vt:lpstr>
      <vt:lpstr>Load characteristics</vt:lpstr>
      <vt:lpstr>Test setup</vt:lpstr>
      <vt:lpstr>Load characteristic curve</vt:lpstr>
      <vt:lpstr>Armature reaction</vt:lpstr>
      <vt:lpstr>Effects of armature reaction</vt:lpstr>
      <vt:lpstr>Brush position</vt:lpstr>
      <vt:lpstr>Interpoles</vt:lpstr>
      <vt:lpstr>13.5 Self-excited generators</vt:lpstr>
      <vt:lpstr>Shunt generator</vt:lpstr>
      <vt:lpstr>Load characteristic</vt:lpstr>
      <vt:lpstr>Voltage–speed characteristic</vt:lpstr>
      <vt:lpstr>Series generator</vt:lpstr>
      <vt:lpstr>Load characteristic</vt:lpstr>
      <vt:lpstr>Voltage–speed characteristic</vt:lpstr>
      <vt:lpstr>Compound generator</vt:lpstr>
      <vt:lpstr>Circuit diagrams</vt:lpstr>
      <vt:lpstr>Types of compound generator</vt:lpstr>
      <vt:lpstr>Types of compound generator (2)</vt:lpstr>
      <vt:lpstr>13.6 Calculations</vt:lpstr>
      <vt:lpstr>13.6 Calculations (2)</vt:lpstr>
      <vt:lpstr>Voltage drops due to resistance</vt:lpstr>
      <vt:lpstr>Voltage drops due to resistance (2)</vt:lpstr>
      <vt:lpstr>Voltage regulation</vt:lpstr>
      <vt:lpstr>Power loss and efficiency</vt:lpstr>
      <vt:lpstr>Efficiency</vt:lpstr>
      <vt:lpstr>Chapter summary</vt:lpstr>
      <vt:lpstr>Chapter summary (2)</vt:lpstr>
      <vt:lpstr>Chapter summary (3)</vt:lpstr>
      <vt:lpstr>Chapter summary (4)</vt:lpstr>
      <vt:lpstr>Chapter summary (5)</vt:lpstr>
      <vt:lpstr>Chapter summary (6)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Michael A. JAMES</cp:lastModifiedBy>
  <cp:revision>56</cp:revision>
  <dcterms:created xsi:type="dcterms:W3CDTF">2012-01-23T05:41:48Z</dcterms:created>
  <dcterms:modified xsi:type="dcterms:W3CDTF">2019-02-02T20:31:40Z</dcterms:modified>
</cp:coreProperties>
</file>