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bin" ContentType="application/vnd.openxmlformats-officedocument.oleObject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drawing5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1"/>
  </p:notesMasterIdLst>
  <p:handoutMasterIdLst>
    <p:handoutMasterId r:id="rId82"/>
  </p:handoutMasterIdLst>
  <p:sldIdLst>
    <p:sldId id="344" r:id="rId2"/>
    <p:sldId id="256" r:id="rId3"/>
    <p:sldId id="375" r:id="rId4"/>
    <p:sldId id="376" r:id="rId5"/>
    <p:sldId id="377" r:id="rId6"/>
    <p:sldId id="378" r:id="rId7"/>
    <p:sldId id="379" r:id="rId8"/>
    <p:sldId id="380" r:id="rId9"/>
    <p:sldId id="381" r:id="rId10"/>
    <p:sldId id="382" r:id="rId11"/>
    <p:sldId id="383" r:id="rId12"/>
    <p:sldId id="384" r:id="rId13"/>
    <p:sldId id="385" r:id="rId14"/>
    <p:sldId id="386" r:id="rId15"/>
    <p:sldId id="387" r:id="rId16"/>
    <p:sldId id="388" r:id="rId17"/>
    <p:sldId id="389" r:id="rId18"/>
    <p:sldId id="390" r:id="rId19"/>
    <p:sldId id="391" r:id="rId20"/>
    <p:sldId id="392" r:id="rId21"/>
    <p:sldId id="393" r:id="rId22"/>
    <p:sldId id="394" r:id="rId23"/>
    <p:sldId id="395" r:id="rId24"/>
    <p:sldId id="396" r:id="rId25"/>
    <p:sldId id="397" r:id="rId26"/>
    <p:sldId id="398" r:id="rId27"/>
    <p:sldId id="399" r:id="rId28"/>
    <p:sldId id="400" r:id="rId29"/>
    <p:sldId id="401" r:id="rId30"/>
    <p:sldId id="402" r:id="rId31"/>
    <p:sldId id="403" r:id="rId32"/>
    <p:sldId id="404" r:id="rId33"/>
    <p:sldId id="405" r:id="rId34"/>
    <p:sldId id="406" r:id="rId35"/>
    <p:sldId id="407" r:id="rId36"/>
    <p:sldId id="408" r:id="rId37"/>
    <p:sldId id="409" r:id="rId38"/>
    <p:sldId id="410" r:id="rId39"/>
    <p:sldId id="411" r:id="rId40"/>
    <p:sldId id="412" r:id="rId41"/>
    <p:sldId id="413" r:id="rId42"/>
    <p:sldId id="414" r:id="rId43"/>
    <p:sldId id="415" r:id="rId44"/>
    <p:sldId id="416" r:id="rId45"/>
    <p:sldId id="417" r:id="rId46"/>
    <p:sldId id="418" r:id="rId47"/>
    <p:sldId id="419" r:id="rId48"/>
    <p:sldId id="420" r:id="rId49"/>
    <p:sldId id="421" r:id="rId50"/>
    <p:sldId id="422" r:id="rId51"/>
    <p:sldId id="423" r:id="rId52"/>
    <p:sldId id="424" r:id="rId53"/>
    <p:sldId id="425" r:id="rId54"/>
    <p:sldId id="426" r:id="rId55"/>
    <p:sldId id="427" r:id="rId56"/>
    <p:sldId id="428" r:id="rId57"/>
    <p:sldId id="429" r:id="rId58"/>
    <p:sldId id="430" r:id="rId59"/>
    <p:sldId id="431" r:id="rId60"/>
    <p:sldId id="432" r:id="rId61"/>
    <p:sldId id="433" r:id="rId62"/>
    <p:sldId id="434" r:id="rId63"/>
    <p:sldId id="435" r:id="rId64"/>
    <p:sldId id="436" r:id="rId65"/>
    <p:sldId id="437" r:id="rId66"/>
    <p:sldId id="438" r:id="rId67"/>
    <p:sldId id="439" r:id="rId68"/>
    <p:sldId id="440" r:id="rId69"/>
    <p:sldId id="441" r:id="rId70"/>
    <p:sldId id="442" r:id="rId71"/>
    <p:sldId id="443" r:id="rId72"/>
    <p:sldId id="444" r:id="rId73"/>
    <p:sldId id="445" r:id="rId74"/>
    <p:sldId id="446" r:id="rId75"/>
    <p:sldId id="447" r:id="rId76"/>
    <p:sldId id="448" r:id="rId77"/>
    <p:sldId id="449" r:id="rId78"/>
    <p:sldId id="450" r:id="rId79"/>
    <p:sldId id="452" r:id="rId8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366FF"/>
    <a:srgbClr val="CC3399"/>
    <a:srgbClr val="0000A4"/>
    <a:srgbClr val="006600"/>
    <a:srgbClr val="993366"/>
    <a:srgbClr val="CC00FF"/>
    <a:srgbClr val="00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1" autoAdjust="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Relationship Id="rId86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A91664-2C83-46A2-A356-C6708B17740A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MY"/>
        </a:p>
      </dgm:t>
    </dgm:pt>
    <dgm:pt modelId="{09E86422-99A0-4E03-95A8-CA05A3AD9D18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Academic Curriculum</a:t>
          </a:r>
          <a:endParaRPr lang="en-MY" dirty="0"/>
        </a:p>
      </dgm:t>
    </dgm:pt>
    <dgm:pt modelId="{086EE480-7D2A-463D-9272-611D66174F27}" type="parTrans" cxnId="{FCC5599A-27A1-4BCD-92A3-E7EB632E54E7}">
      <dgm:prSet/>
      <dgm:spPr/>
      <dgm:t>
        <a:bodyPr/>
        <a:lstStyle/>
        <a:p>
          <a:endParaRPr lang="en-MY"/>
        </a:p>
      </dgm:t>
    </dgm:pt>
    <dgm:pt modelId="{7705D6B1-42F1-4FEE-9C27-2FC3A6EA8E47}" type="sibTrans" cxnId="{FCC5599A-27A1-4BCD-92A3-E7EB632E54E7}">
      <dgm:prSet/>
      <dgm:spPr/>
      <dgm:t>
        <a:bodyPr/>
        <a:lstStyle/>
        <a:p>
          <a:endParaRPr lang="en-MY"/>
        </a:p>
      </dgm:t>
    </dgm:pt>
    <dgm:pt modelId="{40F705D1-BD80-408D-B29D-B7C25BE07F72}">
      <dgm:prSet phldrT="[Text]"/>
      <dgm:spPr/>
      <dgm:t>
        <a:bodyPr/>
        <a:lstStyle/>
        <a:p>
          <a:r>
            <a:rPr lang="en-US" dirty="0" err="1" smtClean="0"/>
            <a:t>Programme</a:t>
          </a:r>
          <a:r>
            <a:rPr lang="en-US" dirty="0" smtClean="0"/>
            <a:t> Structure &amp; Course Contents &amp; Balanced Curriculum</a:t>
          </a:r>
          <a:endParaRPr lang="en-MY" dirty="0"/>
        </a:p>
      </dgm:t>
    </dgm:pt>
    <dgm:pt modelId="{1AE56EC7-52C6-4ED0-94EF-D21E29629EAD}" type="parTrans" cxnId="{9D787DA2-F0AF-4B42-ADC4-9B5F3DE1F799}">
      <dgm:prSet/>
      <dgm:spPr/>
      <dgm:t>
        <a:bodyPr/>
        <a:lstStyle/>
        <a:p>
          <a:endParaRPr lang="en-MY"/>
        </a:p>
      </dgm:t>
    </dgm:pt>
    <dgm:pt modelId="{C2922F8A-4DF8-4C1E-921C-89BE75C2B11A}" type="sibTrans" cxnId="{9D787DA2-F0AF-4B42-ADC4-9B5F3DE1F799}">
      <dgm:prSet/>
      <dgm:spPr/>
      <dgm:t>
        <a:bodyPr/>
        <a:lstStyle/>
        <a:p>
          <a:endParaRPr lang="en-MY"/>
        </a:p>
      </dgm:t>
    </dgm:pt>
    <dgm:pt modelId="{3E2767B7-6F39-4269-83C6-9AC850A61997}">
      <dgm:prSet phldrT="[Text]"/>
      <dgm:spPr/>
      <dgm:t>
        <a:bodyPr/>
        <a:lstStyle/>
        <a:p>
          <a:r>
            <a:rPr lang="en-US" dirty="0" smtClean="0"/>
            <a:t>Laboratory</a:t>
          </a:r>
          <a:endParaRPr lang="en-MY" dirty="0"/>
        </a:p>
      </dgm:t>
    </dgm:pt>
    <dgm:pt modelId="{AF368CA9-2F49-4802-8A1E-9F237340F675}" type="parTrans" cxnId="{C2BEC4D2-63A5-4E97-A9CC-193E6F04F718}">
      <dgm:prSet/>
      <dgm:spPr/>
      <dgm:t>
        <a:bodyPr/>
        <a:lstStyle/>
        <a:p>
          <a:endParaRPr lang="en-MY"/>
        </a:p>
      </dgm:t>
    </dgm:pt>
    <dgm:pt modelId="{AE9469D9-031A-42FF-888C-7FA98E1953F2}" type="sibTrans" cxnId="{C2BEC4D2-63A5-4E97-A9CC-193E6F04F718}">
      <dgm:prSet/>
      <dgm:spPr/>
      <dgm:t>
        <a:bodyPr/>
        <a:lstStyle/>
        <a:p>
          <a:endParaRPr lang="en-MY"/>
        </a:p>
      </dgm:t>
    </dgm:pt>
    <dgm:pt modelId="{0E62C83B-AAE7-4D8F-86C6-8740E750B099}">
      <dgm:prSet phldrT="[Text]"/>
      <dgm:spPr/>
      <dgm:t>
        <a:bodyPr/>
        <a:lstStyle/>
        <a:p>
          <a:r>
            <a:rPr lang="en-US" dirty="0" smtClean="0"/>
            <a:t>Exposure to Professional Practice</a:t>
          </a:r>
          <a:endParaRPr lang="en-MY" dirty="0"/>
        </a:p>
      </dgm:t>
    </dgm:pt>
    <dgm:pt modelId="{F54DD3A3-32B2-4EEB-83D4-74B1D6E5D089}" type="parTrans" cxnId="{1335A06B-1D82-4F26-A4DC-A70F5EFAB2FC}">
      <dgm:prSet/>
      <dgm:spPr/>
      <dgm:t>
        <a:bodyPr/>
        <a:lstStyle/>
        <a:p>
          <a:endParaRPr lang="en-MY"/>
        </a:p>
      </dgm:t>
    </dgm:pt>
    <dgm:pt modelId="{6EBF5CFF-18AB-4293-928B-CC7FC1DC7AF0}" type="sibTrans" cxnId="{1335A06B-1D82-4F26-A4DC-A70F5EFAB2FC}">
      <dgm:prSet/>
      <dgm:spPr/>
      <dgm:t>
        <a:bodyPr/>
        <a:lstStyle/>
        <a:p>
          <a:endParaRPr lang="en-MY"/>
        </a:p>
      </dgm:t>
    </dgm:pt>
    <dgm:pt modelId="{CD5285F8-9A1A-4A17-A369-BBC7A9841E6D}">
      <dgm:prSet phldrT="[Text]"/>
      <dgm:spPr/>
      <dgm:t>
        <a:bodyPr/>
        <a:lstStyle/>
        <a:p>
          <a:r>
            <a:rPr lang="en-US" dirty="0" smtClean="0"/>
            <a:t>Industrial Training Design Project</a:t>
          </a:r>
          <a:endParaRPr lang="en-MY" dirty="0"/>
        </a:p>
      </dgm:t>
    </dgm:pt>
    <dgm:pt modelId="{2BD2C8F3-797F-4B2A-83B9-A7C8F7CCDBDC}" type="parTrans" cxnId="{40E18967-F533-478C-834A-8CABA5ADDA08}">
      <dgm:prSet/>
      <dgm:spPr/>
      <dgm:t>
        <a:bodyPr/>
        <a:lstStyle/>
        <a:p>
          <a:endParaRPr lang="en-MY"/>
        </a:p>
      </dgm:t>
    </dgm:pt>
    <dgm:pt modelId="{2DEF17A3-29B2-4252-BA18-4EC047B0FFA1}" type="sibTrans" cxnId="{40E18967-F533-478C-834A-8CABA5ADDA08}">
      <dgm:prSet/>
      <dgm:spPr/>
      <dgm:t>
        <a:bodyPr/>
        <a:lstStyle/>
        <a:p>
          <a:endParaRPr lang="en-MY"/>
        </a:p>
      </dgm:t>
    </dgm:pt>
    <dgm:pt modelId="{F67BFDC4-F83F-4F52-B26A-FE492DADB954}">
      <dgm:prSet phldrT="[Text]"/>
      <dgm:spPr/>
      <dgm:t>
        <a:bodyPr/>
        <a:lstStyle/>
        <a:p>
          <a:r>
            <a:rPr lang="en-US" dirty="0" smtClean="0"/>
            <a:t>Final Year Project</a:t>
          </a:r>
          <a:endParaRPr lang="en-MY" dirty="0"/>
        </a:p>
      </dgm:t>
    </dgm:pt>
    <dgm:pt modelId="{675F7E24-98E8-4E4B-9D5E-7540983E99A2}" type="parTrans" cxnId="{B39BD168-D222-4C4A-B6D0-6C122DAFD99F}">
      <dgm:prSet/>
      <dgm:spPr/>
      <dgm:t>
        <a:bodyPr/>
        <a:lstStyle/>
        <a:p>
          <a:endParaRPr lang="en-MY"/>
        </a:p>
      </dgm:t>
    </dgm:pt>
    <dgm:pt modelId="{8163C03B-9DD0-4C87-82F1-A3F1994C2665}" type="sibTrans" cxnId="{B39BD168-D222-4C4A-B6D0-6C122DAFD99F}">
      <dgm:prSet/>
      <dgm:spPr/>
      <dgm:t>
        <a:bodyPr/>
        <a:lstStyle/>
        <a:p>
          <a:endParaRPr lang="en-MY"/>
        </a:p>
      </dgm:t>
    </dgm:pt>
    <dgm:pt modelId="{CF2F434F-C759-4125-A0D9-BCEBD03785EC}">
      <dgm:prSet phldrT="[Text]"/>
      <dgm:spPr/>
      <dgm:t>
        <a:bodyPr/>
        <a:lstStyle/>
        <a:p>
          <a:r>
            <a:rPr lang="en-US" smtClean="0"/>
            <a:t>Programme </a:t>
          </a:r>
          <a:r>
            <a:rPr lang="en-US" dirty="0" smtClean="0"/>
            <a:t>Delivery &amp; Assessment Methods</a:t>
          </a:r>
          <a:endParaRPr lang="en-MY" dirty="0"/>
        </a:p>
      </dgm:t>
    </dgm:pt>
    <dgm:pt modelId="{8351F6CD-9941-407B-9F23-0FA33DE396D5}" type="parTrans" cxnId="{FBD6AC0C-0884-4AC5-AD7E-257C45FFC36D}">
      <dgm:prSet/>
      <dgm:spPr/>
      <dgm:t>
        <a:bodyPr/>
        <a:lstStyle/>
        <a:p>
          <a:endParaRPr lang="en-MY"/>
        </a:p>
      </dgm:t>
    </dgm:pt>
    <dgm:pt modelId="{25DFB7C6-B9EC-4501-B2CE-07AD18234F89}" type="sibTrans" cxnId="{FBD6AC0C-0884-4AC5-AD7E-257C45FFC36D}">
      <dgm:prSet/>
      <dgm:spPr/>
      <dgm:t>
        <a:bodyPr/>
        <a:lstStyle/>
        <a:p>
          <a:endParaRPr lang="en-MY"/>
        </a:p>
      </dgm:t>
    </dgm:pt>
    <dgm:pt modelId="{2E34F9BD-7B44-469A-91A3-AB34E1C5BA01}" type="pres">
      <dgm:prSet presAssocID="{48A91664-2C83-46A2-A356-C6708B17740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DDF5AE83-1713-4E14-ABC5-A0D717F42117}" type="pres">
      <dgm:prSet presAssocID="{09E86422-99A0-4E03-95A8-CA05A3AD9D18}" presName="centerShape" presStyleLbl="node0" presStyleIdx="0" presStyleCnt="1"/>
      <dgm:spPr>
        <a:prstGeom prst="roundRect">
          <a:avLst/>
        </a:prstGeom>
      </dgm:spPr>
      <dgm:t>
        <a:bodyPr/>
        <a:lstStyle/>
        <a:p>
          <a:endParaRPr lang="en-MY"/>
        </a:p>
      </dgm:t>
    </dgm:pt>
    <dgm:pt modelId="{AFD0DF7A-6E3E-4E43-9D7D-995913998E82}" type="pres">
      <dgm:prSet presAssocID="{1AE56EC7-52C6-4ED0-94EF-D21E29629EAD}" presName="Name9" presStyleLbl="parChTrans1D2" presStyleIdx="0" presStyleCnt="6"/>
      <dgm:spPr/>
      <dgm:t>
        <a:bodyPr/>
        <a:lstStyle/>
        <a:p>
          <a:endParaRPr lang="en-MY"/>
        </a:p>
      </dgm:t>
    </dgm:pt>
    <dgm:pt modelId="{54BF8EE0-88D8-48FB-A2F1-26215BCF0B52}" type="pres">
      <dgm:prSet presAssocID="{1AE56EC7-52C6-4ED0-94EF-D21E29629EAD}" presName="connTx" presStyleLbl="parChTrans1D2" presStyleIdx="0" presStyleCnt="6"/>
      <dgm:spPr/>
      <dgm:t>
        <a:bodyPr/>
        <a:lstStyle/>
        <a:p>
          <a:endParaRPr lang="en-MY"/>
        </a:p>
      </dgm:t>
    </dgm:pt>
    <dgm:pt modelId="{540A3D69-2BE0-4A82-A4C4-9C57040AF083}" type="pres">
      <dgm:prSet presAssocID="{40F705D1-BD80-408D-B29D-B7C25BE07F72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35691203-E48A-4FD7-93AE-75FCD21BE8EB}" type="pres">
      <dgm:prSet presAssocID="{8351F6CD-9941-407B-9F23-0FA33DE396D5}" presName="Name9" presStyleLbl="parChTrans1D2" presStyleIdx="1" presStyleCnt="6"/>
      <dgm:spPr/>
      <dgm:t>
        <a:bodyPr/>
        <a:lstStyle/>
        <a:p>
          <a:endParaRPr lang="en-MY"/>
        </a:p>
      </dgm:t>
    </dgm:pt>
    <dgm:pt modelId="{86A5F09A-B356-49B9-BCC6-B9A5D4F127D5}" type="pres">
      <dgm:prSet presAssocID="{8351F6CD-9941-407B-9F23-0FA33DE396D5}" presName="connTx" presStyleLbl="parChTrans1D2" presStyleIdx="1" presStyleCnt="6"/>
      <dgm:spPr/>
      <dgm:t>
        <a:bodyPr/>
        <a:lstStyle/>
        <a:p>
          <a:endParaRPr lang="en-MY"/>
        </a:p>
      </dgm:t>
    </dgm:pt>
    <dgm:pt modelId="{987FF1E7-3D7B-47B9-8DA0-2A50AE343582}" type="pres">
      <dgm:prSet presAssocID="{CF2F434F-C759-4125-A0D9-BCEBD03785E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C008CC91-2A99-4663-9E50-2F90F368EC20}" type="pres">
      <dgm:prSet presAssocID="{AF368CA9-2F49-4802-8A1E-9F237340F675}" presName="Name9" presStyleLbl="parChTrans1D2" presStyleIdx="2" presStyleCnt="6"/>
      <dgm:spPr/>
      <dgm:t>
        <a:bodyPr/>
        <a:lstStyle/>
        <a:p>
          <a:endParaRPr lang="en-MY"/>
        </a:p>
      </dgm:t>
    </dgm:pt>
    <dgm:pt modelId="{CA00A74D-4BB9-4267-A5FD-1035A99F764A}" type="pres">
      <dgm:prSet presAssocID="{AF368CA9-2F49-4802-8A1E-9F237340F675}" presName="connTx" presStyleLbl="parChTrans1D2" presStyleIdx="2" presStyleCnt="6"/>
      <dgm:spPr/>
      <dgm:t>
        <a:bodyPr/>
        <a:lstStyle/>
        <a:p>
          <a:endParaRPr lang="en-MY"/>
        </a:p>
      </dgm:t>
    </dgm:pt>
    <dgm:pt modelId="{A242CD8B-2906-4729-91EC-DC4D03473D5F}" type="pres">
      <dgm:prSet presAssocID="{3E2767B7-6F39-4269-83C6-9AC850A61997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FD4B9099-AD73-4E65-8A8F-8257F3849FAC}" type="pres">
      <dgm:prSet presAssocID="{F54DD3A3-32B2-4EEB-83D4-74B1D6E5D089}" presName="Name9" presStyleLbl="parChTrans1D2" presStyleIdx="3" presStyleCnt="6"/>
      <dgm:spPr/>
      <dgm:t>
        <a:bodyPr/>
        <a:lstStyle/>
        <a:p>
          <a:endParaRPr lang="en-MY"/>
        </a:p>
      </dgm:t>
    </dgm:pt>
    <dgm:pt modelId="{8940F968-CC15-4CFF-9189-DEE5993B86DF}" type="pres">
      <dgm:prSet presAssocID="{F54DD3A3-32B2-4EEB-83D4-74B1D6E5D089}" presName="connTx" presStyleLbl="parChTrans1D2" presStyleIdx="3" presStyleCnt="6"/>
      <dgm:spPr/>
      <dgm:t>
        <a:bodyPr/>
        <a:lstStyle/>
        <a:p>
          <a:endParaRPr lang="en-MY"/>
        </a:p>
      </dgm:t>
    </dgm:pt>
    <dgm:pt modelId="{C7AF5169-6DF0-49E9-9EE5-4F77F2BF17DB}" type="pres">
      <dgm:prSet presAssocID="{0E62C83B-AAE7-4D8F-86C6-8740E750B09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A73EC78C-32EB-4344-9451-7BA3D4370A92}" type="pres">
      <dgm:prSet presAssocID="{2BD2C8F3-797F-4B2A-83B9-A7C8F7CCDBDC}" presName="Name9" presStyleLbl="parChTrans1D2" presStyleIdx="4" presStyleCnt="6"/>
      <dgm:spPr/>
      <dgm:t>
        <a:bodyPr/>
        <a:lstStyle/>
        <a:p>
          <a:endParaRPr lang="en-MY"/>
        </a:p>
      </dgm:t>
    </dgm:pt>
    <dgm:pt modelId="{3A35A5B7-12A0-413C-B78D-C717C4A8748E}" type="pres">
      <dgm:prSet presAssocID="{2BD2C8F3-797F-4B2A-83B9-A7C8F7CCDBDC}" presName="connTx" presStyleLbl="parChTrans1D2" presStyleIdx="4" presStyleCnt="6"/>
      <dgm:spPr/>
      <dgm:t>
        <a:bodyPr/>
        <a:lstStyle/>
        <a:p>
          <a:endParaRPr lang="en-MY"/>
        </a:p>
      </dgm:t>
    </dgm:pt>
    <dgm:pt modelId="{BF5B50ED-1071-4DBE-B4C1-DE9987048DD6}" type="pres">
      <dgm:prSet presAssocID="{CD5285F8-9A1A-4A17-A369-BBC7A9841E6D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4EE53B14-35B7-43FA-B9B3-932FBD0A1A52}" type="pres">
      <dgm:prSet presAssocID="{675F7E24-98E8-4E4B-9D5E-7540983E99A2}" presName="Name9" presStyleLbl="parChTrans1D2" presStyleIdx="5" presStyleCnt="6"/>
      <dgm:spPr/>
      <dgm:t>
        <a:bodyPr/>
        <a:lstStyle/>
        <a:p>
          <a:endParaRPr lang="en-MY"/>
        </a:p>
      </dgm:t>
    </dgm:pt>
    <dgm:pt modelId="{C23D7828-B268-4DC1-8F88-87C44023210E}" type="pres">
      <dgm:prSet presAssocID="{675F7E24-98E8-4E4B-9D5E-7540983E99A2}" presName="connTx" presStyleLbl="parChTrans1D2" presStyleIdx="5" presStyleCnt="6"/>
      <dgm:spPr/>
      <dgm:t>
        <a:bodyPr/>
        <a:lstStyle/>
        <a:p>
          <a:endParaRPr lang="en-MY"/>
        </a:p>
      </dgm:t>
    </dgm:pt>
    <dgm:pt modelId="{0E33B39B-CD39-4134-9E27-EDCA2AAF9230}" type="pres">
      <dgm:prSet presAssocID="{F67BFDC4-F83F-4F52-B26A-FE492DADB95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E93FF29B-B3D3-407A-B8A4-33D6343FA7FD}" type="presOf" srcId="{40F705D1-BD80-408D-B29D-B7C25BE07F72}" destId="{540A3D69-2BE0-4A82-A4C4-9C57040AF083}" srcOrd="0" destOrd="0" presId="urn:microsoft.com/office/officeart/2005/8/layout/radial1"/>
    <dgm:cxn modelId="{4A5E28FC-E35D-479F-8011-38F0548B6438}" type="presOf" srcId="{F54DD3A3-32B2-4EEB-83D4-74B1D6E5D089}" destId="{FD4B9099-AD73-4E65-8A8F-8257F3849FAC}" srcOrd="0" destOrd="0" presId="urn:microsoft.com/office/officeart/2005/8/layout/radial1"/>
    <dgm:cxn modelId="{04800070-5239-46AC-AEE6-73723AE232A8}" type="presOf" srcId="{2BD2C8F3-797F-4B2A-83B9-A7C8F7CCDBDC}" destId="{3A35A5B7-12A0-413C-B78D-C717C4A8748E}" srcOrd="1" destOrd="0" presId="urn:microsoft.com/office/officeart/2005/8/layout/radial1"/>
    <dgm:cxn modelId="{0932428E-B46E-4738-944E-A0B5F64A080D}" type="presOf" srcId="{09E86422-99A0-4E03-95A8-CA05A3AD9D18}" destId="{DDF5AE83-1713-4E14-ABC5-A0D717F42117}" srcOrd="0" destOrd="0" presId="urn:microsoft.com/office/officeart/2005/8/layout/radial1"/>
    <dgm:cxn modelId="{6B5A8850-4309-483C-B540-2BCEDBE14379}" type="presOf" srcId="{AF368CA9-2F49-4802-8A1E-9F237340F675}" destId="{CA00A74D-4BB9-4267-A5FD-1035A99F764A}" srcOrd="1" destOrd="0" presId="urn:microsoft.com/office/officeart/2005/8/layout/radial1"/>
    <dgm:cxn modelId="{9D019CC4-9453-480D-8886-254823F3C51A}" type="presOf" srcId="{8351F6CD-9941-407B-9F23-0FA33DE396D5}" destId="{86A5F09A-B356-49B9-BCC6-B9A5D4F127D5}" srcOrd="1" destOrd="0" presId="urn:microsoft.com/office/officeart/2005/8/layout/radial1"/>
    <dgm:cxn modelId="{C2BEC4D2-63A5-4E97-A9CC-193E6F04F718}" srcId="{09E86422-99A0-4E03-95A8-CA05A3AD9D18}" destId="{3E2767B7-6F39-4269-83C6-9AC850A61997}" srcOrd="2" destOrd="0" parTransId="{AF368CA9-2F49-4802-8A1E-9F237340F675}" sibTransId="{AE9469D9-031A-42FF-888C-7FA98E1953F2}"/>
    <dgm:cxn modelId="{5E5BD5FF-CBE4-4261-877C-523E40774F31}" type="presOf" srcId="{AF368CA9-2F49-4802-8A1E-9F237340F675}" destId="{C008CC91-2A99-4663-9E50-2F90F368EC20}" srcOrd="0" destOrd="0" presId="urn:microsoft.com/office/officeart/2005/8/layout/radial1"/>
    <dgm:cxn modelId="{FBD6AC0C-0884-4AC5-AD7E-257C45FFC36D}" srcId="{09E86422-99A0-4E03-95A8-CA05A3AD9D18}" destId="{CF2F434F-C759-4125-A0D9-BCEBD03785EC}" srcOrd="1" destOrd="0" parTransId="{8351F6CD-9941-407B-9F23-0FA33DE396D5}" sibTransId="{25DFB7C6-B9EC-4501-B2CE-07AD18234F89}"/>
    <dgm:cxn modelId="{F81D044F-9A53-48A7-BDEA-B8EAC53B4E64}" type="presOf" srcId="{675F7E24-98E8-4E4B-9D5E-7540983E99A2}" destId="{4EE53B14-35B7-43FA-B9B3-932FBD0A1A52}" srcOrd="0" destOrd="0" presId="urn:microsoft.com/office/officeart/2005/8/layout/radial1"/>
    <dgm:cxn modelId="{D1690E71-DC94-4512-B06F-65074000B743}" type="presOf" srcId="{F67BFDC4-F83F-4F52-B26A-FE492DADB954}" destId="{0E33B39B-CD39-4134-9E27-EDCA2AAF9230}" srcOrd="0" destOrd="0" presId="urn:microsoft.com/office/officeart/2005/8/layout/radial1"/>
    <dgm:cxn modelId="{40E18967-F533-478C-834A-8CABA5ADDA08}" srcId="{09E86422-99A0-4E03-95A8-CA05A3AD9D18}" destId="{CD5285F8-9A1A-4A17-A369-BBC7A9841E6D}" srcOrd="4" destOrd="0" parTransId="{2BD2C8F3-797F-4B2A-83B9-A7C8F7CCDBDC}" sibTransId="{2DEF17A3-29B2-4252-BA18-4EC047B0FFA1}"/>
    <dgm:cxn modelId="{1335A06B-1D82-4F26-A4DC-A70F5EFAB2FC}" srcId="{09E86422-99A0-4E03-95A8-CA05A3AD9D18}" destId="{0E62C83B-AAE7-4D8F-86C6-8740E750B099}" srcOrd="3" destOrd="0" parTransId="{F54DD3A3-32B2-4EEB-83D4-74B1D6E5D089}" sibTransId="{6EBF5CFF-18AB-4293-928B-CC7FC1DC7AF0}"/>
    <dgm:cxn modelId="{B39BD168-D222-4C4A-B6D0-6C122DAFD99F}" srcId="{09E86422-99A0-4E03-95A8-CA05A3AD9D18}" destId="{F67BFDC4-F83F-4F52-B26A-FE492DADB954}" srcOrd="5" destOrd="0" parTransId="{675F7E24-98E8-4E4B-9D5E-7540983E99A2}" sibTransId="{8163C03B-9DD0-4C87-82F1-A3F1994C2665}"/>
    <dgm:cxn modelId="{84982BC0-3653-473B-9174-69D4C3F14240}" type="presOf" srcId="{F54DD3A3-32B2-4EEB-83D4-74B1D6E5D089}" destId="{8940F968-CC15-4CFF-9189-DEE5993B86DF}" srcOrd="1" destOrd="0" presId="urn:microsoft.com/office/officeart/2005/8/layout/radial1"/>
    <dgm:cxn modelId="{D0FFDFE4-5C5B-4798-BA97-07814716B1C3}" type="presOf" srcId="{CF2F434F-C759-4125-A0D9-BCEBD03785EC}" destId="{987FF1E7-3D7B-47B9-8DA0-2A50AE343582}" srcOrd="0" destOrd="0" presId="urn:microsoft.com/office/officeart/2005/8/layout/radial1"/>
    <dgm:cxn modelId="{E7C1F66A-33D0-4E71-B553-1B7FA1FCC4DF}" type="presOf" srcId="{2BD2C8F3-797F-4B2A-83B9-A7C8F7CCDBDC}" destId="{A73EC78C-32EB-4344-9451-7BA3D4370A92}" srcOrd="0" destOrd="0" presId="urn:microsoft.com/office/officeart/2005/8/layout/radial1"/>
    <dgm:cxn modelId="{8C11EAF1-7B77-4D2B-ABBF-4F88DAF2B049}" type="presOf" srcId="{CD5285F8-9A1A-4A17-A369-BBC7A9841E6D}" destId="{BF5B50ED-1071-4DBE-B4C1-DE9987048DD6}" srcOrd="0" destOrd="0" presId="urn:microsoft.com/office/officeart/2005/8/layout/radial1"/>
    <dgm:cxn modelId="{194777BC-102A-4F6F-800E-C50253D041DD}" type="presOf" srcId="{0E62C83B-AAE7-4D8F-86C6-8740E750B099}" destId="{C7AF5169-6DF0-49E9-9EE5-4F77F2BF17DB}" srcOrd="0" destOrd="0" presId="urn:microsoft.com/office/officeart/2005/8/layout/radial1"/>
    <dgm:cxn modelId="{006954C7-B594-453D-A645-59817D76A4C6}" type="presOf" srcId="{3E2767B7-6F39-4269-83C6-9AC850A61997}" destId="{A242CD8B-2906-4729-91EC-DC4D03473D5F}" srcOrd="0" destOrd="0" presId="urn:microsoft.com/office/officeart/2005/8/layout/radial1"/>
    <dgm:cxn modelId="{1C3EEB09-4669-471E-AF4D-A2A3A1880D5B}" type="presOf" srcId="{1AE56EC7-52C6-4ED0-94EF-D21E29629EAD}" destId="{54BF8EE0-88D8-48FB-A2F1-26215BCF0B52}" srcOrd="1" destOrd="0" presId="urn:microsoft.com/office/officeart/2005/8/layout/radial1"/>
    <dgm:cxn modelId="{36FA6AE7-19EB-4A0A-A1BF-DA5FA737531C}" type="presOf" srcId="{675F7E24-98E8-4E4B-9D5E-7540983E99A2}" destId="{C23D7828-B268-4DC1-8F88-87C44023210E}" srcOrd="1" destOrd="0" presId="urn:microsoft.com/office/officeart/2005/8/layout/radial1"/>
    <dgm:cxn modelId="{9D787DA2-F0AF-4B42-ADC4-9B5F3DE1F799}" srcId="{09E86422-99A0-4E03-95A8-CA05A3AD9D18}" destId="{40F705D1-BD80-408D-B29D-B7C25BE07F72}" srcOrd="0" destOrd="0" parTransId="{1AE56EC7-52C6-4ED0-94EF-D21E29629EAD}" sibTransId="{C2922F8A-4DF8-4C1E-921C-89BE75C2B11A}"/>
    <dgm:cxn modelId="{BB532E9A-12CA-49A6-8829-5719B24A1DED}" type="presOf" srcId="{8351F6CD-9941-407B-9F23-0FA33DE396D5}" destId="{35691203-E48A-4FD7-93AE-75FCD21BE8EB}" srcOrd="0" destOrd="0" presId="urn:microsoft.com/office/officeart/2005/8/layout/radial1"/>
    <dgm:cxn modelId="{FCC5599A-27A1-4BCD-92A3-E7EB632E54E7}" srcId="{48A91664-2C83-46A2-A356-C6708B17740A}" destId="{09E86422-99A0-4E03-95A8-CA05A3AD9D18}" srcOrd="0" destOrd="0" parTransId="{086EE480-7D2A-463D-9272-611D66174F27}" sibTransId="{7705D6B1-42F1-4FEE-9C27-2FC3A6EA8E47}"/>
    <dgm:cxn modelId="{14696F94-4681-4694-A5AD-6E2FB5A7AE83}" type="presOf" srcId="{48A91664-2C83-46A2-A356-C6708B17740A}" destId="{2E34F9BD-7B44-469A-91A3-AB34E1C5BA01}" srcOrd="0" destOrd="0" presId="urn:microsoft.com/office/officeart/2005/8/layout/radial1"/>
    <dgm:cxn modelId="{C3D62022-26A1-42CC-B9DD-439C510B707E}" type="presOf" srcId="{1AE56EC7-52C6-4ED0-94EF-D21E29629EAD}" destId="{AFD0DF7A-6E3E-4E43-9D7D-995913998E82}" srcOrd="0" destOrd="0" presId="urn:microsoft.com/office/officeart/2005/8/layout/radial1"/>
    <dgm:cxn modelId="{B5A3CE5C-9D2A-4F73-ACC8-4716896F8A1B}" type="presParOf" srcId="{2E34F9BD-7B44-469A-91A3-AB34E1C5BA01}" destId="{DDF5AE83-1713-4E14-ABC5-A0D717F42117}" srcOrd="0" destOrd="0" presId="urn:microsoft.com/office/officeart/2005/8/layout/radial1"/>
    <dgm:cxn modelId="{C0A8B90E-4F2E-4F35-AE8B-3F90F4E03B7F}" type="presParOf" srcId="{2E34F9BD-7B44-469A-91A3-AB34E1C5BA01}" destId="{AFD0DF7A-6E3E-4E43-9D7D-995913998E82}" srcOrd="1" destOrd="0" presId="urn:microsoft.com/office/officeart/2005/8/layout/radial1"/>
    <dgm:cxn modelId="{0A0094F2-E2B4-4957-AA88-59B2B974B5F0}" type="presParOf" srcId="{AFD0DF7A-6E3E-4E43-9D7D-995913998E82}" destId="{54BF8EE0-88D8-48FB-A2F1-26215BCF0B52}" srcOrd="0" destOrd="0" presId="urn:microsoft.com/office/officeart/2005/8/layout/radial1"/>
    <dgm:cxn modelId="{9B0BA567-12F9-40E8-97E8-77100D4C3F89}" type="presParOf" srcId="{2E34F9BD-7B44-469A-91A3-AB34E1C5BA01}" destId="{540A3D69-2BE0-4A82-A4C4-9C57040AF083}" srcOrd="2" destOrd="0" presId="urn:microsoft.com/office/officeart/2005/8/layout/radial1"/>
    <dgm:cxn modelId="{11518859-945D-49EF-85FD-BB5393C680DA}" type="presParOf" srcId="{2E34F9BD-7B44-469A-91A3-AB34E1C5BA01}" destId="{35691203-E48A-4FD7-93AE-75FCD21BE8EB}" srcOrd="3" destOrd="0" presId="urn:microsoft.com/office/officeart/2005/8/layout/radial1"/>
    <dgm:cxn modelId="{5F94BC73-3745-42F2-8989-578528D543C5}" type="presParOf" srcId="{35691203-E48A-4FD7-93AE-75FCD21BE8EB}" destId="{86A5F09A-B356-49B9-BCC6-B9A5D4F127D5}" srcOrd="0" destOrd="0" presId="urn:microsoft.com/office/officeart/2005/8/layout/radial1"/>
    <dgm:cxn modelId="{A428A3D7-68FE-4BCF-A544-C876D714DC3C}" type="presParOf" srcId="{2E34F9BD-7B44-469A-91A3-AB34E1C5BA01}" destId="{987FF1E7-3D7B-47B9-8DA0-2A50AE343582}" srcOrd="4" destOrd="0" presId="urn:microsoft.com/office/officeart/2005/8/layout/radial1"/>
    <dgm:cxn modelId="{FD1E3136-830B-411E-BCFF-5EFA9813CAA7}" type="presParOf" srcId="{2E34F9BD-7B44-469A-91A3-AB34E1C5BA01}" destId="{C008CC91-2A99-4663-9E50-2F90F368EC20}" srcOrd="5" destOrd="0" presId="urn:microsoft.com/office/officeart/2005/8/layout/radial1"/>
    <dgm:cxn modelId="{C8A190E4-8BD5-4AD6-B1CC-C9F5E54ECD84}" type="presParOf" srcId="{C008CC91-2A99-4663-9E50-2F90F368EC20}" destId="{CA00A74D-4BB9-4267-A5FD-1035A99F764A}" srcOrd="0" destOrd="0" presId="urn:microsoft.com/office/officeart/2005/8/layout/radial1"/>
    <dgm:cxn modelId="{76B81199-5FAA-487F-8582-B9D686C8A3EF}" type="presParOf" srcId="{2E34F9BD-7B44-469A-91A3-AB34E1C5BA01}" destId="{A242CD8B-2906-4729-91EC-DC4D03473D5F}" srcOrd="6" destOrd="0" presId="urn:microsoft.com/office/officeart/2005/8/layout/radial1"/>
    <dgm:cxn modelId="{D36D2D63-AB92-459C-BED9-1D1953C6A239}" type="presParOf" srcId="{2E34F9BD-7B44-469A-91A3-AB34E1C5BA01}" destId="{FD4B9099-AD73-4E65-8A8F-8257F3849FAC}" srcOrd="7" destOrd="0" presId="urn:microsoft.com/office/officeart/2005/8/layout/radial1"/>
    <dgm:cxn modelId="{94324C8F-531E-424F-A4EC-FDD7079587C5}" type="presParOf" srcId="{FD4B9099-AD73-4E65-8A8F-8257F3849FAC}" destId="{8940F968-CC15-4CFF-9189-DEE5993B86DF}" srcOrd="0" destOrd="0" presId="urn:microsoft.com/office/officeart/2005/8/layout/radial1"/>
    <dgm:cxn modelId="{0E009FC8-4DC5-4CE5-B9C5-270D6028C7B2}" type="presParOf" srcId="{2E34F9BD-7B44-469A-91A3-AB34E1C5BA01}" destId="{C7AF5169-6DF0-49E9-9EE5-4F77F2BF17DB}" srcOrd="8" destOrd="0" presId="urn:microsoft.com/office/officeart/2005/8/layout/radial1"/>
    <dgm:cxn modelId="{76112A7C-1F02-48A6-AD08-79C7B07BCD66}" type="presParOf" srcId="{2E34F9BD-7B44-469A-91A3-AB34E1C5BA01}" destId="{A73EC78C-32EB-4344-9451-7BA3D4370A92}" srcOrd="9" destOrd="0" presId="urn:microsoft.com/office/officeart/2005/8/layout/radial1"/>
    <dgm:cxn modelId="{4A161716-BC14-4821-810A-8587C4C7FB29}" type="presParOf" srcId="{A73EC78C-32EB-4344-9451-7BA3D4370A92}" destId="{3A35A5B7-12A0-413C-B78D-C717C4A8748E}" srcOrd="0" destOrd="0" presId="urn:microsoft.com/office/officeart/2005/8/layout/radial1"/>
    <dgm:cxn modelId="{205FDB42-34B1-47E5-9AA3-FABC42B7ADEC}" type="presParOf" srcId="{2E34F9BD-7B44-469A-91A3-AB34E1C5BA01}" destId="{BF5B50ED-1071-4DBE-B4C1-DE9987048DD6}" srcOrd="10" destOrd="0" presId="urn:microsoft.com/office/officeart/2005/8/layout/radial1"/>
    <dgm:cxn modelId="{FD06157D-E89C-4FAE-9BEB-087FE079188B}" type="presParOf" srcId="{2E34F9BD-7B44-469A-91A3-AB34E1C5BA01}" destId="{4EE53B14-35B7-43FA-B9B3-932FBD0A1A52}" srcOrd="11" destOrd="0" presId="urn:microsoft.com/office/officeart/2005/8/layout/radial1"/>
    <dgm:cxn modelId="{D02BCBBB-33AA-422F-84E1-60D7F36973C1}" type="presParOf" srcId="{4EE53B14-35B7-43FA-B9B3-932FBD0A1A52}" destId="{C23D7828-B268-4DC1-8F88-87C44023210E}" srcOrd="0" destOrd="0" presId="urn:microsoft.com/office/officeart/2005/8/layout/radial1"/>
    <dgm:cxn modelId="{434377B4-ADFF-4F36-BD4A-1AB38BFEDB54}" type="presParOf" srcId="{2E34F9BD-7B44-469A-91A3-AB34E1C5BA01}" destId="{0E33B39B-CD39-4134-9E27-EDCA2AAF9230}" srcOrd="12" destOrd="0" presId="urn:microsoft.com/office/officeart/2005/8/layout/radial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A91664-2C83-46A2-A356-C6708B17740A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MY"/>
        </a:p>
      </dgm:t>
    </dgm:pt>
    <dgm:pt modelId="{09E86422-99A0-4E03-95A8-CA05A3AD9D18}">
      <dgm:prSet phldrT="[Text]"/>
      <dgm:spPr>
        <a:solidFill>
          <a:srgbClr val="002060"/>
        </a:solidFill>
      </dgm:spPr>
      <dgm:t>
        <a:bodyPr/>
        <a:lstStyle/>
        <a:p>
          <a:r>
            <a:rPr lang="en-US" dirty="0" smtClean="0"/>
            <a:t>Students</a:t>
          </a:r>
          <a:endParaRPr lang="en-MY" dirty="0"/>
        </a:p>
      </dgm:t>
    </dgm:pt>
    <dgm:pt modelId="{086EE480-7D2A-463D-9272-611D66174F27}" type="parTrans" cxnId="{FCC5599A-27A1-4BCD-92A3-E7EB632E54E7}">
      <dgm:prSet/>
      <dgm:spPr/>
      <dgm:t>
        <a:bodyPr/>
        <a:lstStyle/>
        <a:p>
          <a:endParaRPr lang="en-MY"/>
        </a:p>
      </dgm:t>
    </dgm:pt>
    <dgm:pt modelId="{7705D6B1-42F1-4FEE-9C27-2FC3A6EA8E47}" type="sibTrans" cxnId="{FCC5599A-27A1-4BCD-92A3-E7EB632E54E7}">
      <dgm:prSet/>
      <dgm:spPr/>
      <dgm:t>
        <a:bodyPr/>
        <a:lstStyle/>
        <a:p>
          <a:endParaRPr lang="en-MY"/>
        </a:p>
      </dgm:t>
    </dgm:pt>
    <dgm:pt modelId="{6392DFCF-8388-49B9-843E-35C4184F31E5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Entry requirements (Academic)</a:t>
          </a:r>
          <a:endParaRPr lang="en-MY" dirty="0"/>
        </a:p>
      </dgm:t>
    </dgm:pt>
    <dgm:pt modelId="{CF326FFB-D7EC-441D-A42F-ABABE7F6A7D2}" type="parTrans" cxnId="{CD0B76CE-7556-4F8C-B244-29724CEFD71F}">
      <dgm:prSet/>
      <dgm:spPr/>
      <dgm:t>
        <a:bodyPr/>
        <a:lstStyle/>
        <a:p>
          <a:endParaRPr lang="en-MY"/>
        </a:p>
      </dgm:t>
    </dgm:pt>
    <dgm:pt modelId="{D3BD3B73-5D59-4CCF-A6C5-0F8B1126FA59}" type="sibTrans" cxnId="{CD0B76CE-7556-4F8C-B244-29724CEFD71F}">
      <dgm:prSet/>
      <dgm:spPr/>
      <dgm:t>
        <a:bodyPr/>
        <a:lstStyle/>
        <a:p>
          <a:endParaRPr lang="en-MY"/>
        </a:p>
      </dgm:t>
    </dgm:pt>
    <dgm:pt modelId="{A6AC7AF9-8A60-429A-8C5C-C42C91703113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Transfer policy / Selection Procedures</a:t>
          </a:r>
          <a:endParaRPr lang="en-MY" dirty="0"/>
        </a:p>
      </dgm:t>
    </dgm:pt>
    <dgm:pt modelId="{2A43A945-28B3-4180-BC04-3B5AD71B4B14}" type="parTrans" cxnId="{22ECB3B8-FC5B-409C-9B37-0691DA7858D4}">
      <dgm:prSet/>
      <dgm:spPr/>
      <dgm:t>
        <a:bodyPr/>
        <a:lstStyle/>
        <a:p>
          <a:endParaRPr lang="en-MY"/>
        </a:p>
      </dgm:t>
    </dgm:pt>
    <dgm:pt modelId="{F207BDA1-15F6-4BE1-86FF-7CB0A612D447}" type="sibTrans" cxnId="{22ECB3B8-FC5B-409C-9B37-0691DA7858D4}">
      <dgm:prSet/>
      <dgm:spPr/>
      <dgm:t>
        <a:bodyPr/>
        <a:lstStyle/>
        <a:p>
          <a:endParaRPr lang="en-MY"/>
        </a:p>
      </dgm:t>
    </dgm:pt>
    <dgm:pt modelId="{7E63CAFC-9393-4964-942C-92ABF0800E72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Student counseling</a:t>
          </a:r>
          <a:endParaRPr lang="en-MY" dirty="0"/>
        </a:p>
      </dgm:t>
    </dgm:pt>
    <dgm:pt modelId="{1708A49F-9F4D-4F89-B2B6-B5FCD814225A}" type="parTrans" cxnId="{61108795-70F4-49DE-99AC-E3C88A7E9C69}">
      <dgm:prSet/>
      <dgm:spPr/>
      <dgm:t>
        <a:bodyPr/>
        <a:lstStyle/>
        <a:p>
          <a:endParaRPr lang="en-MY"/>
        </a:p>
      </dgm:t>
    </dgm:pt>
    <dgm:pt modelId="{84D08925-78F3-43CB-A615-13B5210728ED}" type="sibTrans" cxnId="{61108795-70F4-49DE-99AC-E3C88A7E9C69}">
      <dgm:prSet/>
      <dgm:spPr/>
      <dgm:t>
        <a:bodyPr/>
        <a:lstStyle/>
        <a:p>
          <a:endParaRPr lang="en-MY"/>
        </a:p>
      </dgm:t>
    </dgm:pt>
    <dgm:pt modelId="{B9673A82-AD85-4408-96EB-50FFA5CDC68C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Workload</a:t>
          </a:r>
          <a:endParaRPr lang="en-MY" dirty="0"/>
        </a:p>
      </dgm:t>
    </dgm:pt>
    <dgm:pt modelId="{E50566B2-7EA1-40E2-AC0B-450BFE389489}" type="parTrans" cxnId="{495D20EA-6EDC-443B-AF33-3650DB2D8786}">
      <dgm:prSet/>
      <dgm:spPr/>
      <dgm:t>
        <a:bodyPr/>
        <a:lstStyle/>
        <a:p>
          <a:endParaRPr lang="en-MY"/>
        </a:p>
      </dgm:t>
    </dgm:pt>
    <dgm:pt modelId="{FB6B7AA1-4ED1-464B-B5AA-4C1989B958C8}" type="sibTrans" cxnId="{495D20EA-6EDC-443B-AF33-3650DB2D8786}">
      <dgm:prSet/>
      <dgm:spPr/>
      <dgm:t>
        <a:bodyPr/>
        <a:lstStyle/>
        <a:p>
          <a:endParaRPr lang="en-MY"/>
        </a:p>
      </dgm:t>
    </dgm:pt>
    <dgm:pt modelId="{1F197CD4-9A79-4C0A-9B81-2354CB77D2CA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Enthusiasm &amp; motivation</a:t>
          </a:r>
          <a:endParaRPr lang="en-MY" dirty="0"/>
        </a:p>
      </dgm:t>
    </dgm:pt>
    <dgm:pt modelId="{4F3A6E0E-53A4-4E78-99E5-5E79C002AC3B}" type="parTrans" cxnId="{2206E601-10A5-456B-AA87-0BD4E39C9C84}">
      <dgm:prSet/>
      <dgm:spPr/>
      <dgm:t>
        <a:bodyPr/>
        <a:lstStyle/>
        <a:p>
          <a:endParaRPr lang="en-MY"/>
        </a:p>
      </dgm:t>
    </dgm:pt>
    <dgm:pt modelId="{FE73FDDB-EFB0-49EA-946B-09571FC34CA6}" type="sibTrans" cxnId="{2206E601-10A5-456B-AA87-0BD4E39C9C84}">
      <dgm:prSet/>
      <dgm:spPr/>
      <dgm:t>
        <a:bodyPr/>
        <a:lstStyle/>
        <a:p>
          <a:endParaRPr lang="en-MY"/>
        </a:p>
      </dgm:t>
    </dgm:pt>
    <dgm:pt modelId="{E3BE5FF7-52A9-4D0D-9CEC-9566DEFFA522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PO attainment</a:t>
          </a:r>
          <a:endParaRPr lang="en-MY" dirty="0"/>
        </a:p>
      </dgm:t>
    </dgm:pt>
    <dgm:pt modelId="{7275BF9B-413D-4D0E-916F-C4429BE24DAC}" type="parTrans" cxnId="{71C5748B-3CAA-4A3A-8E46-9B3EFE4C454D}">
      <dgm:prSet/>
      <dgm:spPr/>
      <dgm:t>
        <a:bodyPr/>
        <a:lstStyle/>
        <a:p>
          <a:endParaRPr lang="en-MY"/>
        </a:p>
      </dgm:t>
    </dgm:pt>
    <dgm:pt modelId="{7B0D94EB-8736-47FF-999D-78DFBE53F2F4}" type="sibTrans" cxnId="{71C5748B-3CAA-4A3A-8E46-9B3EFE4C454D}">
      <dgm:prSet/>
      <dgm:spPr/>
      <dgm:t>
        <a:bodyPr/>
        <a:lstStyle/>
        <a:p>
          <a:endParaRPr lang="en-MY"/>
        </a:p>
      </dgm:t>
    </dgm:pt>
    <dgm:pt modelId="{B32C9884-70AB-4395-B6FA-2E8D5C94369D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Co-curricular activities</a:t>
          </a:r>
          <a:endParaRPr lang="en-MY" dirty="0"/>
        </a:p>
      </dgm:t>
    </dgm:pt>
    <dgm:pt modelId="{4AD03E07-70CE-4CC3-8F30-E23BAA84A7B7}" type="parTrans" cxnId="{C92DECD0-1146-4902-AE0D-173137144262}">
      <dgm:prSet/>
      <dgm:spPr/>
      <dgm:t>
        <a:bodyPr/>
        <a:lstStyle/>
        <a:p>
          <a:endParaRPr lang="en-MY"/>
        </a:p>
      </dgm:t>
    </dgm:pt>
    <dgm:pt modelId="{5F99BAA9-18CF-4CE9-9C6F-C4A1FFFD2E73}" type="sibTrans" cxnId="{C92DECD0-1146-4902-AE0D-173137144262}">
      <dgm:prSet/>
      <dgm:spPr/>
      <dgm:t>
        <a:bodyPr/>
        <a:lstStyle/>
        <a:p>
          <a:endParaRPr lang="en-MY"/>
        </a:p>
      </dgm:t>
    </dgm:pt>
    <dgm:pt modelId="{4403294C-C2E1-4A54-81F5-D8B9F0AF0C9B}">
      <dgm:prSet phldrT="[Text]"/>
      <dgm:spPr>
        <a:solidFill>
          <a:srgbClr val="0070C0"/>
        </a:solidFill>
      </dgm:spPr>
      <dgm:t>
        <a:bodyPr/>
        <a:lstStyle/>
        <a:p>
          <a:endParaRPr lang="en-MY" dirty="0"/>
        </a:p>
      </dgm:t>
    </dgm:pt>
    <dgm:pt modelId="{309F095D-9E6C-4473-A33B-0004B05B48B6}" type="parTrans" cxnId="{92E8ADD3-5347-4CB5-B8D0-8C4151AFE0D4}">
      <dgm:prSet/>
      <dgm:spPr/>
      <dgm:t>
        <a:bodyPr/>
        <a:lstStyle/>
        <a:p>
          <a:endParaRPr lang="en-MY"/>
        </a:p>
      </dgm:t>
    </dgm:pt>
    <dgm:pt modelId="{5EDD6A04-79D1-4A5E-A120-B039451AA4A7}" type="sibTrans" cxnId="{92E8ADD3-5347-4CB5-B8D0-8C4151AFE0D4}">
      <dgm:prSet/>
      <dgm:spPr/>
      <dgm:t>
        <a:bodyPr/>
        <a:lstStyle/>
        <a:p>
          <a:endParaRPr lang="en-MY"/>
        </a:p>
      </dgm:t>
    </dgm:pt>
    <dgm:pt modelId="{2E34F9BD-7B44-469A-91A3-AB34E1C5BA01}" type="pres">
      <dgm:prSet presAssocID="{48A91664-2C83-46A2-A356-C6708B17740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DDF5AE83-1713-4E14-ABC5-A0D717F42117}" type="pres">
      <dgm:prSet presAssocID="{09E86422-99A0-4E03-95A8-CA05A3AD9D18}" presName="centerShape" presStyleLbl="node0" presStyleIdx="0" presStyleCnt="1"/>
      <dgm:spPr>
        <a:prstGeom prst="roundRect">
          <a:avLst/>
        </a:prstGeom>
      </dgm:spPr>
      <dgm:t>
        <a:bodyPr/>
        <a:lstStyle/>
        <a:p>
          <a:endParaRPr lang="en-MY"/>
        </a:p>
      </dgm:t>
    </dgm:pt>
    <dgm:pt modelId="{D1FC924F-7A51-4274-AF18-D7A31C2065B6}" type="pres">
      <dgm:prSet presAssocID="{CF326FFB-D7EC-441D-A42F-ABABE7F6A7D2}" presName="Name9" presStyleLbl="parChTrans1D2" presStyleIdx="0" presStyleCnt="7"/>
      <dgm:spPr/>
      <dgm:t>
        <a:bodyPr/>
        <a:lstStyle/>
        <a:p>
          <a:endParaRPr lang="en-MY"/>
        </a:p>
      </dgm:t>
    </dgm:pt>
    <dgm:pt modelId="{E4297B55-F7C3-4F6A-B287-2364FE02FA81}" type="pres">
      <dgm:prSet presAssocID="{CF326FFB-D7EC-441D-A42F-ABABE7F6A7D2}" presName="connTx" presStyleLbl="parChTrans1D2" presStyleIdx="0" presStyleCnt="7"/>
      <dgm:spPr/>
      <dgm:t>
        <a:bodyPr/>
        <a:lstStyle/>
        <a:p>
          <a:endParaRPr lang="en-MY"/>
        </a:p>
      </dgm:t>
    </dgm:pt>
    <dgm:pt modelId="{3723716A-4FD5-45F8-B585-7A8946E7D9F4}" type="pres">
      <dgm:prSet presAssocID="{6392DFCF-8388-49B9-843E-35C4184F31E5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6C8656F4-586C-4C78-9247-C09FC2FEFAF1}" type="pres">
      <dgm:prSet presAssocID="{2A43A945-28B3-4180-BC04-3B5AD71B4B14}" presName="Name9" presStyleLbl="parChTrans1D2" presStyleIdx="1" presStyleCnt="7"/>
      <dgm:spPr/>
      <dgm:t>
        <a:bodyPr/>
        <a:lstStyle/>
        <a:p>
          <a:endParaRPr lang="en-MY"/>
        </a:p>
      </dgm:t>
    </dgm:pt>
    <dgm:pt modelId="{9FBFD037-4652-4BE3-853E-36FBBA764E3B}" type="pres">
      <dgm:prSet presAssocID="{2A43A945-28B3-4180-BC04-3B5AD71B4B14}" presName="connTx" presStyleLbl="parChTrans1D2" presStyleIdx="1" presStyleCnt="7"/>
      <dgm:spPr/>
      <dgm:t>
        <a:bodyPr/>
        <a:lstStyle/>
        <a:p>
          <a:endParaRPr lang="en-MY"/>
        </a:p>
      </dgm:t>
    </dgm:pt>
    <dgm:pt modelId="{D89B9D81-23FC-48A6-AA63-8DA10B5A8788}" type="pres">
      <dgm:prSet presAssocID="{A6AC7AF9-8A60-429A-8C5C-C42C91703113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874D9CC9-2CF1-48F4-9B9B-53EBCBBFF828}" type="pres">
      <dgm:prSet presAssocID="{1708A49F-9F4D-4F89-B2B6-B5FCD814225A}" presName="Name9" presStyleLbl="parChTrans1D2" presStyleIdx="2" presStyleCnt="7"/>
      <dgm:spPr/>
      <dgm:t>
        <a:bodyPr/>
        <a:lstStyle/>
        <a:p>
          <a:endParaRPr lang="en-MY"/>
        </a:p>
      </dgm:t>
    </dgm:pt>
    <dgm:pt modelId="{0F7BE0C4-327C-4D91-BA03-BE87695771C5}" type="pres">
      <dgm:prSet presAssocID="{1708A49F-9F4D-4F89-B2B6-B5FCD814225A}" presName="connTx" presStyleLbl="parChTrans1D2" presStyleIdx="2" presStyleCnt="7"/>
      <dgm:spPr/>
      <dgm:t>
        <a:bodyPr/>
        <a:lstStyle/>
        <a:p>
          <a:endParaRPr lang="en-MY"/>
        </a:p>
      </dgm:t>
    </dgm:pt>
    <dgm:pt modelId="{4402AA9A-7649-4192-BC92-626B68FDF4FA}" type="pres">
      <dgm:prSet presAssocID="{7E63CAFC-9393-4964-942C-92ABF0800E72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727CA42-2B1F-4863-A416-5D08589FA944}" type="pres">
      <dgm:prSet presAssocID="{E50566B2-7EA1-40E2-AC0B-450BFE389489}" presName="Name9" presStyleLbl="parChTrans1D2" presStyleIdx="3" presStyleCnt="7"/>
      <dgm:spPr/>
      <dgm:t>
        <a:bodyPr/>
        <a:lstStyle/>
        <a:p>
          <a:endParaRPr lang="en-MY"/>
        </a:p>
      </dgm:t>
    </dgm:pt>
    <dgm:pt modelId="{1AF40003-FC5E-4094-82D8-7012EE24645B}" type="pres">
      <dgm:prSet presAssocID="{E50566B2-7EA1-40E2-AC0B-450BFE389489}" presName="connTx" presStyleLbl="parChTrans1D2" presStyleIdx="3" presStyleCnt="7"/>
      <dgm:spPr/>
      <dgm:t>
        <a:bodyPr/>
        <a:lstStyle/>
        <a:p>
          <a:endParaRPr lang="en-MY"/>
        </a:p>
      </dgm:t>
    </dgm:pt>
    <dgm:pt modelId="{10E86192-4787-42FA-B884-039F9B466A7D}" type="pres">
      <dgm:prSet presAssocID="{B9673A82-AD85-4408-96EB-50FFA5CDC68C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41B6CB37-D7C5-4259-AFA5-9183D624BCE4}" type="pres">
      <dgm:prSet presAssocID="{4F3A6E0E-53A4-4E78-99E5-5E79C002AC3B}" presName="Name9" presStyleLbl="parChTrans1D2" presStyleIdx="4" presStyleCnt="7"/>
      <dgm:spPr/>
      <dgm:t>
        <a:bodyPr/>
        <a:lstStyle/>
        <a:p>
          <a:endParaRPr lang="en-MY"/>
        </a:p>
      </dgm:t>
    </dgm:pt>
    <dgm:pt modelId="{09BB4C5E-02F5-4890-BD40-C105323F680D}" type="pres">
      <dgm:prSet presAssocID="{4F3A6E0E-53A4-4E78-99E5-5E79C002AC3B}" presName="connTx" presStyleLbl="parChTrans1D2" presStyleIdx="4" presStyleCnt="7"/>
      <dgm:spPr/>
      <dgm:t>
        <a:bodyPr/>
        <a:lstStyle/>
        <a:p>
          <a:endParaRPr lang="en-MY"/>
        </a:p>
      </dgm:t>
    </dgm:pt>
    <dgm:pt modelId="{91D62258-7DC0-4684-BAE3-9B45466AE1FB}" type="pres">
      <dgm:prSet presAssocID="{1F197CD4-9A79-4C0A-9B81-2354CB77D2CA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192D611A-6DD1-407F-92BF-5246F1DB4A13}" type="pres">
      <dgm:prSet presAssocID="{7275BF9B-413D-4D0E-916F-C4429BE24DAC}" presName="Name9" presStyleLbl="parChTrans1D2" presStyleIdx="5" presStyleCnt="7"/>
      <dgm:spPr/>
      <dgm:t>
        <a:bodyPr/>
        <a:lstStyle/>
        <a:p>
          <a:endParaRPr lang="en-MY"/>
        </a:p>
      </dgm:t>
    </dgm:pt>
    <dgm:pt modelId="{465DFC4D-E823-4E30-A6C3-BD10F88B509D}" type="pres">
      <dgm:prSet presAssocID="{7275BF9B-413D-4D0E-916F-C4429BE24DAC}" presName="connTx" presStyleLbl="parChTrans1D2" presStyleIdx="5" presStyleCnt="7"/>
      <dgm:spPr/>
      <dgm:t>
        <a:bodyPr/>
        <a:lstStyle/>
        <a:p>
          <a:endParaRPr lang="en-MY"/>
        </a:p>
      </dgm:t>
    </dgm:pt>
    <dgm:pt modelId="{ACC979A2-18A8-4752-A72C-6D01B429A39F}" type="pres">
      <dgm:prSet presAssocID="{E3BE5FF7-52A9-4D0D-9CEC-9566DEFFA522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151A8818-AC89-41B1-A403-E08BE102C050}" type="pres">
      <dgm:prSet presAssocID="{4AD03E07-70CE-4CC3-8F30-E23BAA84A7B7}" presName="Name9" presStyleLbl="parChTrans1D2" presStyleIdx="6" presStyleCnt="7"/>
      <dgm:spPr/>
      <dgm:t>
        <a:bodyPr/>
        <a:lstStyle/>
        <a:p>
          <a:endParaRPr lang="en-MY"/>
        </a:p>
      </dgm:t>
    </dgm:pt>
    <dgm:pt modelId="{FF6CED11-FD2E-442B-874D-0D3836FAB9B2}" type="pres">
      <dgm:prSet presAssocID="{4AD03E07-70CE-4CC3-8F30-E23BAA84A7B7}" presName="connTx" presStyleLbl="parChTrans1D2" presStyleIdx="6" presStyleCnt="7"/>
      <dgm:spPr/>
      <dgm:t>
        <a:bodyPr/>
        <a:lstStyle/>
        <a:p>
          <a:endParaRPr lang="en-MY"/>
        </a:p>
      </dgm:t>
    </dgm:pt>
    <dgm:pt modelId="{D9D98754-2369-4649-82E8-E1D7DDF3F7B9}" type="pres">
      <dgm:prSet presAssocID="{B32C9884-70AB-4395-B6FA-2E8D5C94369D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F36906EB-71DD-4E81-9EA3-AF20E048A5BA}" type="presOf" srcId="{2A43A945-28B3-4180-BC04-3B5AD71B4B14}" destId="{9FBFD037-4652-4BE3-853E-36FBBA764E3B}" srcOrd="1" destOrd="0" presId="urn:microsoft.com/office/officeart/2005/8/layout/radial1"/>
    <dgm:cxn modelId="{3AD4D8F4-C31B-4113-8333-0154ED9251D1}" type="presOf" srcId="{A6AC7AF9-8A60-429A-8C5C-C42C91703113}" destId="{D89B9D81-23FC-48A6-AA63-8DA10B5A8788}" srcOrd="0" destOrd="0" presId="urn:microsoft.com/office/officeart/2005/8/layout/radial1"/>
    <dgm:cxn modelId="{DB199B41-6660-4670-8BC3-2A7E56AA7608}" type="presOf" srcId="{E50566B2-7EA1-40E2-AC0B-450BFE389489}" destId="{1AF40003-FC5E-4094-82D8-7012EE24645B}" srcOrd="1" destOrd="0" presId="urn:microsoft.com/office/officeart/2005/8/layout/radial1"/>
    <dgm:cxn modelId="{BCF86A86-55F4-41AE-BC4C-7CB8C2A66004}" type="presOf" srcId="{E50566B2-7EA1-40E2-AC0B-450BFE389489}" destId="{2727CA42-2B1F-4863-A416-5D08589FA944}" srcOrd="0" destOrd="0" presId="urn:microsoft.com/office/officeart/2005/8/layout/radial1"/>
    <dgm:cxn modelId="{01E86004-CF91-4E7B-82B8-2792F2FA4A86}" type="presOf" srcId="{2A43A945-28B3-4180-BC04-3B5AD71B4B14}" destId="{6C8656F4-586C-4C78-9247-C09FC2FEFAF1}" srcOrd="0" destOrd="0" presId="urn:microsoft.com/office/officeart/2005/8/layout/radial1"/>
    <dgm:cxn modelId="{F9A17C6B-F39A-434F-BC0E-466598682231}" type="presOf" srcId="{1708A49F-9F4D-4F89-B2B6-B5FCD814225A}" destId="{874D9CC9-2CF1-48F4-9B9B-53EBCBBFF828}" srcOrd="0" destOrd="0" presId="urn:microsoft.com/office/officeart/2005/8/layout/radial1"/>
    <dgm:cxn modelId="{AEE999CB-AB7F-414E-B036-4F1CA1269E8A}" type="presOf" srcId="{1F197CD4-9A79-4C0A-9B81-2354CB77D2CA}" destId="{91D62258-7DC0-4684-BAE3-9B45466AE1FB}" srcOrd="0" destOrd="0" presId="urn:microsoft.com/office/officeart/2005/8/layout/radial1"/>
    <dgm:cxn modelId="{5464D036-316E-4B94-A70B-1690903490EB}" type="presOf" srcId="{4AD03E07-70CE-4CC3-8F30-E23BAA84A7B7}" destId="{151A8818-AC89-41B1-A403-E08BE102C050}" srcOrd="0" destOrd="0" presId="urn:microsoft.com/office/officeart/2005/8/layout/radial1"/>
    <dgm:cxn modelId="{2526E78D-1BB2-43E2-8F61-877225B62C05}" type="presOf" srcId="{48A91664-2C83-46A2-A356-C6708B17740A}" destId="{2E34F9BD-7B44-469A-91A3-AB34E1C5BA01}" srcOrd="0" destOrd="0" presId="urn:microsoft.com/office/officeart/2005/8/layout/radial1"/>
    <dgm:cxn modelId="{71C5748B-3CAA-4A3A-8E46-9B3EFE4C454D}" srcId="{09E86422-99A0-4E03-95A8-CA05A3AD9D18}" destId="{E3BE5FF7-52A9-4D0D-9CEC-9566DEFFA522}" srcOrd="5" destOrd="0" parTransId="{7275BF9B-413D-4D0E-916F-C4429BE24DAC}" sibTransId="{7B0D94EB-8736-47FF-999D-78DFBE53F2F4}"/>
    <dgm:cxn modelId="{61108795-70F4-49DE-99AC-E3C88A7E9C69}" srcId="{09E86422-99A0-4E03-95A8-CA05A3AD9D18}" destId="{7E63CAFC-9393-4964-942C-92ABF0800E72}" srcOrd="2" destOrd="0" parTransId="{1708A49F-9F4D-4F89-B2B6-B5FCD814225A}" sibTransId="{84D08925-78F3-43CB-A615-13B5210728ED}"/>
    <dgm:cxn modelId="{8F6A096A-D1C7-4F9D-95BC-85CD82609FDA}" type="presOf" srcId="{CF326FFB-D7EC-441D-A42F-ABABE7F6A7D2}" destId="{D1FC924F-7A51-4274-AF18-D7A31C2065B6}" srcOrd="0" destOrd="0" presId="urn:microsoft.com/office/officeart/2005/8/layout/radial1"/>
    <dgm:cxn modelId="{24E456B4-111E-462E-A19A-C08CA99B0057}" type="presOf" srcId="{4AD03E07-70CE-4CC3-8F30-E23BAA84A7B7}" destId="{FF6CED11-FD2E-442B-874D-0D3836FAB9B2}" srcOrd="1" destOrd="0" presId="urn:microsoft.com/office/officeart/2005/8/layout/radial1"/>
    <dgm:cxn modelId="{55983FB7-354C-4DA7-B712-BEA2553DD2C0}" type="presOf" srcId="{B32C9884-70AB-4395-B6FA-2E8D5C94369D}" destId="{D9D98754-2369-4649-82E8-E1D7DDF3F7B9}" srcOrd="0" destOrd="0" presId="urn:microsoft.com/office/officeart/2005/8/layout/radial1"/>
    <dgm:cxn modelId="{5709C714-92CB-4B8B-BA6D-21BDE6C88DE7}" type="presOf" srcId="{4F3A6E0E-53A4-4E78-99E5-5E79C002AC3B}" destId="{41B6CB37-D7C5-4259-AFA5-9183D624BCE4}" srcOrd="0" destOrd="0" presId="urn:microsoft.com/office/officeart/2005/8/layout/radial1"/>
    <dgm:cxn modelId="{E9E70FB3-1387-48E1-ACAF-E92AA8865292}" type="presOf" srcId="{6392DFCF-8388-49B9-843E-35C4184F31E5}" destId="{3723716A-4FD5-45F8-B585-7A8946E7D9F4}" srcOrd="0" destOrd="0" presId="urn:microsoft.com/office/officeart/2005/8/layout/radial1"/>
    <dgm:cxn modelId="{09C93043-4190-48D1-ABC2-F5E681AEBE19}" type="presOf" srcId="{CF326FFB-D7EC-441D-A42F-ABABE7F6A7D2}" destId="{E4297B55-F7C3-4F6A-B287-2364FE02FA81}" srcOrd="1" destOrd="0" presId="urn:microsoft.com/office/officeart/2005/8/layout/radial1"/>
    <dgm:cxn modelId="{B705EC3C-444C-4DA2-9C21-72EE17B682C2}" type="presOf" srcId="{09E86422-99A0-4E03-95A8-CA05A3AD9D18}" destId="{DDF5AE83-1713-4E14-ABC5-A0D717F42117}" srcOrd="0" destOrd="0" presId="urn:microsoft.com/office/officeart/2005/8/layout/radial1"/>
    <dgm:cxn modelId="{EC870B1D-4D44-4F4A-805C-FDA19F4D198D}" type="presOf" srcId="{7E63CAFC-9393-4964-942C-92ABF0800E72}" destId="{4402AA9A-7649-4192-BC92-626B68FDF4FA}" srcOrd="0" destOrd="0" presId="urn:microsoft.com/office/officeart/2005/8/layout/radial1"/>
    <dgm:cxn modelId="{495D20EA-6EDC-443B-AF33-3650DB2D8786}" srcId="{09E86422-99A0-4E03-95A8-CA05A3AD9D18}" destId="{B9673A82-AD85-4408-96EB-50FFA5CDC68C}" srcOrd="3" destOrd="0" parTransId="{E50566B2-7EA1-40E2-AC0B-450BFE389489}" sibTransId="{FB6B7AA1-4ED1-464B-B5AA-4C1989B958C8}"/>
    <dgm:cxn modelId="{CD0B76CE-7556-4F8C-B244-29724CEFD71F}" srcId="{09E86422-99A0-4E03-95A8-CA05A3AD9D18}" destId="{6392DFCF-8388-49B9-843E-35C4184F31E5}" srcOrd="0" destOrd="0" parTransId="{CF326FFB-D7EC-441D-A42F-ABABE7F6A7D2}" sibTransId="{D3BD3B73-5D59-4CCF-A6C5-0F8B1126FA59}"/>
    <dgm:cxn modelId="{F102EA6D-C166-4136-BBC2-40F55568E19C}" type="presOf" srcId="{1708A49F-9F4D-4F89-B2B6-B5FCD814225A}" destId="{0F7BE0C4-327C-4D91-BA03-BE87695771C5}" srcOrd="1" destOrd="0" presId="urn:microsoft.com/office/officeart/2005/8/layout/radial1"/>
    <dgm:cxn modelId="{D78D67C3-063E-4CCE-840D-66FDB4791D99}" type="presOf" srcId="{E3BE5FF7-52A9-4D0D-9CEC-9566DEFFA522}" destId="{ACC979A2-18A8-4752-A72C-6D01B429A39F}" srcOrd="0" destOrd="0" presId="urn:microsoft.com/office/officeart/2005/8/layout/radial1"/>
    <dgm:cxn modelId="{92E8ADD3-5347-4CB5-B8D0-8C4151AFE0D4}" srcId="{48A91664-2C83-46A2-A356-C6708B17740A}" destId="{4403294C-C2E1-4A54-81F5-D8B9F0AF0C9B}" srcOrd="1" destOrd="0" parTransId="{309F095D-9E6C-4473-A33B-0004B05B48B6}" sibTransId="{5EDD6A04-79D1-4A5E-A120-B039451AA4A7}"/>
    <dgm:cxn modelId="{1EC5C647-C26A-4201-94F9-AE303FF4506E}" type="presOf" srcId="{7275BF9B-413D-4D0E-916F-C4429BE24DAC}" destId="{465DFC4D-E823-4E30-A6C3-BD10F88B509D}" srcOrd="1" destOrd="0" presId="urn:microsoft.com/office/officeart/2005/8/layout/radial1"/>
    <dgm:cxn modelId="{CF0C6E4D-92F8-4993-A0B5-112A3974067E}" type="presOf" srcId="{4F3A6E0E-53A4-4E78-99E5-5E79C002AC3B}" destId="{09BB4C5E-02F5-4890-BD40-C105323F680D}" srcOrd="1" destOrd="0" presId="urn:microsoft.com/office/officeart/2005/8/layout/radial1"/>
    <dgm:cxn modelId="{01BD6223-9D71-45B1-A963-5A5F3905F2B8}" type="presOf" srcId="{7275BF9B-413D-4D0E-916F-C4429BE24DAC}" destId="{192D611A-6DD1-407F-92BF-5246F1DB4A13}" srcOrd="0" destOrd="0" presId="urn:microsoft.com/office/officeart/2005/8/layout/radial1"/>
    <dgm:cxn modelId="{2206E601-10A5-456B-AA87-0BD4E39C9C84}" srcId="{09E86422-99A0-4E03-95A8-CA05A3AD9D18}" destId="{1F197CD4-9A79-4C0A-9B81-2354CB77D2CA}" srcOrd="4" destOrd="0" parTransId="{4F3A6E0E-53A4-4E78-99E5-5E79C002AC3B}" sibTransId="{FE73FDDB-EFB0-49EA-946B-09571FC34CA6}"/>
    <dgm:cxn modelId="{573416BE-DE27-4D1F-AA75-1C2A557D8432}" type="presOf" srcId="{B9673A82-AD85-4408-96EB-50FFA5CDC68C}" destId="{10E86192-4787-42FA-B884-039F9B466A7D}" srcOrd="0" destOrd="0" presId="urn:microsoft.com/office/officeart/2005/8/layout/radial1"/>
    <dgm:cxn modelId="{C92DECD0-1146-4902-AE0D-173137144262}" srcId="{09E86422-99A0-4E03-95A8-CA05A3AD9D18}" destId="{B32C9884-70AB-4395-B6FA-2E8D5C94369D}" srcOrd="6" destOrd="0" parTransId="{4AD03E07-70CE-4CC3-8F30-E23BAA84A7B7}" sibTransId="{5F99BAA9-18CF-4CE9-9C6F-C4A1FFFD2E73}"/>
    <dgm:cxn modelId="{FCC5599A-27A1-4BCD-92A3-E7EB632E54E7}" srcId="{48A91664-2C83-46A2-A356-C6708B17740A}" destId="{09E86422-99A0-4E03-95A8-CA05A3AD9D18}" srcOrd="0" destOrd="0" parTransId="{086EE480-7D2A-463D-9272-611D66174F27}" sibTransId="{7705D6B1-42F1-4FEE-9C27-2FC3A6EA8E47}"/>
    <dgm:cxn modelId="{22ECB3B8-FC5B-409C-9B37-0691DA7858D4}" srcId="{09E86422-99A0-4E03-95A8-CA05A3AD9D18}" destId="{A6AC7AF9-8A60-429A-8C5C-C42C91703113}" srcOrd="1" destOrd="0" parTransId="{2A43A945-28B3-4180-BC04-3B5AD71B4B14}" sibTransId="{F207BDA1-15F6-4BE1-86FF-7CB0A612D447}"/>
    <dgm:cxn modelId="{8E7AD72C-FAA1-4EA4-A10D-4449802FC81E}" type="presParOf" srcId="{2E34F9BD-7B44-469A-91A3-AB34E1C5BA01}" destId="{DDF5AE83-1713-4E14-ABC5-A0D717F42117}" srcOrd="0" destOrd="0" presId="urn:microsoft.com/office/officeart/2005/8/layout/radial1"/>
    <dgm:cxn modelId="{F4556AA1-BE5A-49DB-8582-F4273CACB41A}" type="presParOf" srcId="{2E34F9BD-7B44-469A-91A3-AB34E1C5BA01}" destId="{D1FC924F-7A51-4274-AF18-D7A31C2065B6}" srcOrd="1" destOrd="0" presId="urn:microsoft.com/office/officeart/2005/8/layout/radial1"/>
    <dgm:cxn modelId="{7A8B96DE-ABF0-4DF1-8423-2FFEE25697A8}" type="presParOf" srcId="{D1FC924F-7A51-4274-AF18-D7A31C2065B6}" destId="{E4297B55-F7C3-4F6A-B287-2364FE02FA81}" srcOrd="0" destOrd="0" presId="urn:microsoft.com/office/officeart/2005/8/layout/radial1"/>
    <dgm:cxn modelId="{29B65B62-5E9C-46B6-9F7D-9A75FB041A3D}" type="presParOf" srcId="{2E34F9BD-7B44-469A-91A3-AB34E1C5BA01}" destId="{3723716A-4FD5-45F8-B585-7A8946E7D9F4}" srcOrd="2" destOrd="0" presId="urn:microsoft.com/office/officeart/2005/8/layout/radial1"/>
    <dgm:cxn modelId="{AA35DEA1-2A64-4AD4-973B-A6276C0EB1C3}" type="presParOf" srcId="{2E34F9BD-7B44-469A-91A3-AB34E1C5BA01}" destId="{6C8656F4-586C-4C78-9247-C09FC2FEFAF1}" srcOrd="3" destOrd="0" presId="urn:microsoft.com/office/officeart/2005/8/layout/radial1"/>
    <dgm:cxn modelId="{6EF86F94-007B-4744-90E7-F400EEC7394E}" type="presParOf" srcId="{6C8656F4-586C-4C78-9247-C09FC2FEFAF1}" destId="{9FBFD037-4652-4BE3-853E-36FBBA764E3B}" srcOrd="0" destOrd="0" presId="urn:microsoft.com/office/officeart/2005/8/layout/radial1"/>
    <dgm:cxn modelId="{ABFA1FBC-5977-48A1-818A-F51BDDBAD177}" type="presParOf" srcId="{2E34F9BD-7B44-469A-91A3-AB34E1C5BA01}" destId="{D89B9D81-23FC-48A6-AA63-8DA10B5A8788}" srcOrd="4" destOrd="0" presId="urn:microsoft.com/office/officeart/2005/8/layout/radial1"/>
    <dgm:cxn modelId="{D7833A9E-18AB-48AF-9BD9-0103303903A5}" type="presParOf" srcId="{2E34F9BD-7B44-469A-91A3-AB34E1C5BA01}" destId="{874D9CC9-2CF1-48F4-9B9B-53EBCBBFF828}" srcOrd="5" destOrd="0" presId="urn:microsoft.com/office/officeart/2005/8/layout/radial1"/>
    <dgm:cxn modelId="{A589A1C8-4E33-4E97-9A31-998F0FE37133}" type="presParOf" srcId="{874D9CC9-2CF1-48F4-9B9B-53EBCBBFF828}" destId="{0F7BE0C4-327C-4D91-BA03-BE87695771C5}" srcOrd="0" destOrd="0" presId="urn:microsoft.com/office/officeart/2005/8/layout/radial1"/>
    <dgm:cxn modelId="{E34AC940-9955-4E62-AFB6-FFA8462BFE12}" type="presParOf" srcId="{2E34F9BD-7B44-469A-91A3-AB34E1C5BA01}" destId="{4402AA9A-7649-4192-BC92-626B68FDF4FA}" srcOrd="6" destOrd="0" presId="urn:microsoft.com/office/officeart/2005/8/layout/radial1"/>
    <dgm:cxn modelId="{02BDC394-8FA7-4B74-8F46-291FB8FB16EE}" type="presParOf" srcId="{2E34F9BD-7B44-469A-91A3-AB34E1C5BA01}" destId="{2727CA42-2B1F-4863-A416-5D08589FA944}" srcOrd="7" destOrd="0" presId="urn:microsoft.com/office/officeart/2005/8/layout/radial1"/>
    <dgm:cxn modelId="{C1FA7305-4900-4517-95A4-5FEF73C9DA63}" type="presParOf" srcId="{2727CA42-2B1F-4863-A416-5D08589FA944}" destId="{1AF40003-FC5E-4094-82D8-7012EE24645B}" srcOrd="0" destOrd="0" presId="urn:microsoft.com/office/officeart/2005/8/layout/radial1"/>
    <dgm:cxn modelId="{4E1CDB24-91E6-40C5-81A9-37F75EADF29B}" type="presParOf" srcId="{2E34F9BD-7B44-469A-91A3-AB34E1C5BA01}" destId="{10E86192-4787-42FA-B884-039F9B466A7D}" srcOrd="8" destOrd="0" presId="urn:microsoft.com/office/officeart/2005/8/layout/radial1"/>
    <dgm:cxn modelId="{83E3B2B0-E3F8-49AF-88D4-3212823FCEFE}" type="presParOf" srcId="{2E34F9BD-7B44-469A-91A3-AB34E1C5BA01}" destId="{41B6CB37-D7C5-4259-AFA5-9183D624BCE4}" srcOrd="9" destOrd="0" presId="urn:microsoft.com/office/officeart/2005/8/layout/radial1"/>
    <dgm:cxn modelId="{39B2991B-959A-4CDA-836F-5970696BB467}" type="presParOf" srcId="{41B6CB37-D7C5-4259-AFA5-9183D624BCE4}" destId="{09BB4C5E-02F5-4890-BD40-C105323F680D}" srcOrd="0" destOrd="0" presId="urn:microsoft.com/office/officeart/2005/8/layout/radial1"/>
    <dgm:cxn modelId="{C6573525-A5B9-4991-8A17-2401578DA2CD}" type="presParOf" srcId="{2E34F9BD-7B44-469A-91A3-AB34E1C5BA01}" destId="{91D62258-7DC0-4684-BAE3-9B45466AE1FB}" srcOrd="10" destOrd="0" presId="urn:microsoft.com/office/officeart/2005/8/layout/radial1"/>
    <dgm:cxn modelId="{7FF0F774-53C4-40DD-87FD-73DE31BE8B14}" type="presParOf" srcId="{2E34F9BD-7B44-469A-91A3-AB34E1C5BA01}" destId="{192D611A-6DD1-407F-92BF-5246F1DB4A13}" srcOrd="11" destOrd="0" presId="urn:microsoft.com/office/officeart/2005/8/layout/radial1"/>
    <dgm:cxn modelId="{DAE00AC1-FF1E-401B-96C9-CB07A18E3878}" type="presParOf" srcId="{192D611A-6DD1-407F-92BF-5246F1DB4A13}" destId="{465DFC4D-E823-4E30-A6C3-BD10F88B509D}" srcOrd="0" destOrd="0" presId="urn:microsoft.com/office/officeart/2005/8/layout/radial1"/>
    <dgm:cxn modelId="{329647B1-7132-4CF2-99D1-F7306CD0FC63}" type="presParOf" srcId="{2E34F9BD-7B44-469A-91A3-AB34E1C5BA01}" destId="{ACC979A2-18A8-4752-A72C-6D01B429A39F}" srcOrd="12" destOrd="0" presId="urn:microsoft.com/office/officeart/2005/8/layout/radial1"/>
    <dgm:cxn modelId="{D664C83E-3F8B-498D-8FF1-9250D836348A}" type="presParOf" srcId="{2E34F9BD-7B44-469A-91A3-AB34E1C5BA01}" destId="{151A8818-AC89-41B1-A403-E08BE102C050}" srcOrd="13" destOrd="0" presId="urn:microsoft.com/office/officeart/2005/8/layout/radial1"/>
    <dgm:cxn modelId="{19F4F536-3F51-44BA-9D8C-9627D28EA0C9}" type="presParOf" srcId="{151A8818-AC89-41B1-A403-E08BE102C050}" destId="{FF6CED11-FD2E-442B-874D-0D3836FAB9B2}" srcOrd="0" destOrd="0" presId="urn:microsoft.com/office/officeart/2005/8/layout/radial1"/>
    <dgm:cxn modelId="{013D7E52-75BF-40A9-BEFF-DE16648F01EB}" type="presParOf" srcId="{2E34F9BD-7B44-469A-91A3-AB34E1C5BA01}" destId="{D9D98754-2369-4649-82E8-E1D7DDF3F7B9}" srcOrd="14" destOrd="0" presId="urn:microsoft.com/office/officeart/2005/8/layout/radial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A91664-2C83-46A2-A356-C6708B17740A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MY"/>
        </a:p>
      </dgm:t>
    </dgm:pt>
    <dgm:pt modelId="{09E86422-99A0-4E03-95A8-CA05A3AD9D18}">
      <dgm:prSet phldrT="[Text]"/>
      <dgm:spPr>
        <a:solidFill>
          <a:srgbClr val="002060"/>
        </a:solidFill>
      </dgm:spPr>
      <dgm:t>
        <a:bodyPr/>
        <a:lstStyle/>
        <a:p>
          <a:r>
            <a:rPr lang="en-US" dirty="0" smtClean="0"/>
            <a:t>Academic &amp; Support Staff</a:t>
          </a:r>
          <a:endParaRPr lang="en-MY" dirty="0"/>
        </a:p>
      </dgm:t>
    </dgm:pt>
    <dgm:pt modelId="{086EE480-7D2A-463D-9272-611D66174F27}" type="parTrans" cxnId="{FCC5599A-27A1-4BCD-92A3-E7EB632E54E7}">
      <dgm:prSet/>
      <dgm:spPr/>
      <dgm:t>
        <a:bodyPr/>
        <a:lstStyle/>
        <a:p>
          <a:endParaRPr lang="en-MY"/>
        </a:p>
      </dgm:t>
    </dgm:pt>
    <dgm:pt modelId="{7705D6B1-42F1-4FEE-9C27-2FC3A6EA8E47}" type="sibTrans" cxnId="{FCC5599A-27A1-4BCD-92A3-E7EB632E54E7}">
      <dgm:prSet/>
      <dgm:spPr/>
      <dgm:t>
        <a:bodyPr/>
        <a:lstStyle/>
        <a:p>
          <a:endParaRPr lang="en-MY"/>
        </a:p>
      </dgm:t>
    </dgm:pt>
    <dgm:pt modelId="{6392DFCF-8388-49B9-843E-35C4184F31E5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Qualifications and adequacy</a:t>
          </a:r>
          <a:endParaRPr lang="en-MY" dirty="0"/>
        </a:p>
      </dgm:t>
    </dgm:pt>
    <dgm:pt modelId="{CF326FFB-D7EC-441D-A42F-ABABE7F6A7D2}" type="parTrans" cxnId="{CD0B76CE-7556-4F8C-B244-29724CEFD71F}">
      <dgm:prSet/>
      <dgm:spPr/>
      <dgm:t>
        <a:bodyPr/>
        <a:lstStyle/>
        <a:p>
          <a:endParaRPr lang="en-MY"/>
        </a:p>
      </dgm:t>
    </dgm:pt>
    <dgm:pt modelId="{D3BD3B73-5D59-4CCF-A6C5-0F8B1126FA59}" type="sibTrans" cxnId="{CD0B76CE-7556-4F8C-B244-29724CEFD71F}">
      <dgm:prSet/>
      <dgm:spPr/>
      <dgm:t>
        <a:bodyPr/>
        <a:lstStyle/>
        <a:p>
          <a:endParaRPr lang="en-MY"/>
        </a:p>
      </dgm:t>
    </dgm:pt>
    <dgm:pt modelId="{064A0929-148C-46D5-8906-195B4315D176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Professional qualification, experience &amp; development</a:t>
          </a:r>
          <a:endParaRPr lang="en-MY" dirty="0"/>
        </a:p>
      </dgm:t>
    </dgm:pt>
    <dgm:pt modelId="{72C2BE9D-D8CE-4A28-9983-AC74DF7E0812}" type="parTrans" cxnId="{5EB1B398-28AC-452D-B8EA-6D77D5A8AAD0}">
      <dgm:prSet/>
      <dgm:spPr/>
      <dgm:t>
        <a:bodyPr/>
        <a:lstStyle/>
        <a:p>
          <a:endParaRPr lang="en-MY"/>
        </a:p>
      </dgm:t>
    </dgm:pt>
    <dgm:pt modelId="{2E8790F8-F71D-4C07-8125-BDF33FD99339}" type="sibTrans" cxnId="{5EB1B398-28AC-452D-B8EA-6D77D5A8AAD0}">
      <dgm:prSet/>
      <dgm:spPr/>
      <dgm:t>
        <a:bodyPr/>
        <a:lstStyle/>
        <a:p>
          <a:endParaRPr lang="en-MY"/>
        </a:p>
      </dgm:t>
    </dgm:pt>
    <dgm:pt modelId="{AF0B8D9A-8323-49E3-9FC0-70041BD485F2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Research, publication &amp; consultancy</a:t>
          </a:r>
          <a:endParaRPr lang="en-MY" dirty="0"/>
        </a:p>
      </dgm:t>
    </dgm:pt>
    <dgm:pt modelId="{79271A99-2C1F-4C9C-9B1C-6CB7B96A3D16}" type="parTrans" cxnId="{5825822E-C5FC-4C9A-AAA8-E5A8B9B22F48}">
      <dgm:prSet/>
      <dgm:spPr/>
      <dgm:t>
        <a:bodyPr/>
        <a:lstStyle/>
        <a:p>
          <a:endParaRPr lang="en-MY"/>
        </a:p>
      </dgm:t>
    </dgm:pt>
    <dgm:pt modelId="{24E7EFB4-6C06-44A7-A110-F8C941BC5494}" type="sibTrans" cxnId="{5825822E-C5FC-4C9A-AAA8-E5A8B9B22F48}">
      <dgm:prSet/>
      <dgm:spPr/>
      <dgm:t>
        <a:bodyPr/>
        <a:lstStyle/>
        <a:p>
          <a:endParaRPr lang="en-MY"/>
        </a:p>
      </dgm:t>
    </dgm:pt>
    <dgm:pt modelId="{84189AE9-7E75-4CEA-8D8A-C73D76C65305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Teaching load / contact hours</a:t>
          </a:r>
          <a:endParaRPr lang="en-MY" dirty="0"/>
        </a:p>
      </dgm:t>
    </dgm:pt>
    <dgm:pt modelId="{8CCB7CC9-33FC-4AFC-97E2-0EA4D703B71C}" type="parTrans" cxnId="{F78723CE-1566-4116-B50C-3E36BFE1DDFD}">
      <dgm:prSet/>
      <dgm:spPr/>
      <dgm:t>
        <a:bodyPr/>
        <a:lstStyle/>
        <a:p>
          <a:endParaRPr lang="en-MY"/>
        </a:p>
      </dgm:t>
    </dgm:pt>
    <dgm:pt modelId="{04D7D8E0-45A4-40BF-B8A6-D0E3EF917913}" type="sibTrans" cxnId="{F78723CE-1566-4116-B50C-3E36BFE1DDFD}">
      <dgm:prSet/>
      <dgm:spPr/>
      <dgm:t>
        <a:bodyPr/>
        <a:lstStyle/>
        <a:p>
          <a:endParaRPr lang="en-MY"/>
        </a:p>
      </dgm:t>
    </dgm:pt>
    <dgm:pt modelId="{E52243B4-5C96-4303-9D33-3850210E1F53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Enthusiasm &amp; motivation</a:t>
          </a:r>
          <a:endParaRPr lang="en-MY" dirty="0"/>
        </a:p>
      </dgm:t>
    </dgm:pt>
    <dgm:pt modelId="{642B6E87-9F74-4009-BF8F-7B4F4A52AD71}" type="parTrans" cxnId="{629A433A-B8AA-4052-BBE8-79B8A8E6FF62}">
      <dgm:prSet/>
      <dgm:spPr/>
      <dgm:t>
        <a:bodyPr/>
        <a:lstStyle/>
        <a:p>
          <a:endParaRPr lang="en-MY"/>
        </a:p>
      </dgm:t>
    </dgm:pt>
    <dgm:pt modelId="{926602CD-AEF7-40F6-BBD3-06AC1276A15F}" type="sibTrans" cxnId="{629A433A-B8AA-4052-BBE8-79B8A8E6FF62}">
      <dgm:prSet/>
      <dgm:spPr/>
      <dgm:t>
        <a:bodyPr/>
        <a:lstStyle/>
        <a:p>
          <a:endParaRPr lang="en-MY"/>
        </a:p>
      </dgm:t>
    </dgm:pt>
    <dgm:pt modelId="{372A93DE-10DC-4E4E-985B-6C9BE249F863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Academic </a:t>
          </a:r>
          <a:r>
            <a:rPr lang="en-US" dirty="0" err="1" smtClean="0"/>
            <a:t>staff:student</a:t>
          </a:r>
          <a:r>
            <a:rPr lang="en-US" dirty="0" smtClean="0"/>
            <a:t> ratio</a:t>
          </a:r>
          <a:endParaRPr lang="en-MY" dirty="0"/>
        </a:p>
      </dgm:t>
    </dgm:pt>
    <dgm:pt modelId="{7261397E-EB48-436F-B5A9-82381656B057}" type="parTrans" cxnId="{17B12F8B-3ACD-454D-A1D3-9A031FEB6860}">
      <dgm:prSet/>
      <dgm:spPr/>
      <dgm:t>
        <a:bodyPr/>
        <a:lstStyle/>
        <a:p>
          <a:endParaRPr lang="en-MY"/>
        </a:p>
      </dgm:t>
    </dgm:pt>
    <dgm:pt modelId="{B8DE44A8-1263-42E5-8008-5B060D117CEB}" type="sibTrans" cxnId="{17B12F8B-3ACD-454D-A1D3-9A031FEB6860}">
      <dgm:prSet/>
      <dgm:spPr/>
      <dgm:t>
        <a:bodyPr/>
        <a:lstStyle/>
        <a:p>
          <a:endParaRPr lang="en-MY"/>
        </a:p>
      </dgm:t>
    </dgm:pt>
    <dgm:pt modelId="{02AC68A1-4F7D-4395-843E-A6DA5F54626F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Staff development &amp; assessment</a:t>
          </a:r>
          <a:endParaRPr lang="en-MY" dirty="0"/>
        </a:p>
      </dgm:t>
    </dgm:pt>
    <dgm:pt modelId="{4D5E41EB-E3E1-4514-BB4A-F6D1E3388E80}" type="parTrans" cxnId="{FD9D9868-992E-476C-9F1F-24C68C9E7B85}">
      <dgm:prSet/>
      <dgm:spPr/>
      <dgm:t>
        <a:bodyPr/>
        <a:lstStyle/>
        <a:p>
          <a:endParaRPr lang="en-MY"/>
        </a:p>
      </dgm:t>
    </dgm:pt>
    <dgm:pt modelId="{F81A81F6-9B8C-4A78-A6C6-7BA2A3050561}" type="sibTrans" cxnId="{FD9D9868-992E-476C-9F1F-24C68C9E7B85}">
      <dgm:prSet/>
      <dgm:spPr/>
      <dgm:t>
        <a:bodyPr/>
        <a:lstStyle/>
        <a:p>
          <a:endParaRPr lang="en-MY"/>
        </a:p>
      </dgm:t>
    </dgm:pt>
    <dgm:pt modelId="{EDF25E7E-6DA2-430A-A326-0C4F3483A249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Awareness of PO / OBE</a:t>
          </a:r>
          <a:endParaRPr lang="en-MY" dirty="0"/>
        </a:p>
      </dgm:t>
    </dgm:pt>
    <dgm:pt modelId="{AA3929B6-F883-47CF-B0D8-9A062C143AD6}" type="parTrans" cxnId="{ED7D394A-9986-4471-ACD3-1668EF7A8350}">
      <dgm:prSet/>
      <dgm:spPr/>
      <dgm:t>
        <a:bodyPr/>
        <a:lstStyle/>
        <a:p>
          <a:endParaRPr lang="en-MY"/>
        </a:p>
      </dgm:t>
    </dgm:pt>
    <dgm:pt modelId="{B1A5A088-7041-4450-97B5-C055A5D5299A}" type="sibTrans" cxnId="{ED7D394A-9986-4471-ACD3-1668EF7A8350}">
      <dgm:prSet/>
      <dgm:spPr/>
      <dgm:t>
        <a:bodyPr/>
        <a:lstStyle/>
        <a:p>
          <a:endParaRPr lang="en-MY"/>
        </a:p>
      </dgm:t>
    </dgm:pt>
    <dgm:pt modelId="{31B28951-5BF6-498D-97A4-B96AC03B9B7E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Industrial involvement</a:t>
          </a:r>
          <a:endParaRPr lang="en-MY" dirty="0"/>
        </a:p>
      </dgm:t>
    </dgm:pt>
    <dgm:pt modelId="{29453D81-498D-4A53-8A0C-C0ED6F1F29B7}" type="parTrans" cxnId="{9D7FE5EA-955B-45B6-A646-164604F19569}">
      <dgm:prSet/>
      <dgm:spPr/>
      <dgm:t>
        <a:bodyPr/>
        <a:lstStyle/>
        <a:p>
          <a:endParaRPr lang="en-MY"/>
        </a:p>
      </dgm:t>
    </dgm:pt>
    <dgm:pt modelId="{7917B2AD-D850-41F3-88E6-25A5C80A772B}" type="sibTrans" cxnId="{9D7FE5EA-955B-45B6-A646-164604F19569}">
      <dgm:prSet/>
      <dgm:spPr/>
      <dgm:t>
        <a:bodyPr/>
        <a:lstStyle/>
        <a:p>
          <a:endParaRPr lang="en-MY"/>
        </a:p>
      </dgm:t>
    </dgm:pt>
    <dgm:pt modelId="{2E34F9BD-7B44-469A-91A3-AB34E1C5BA01}" type="pres">
      <dgm:prSet presAssocID="{48A91664-2C83-46A2-A356-C6708B17740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DDF5AE83-1713-4E14-ABC5-A0D717F42117}" type="pres">
      <dgm:prSet presAssocID="{09E86422-99A0-4E03-95A8-CA05A3AD9D18}" presName="centerShape" presStyleLbl="node0" presStyleIdx="0" presStyleCnt="1"/>
      <dgm:spPr>
        <a:prstGeom prst="roundRect">
          <a:avLst/>
        </a:prstGeom>
      </dgm:spPr>
      <dgm:t>
        <a:bodyPr/>
        <a:lstStyle/>
        <a:p>
          <a:endParaRPr lang="en-MY"/>
        </a:p>
      </dgm:t>
    </dgm:pt>
    <dgm:pt modelId="{D1FC924F-7A51-4274-AF18-D7A31C2065B6}" type="pres">
      <dgm:prSet presAssocID="{CF326FFB-D7EC-441D-A42F-ABABE7F6A7D2}" presName="Name9" presStyleLbl="parChTrans1D2" presStyleIdx="0" presStyleCnt="9"/>
      <dgm:spPr/>
      <dgm:t>
        <a:bodyPr/>
        <a:lstStyle/>
        <a:p>
          <a:endParaRPr lang="en-MY"/>
        </a:p>
      </dgm:t>
    </dgm:pt>
    <dgm:pt modelId="{E4297B55-F7C3-4F6A-B287-2364FE02FA81}" type="pres">
      <dgm:prSet presAssocID="{CF326FFB-D7EC-441D-A42F-ABABE7F6A7D2}" presName="connTx" presStyleLbl="parChTrans1D2" presStyleIdx="0" presStyleCnt="9"/>
      <dgm:spPr/>
      <dgm:t>
        <a:bodyPr/>
        <a:lstStyle/>
        <a:p>
          <a:endParaRPr lang="en-MY"/>
        </a:p>
      </dgm:t>
    </dgm:pt>
    <dgm:pt modelId="{3723716A-4FD5-45F8-B585-7A8946E7D9F4}" type="pres">
      <dgm:prSet presAssocID="{6392DFCF-8388-49B9-843E-35C4184F31E5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F67023E5-7B95-493E-BBE5-906FA386D18E}" type="pres">
      <dgm:prSet presAssocID="{72C2BE9D-D8CE-4A28-9983-AC74DF7E0812}" presName="Name9" presStyleLbl="parChTrans1D2" presStyleIdx="1" presStyleCnt="9"/>
      <dgm:spPr/>
      <dgm:t>
        <a:bodyPr/>
        <a:lstStyle/>
        <a:p>
          <a:endParaRPr lang="en-MY"/>
        </a:p>
      </dgm:t>
    </dgm:pt>
    <dgm:pt modelId="{4486A4F2-B541-4EF9-A698-E492B3149DA9}" type="pres">
      <dgm:prSet presAssocID="{72C2BE9D-D8CE-4A28-9983-AC74DF7E0812}" presName="connTx" presStyleLbl="parChTrans1D2" presStyleIdx="1" presStyleCnt="9"/>
      <dgm:spPr/>
      <dgm:t>
        <a:bodyPr/>
        <a:lstStyle/>
        <a:p>
          <a:endParaRPr lang="en-MY"/>
        </a:p>
      </dgm:t>
    </dgm:pt>
    <dgm:pt modelId="{606786BF-87D3-4F76-A9B7-EE01D6AE3341}" type="pres">
      <dgm:prSet presAssocID="{064A0929-148C-46D5-8906-195B4315D176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979A51CE-8106-417A-8107-8482960564EB}" type="pres">
      <dgm:prSet presAssocID="{79271A99-2C1F-4C9C-9B1C-6CB7B96A3D16}" presName="Name9" presStyleLbl="parChTrans1D2" presStyleIdx="2" presStyleCnt="9"/>
      <dgm:spPr/>
      <dgm:t>
        <a:bodyPr/>
        <a:lstStyle/>
        <a:p>
          <a:endParaRPr lang="en-MY"/>
        </a:p>
      </dgm:t>
    </dgm:pt>
    <dgm:pt modelId="{F0EF2C99-7157-476D-8031-825E1809C2FB}" type="pres">
      <dgm:prSet presAssocID="{79271A99-2C1F-4C9C-9B1C-6CB7B96A3D16}" presName="connTx" presStyleLbl="parChTrans1D2" presStyleIdx="2" presStyleCnt="9"/>
      <dgm:spPr/>
      <dgm:t>
        <a:bodyPr/>
        <a:lstStyle/>
        <a:p>
          <a:endParaRPr lang="en-MY"/>
        </a:p>
      </dgm:t>
    </dgm:pt>
    <dgm:pt modelId="{8C521E03-9CD6-489B-8357-33BE24637899}" type="pres">
      <dgm:prSet presAssocID="{AF0B8D9A-8323-49E3-9FC0-70041BD485F2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F80B93FE-AE43-409A-A348-89C71BF94484}" type="pres">
      <dgm:prSet presAssocID="{8CCB7CC9-33FC-4AFC-97E2-0EA4D703B71C}" presName="Name9" presStyleLbl="parChTrans1D2" presStyleIdx="3" presStyleCnt="9"/>
      <dgm:spPr/>
      <dgm:t>
        <a:bodyPr/>
        <a:lstStyle/>
        <a:p>
          <a:endParaRPr lang="en-MY"/>
        </a:p>
      </dgm:t>
    </dgm:pt>
    <dgm:pt modelId="{4135473D-F715-4858-BF30-A7EF53D15FA4}" type="pres">
      <dgm:prSet presAssocID="{8CCB7CC9-33FC-4AFC-97E2-0EA4D703B71C}" presName="connTx" presStyleLbl="parChTrans1D2" presStyleIdx="3" presStyleCnt="9"/>
      <dgm:spPr/>
      <dgm:t>
        <a:bodyPr/>
        <a:lstStyle/>
        <a:p>
          <a:endParaRPr lang="en-MY"/>
        </a:p>
      </dgm:t>
    </dgm:pt>
    <dgm:pt modelId="{3D582D08-D7AC-43EE-932C-E496B6F96558}" type="pres">
      <dgm:prSet presAssocID="{84189AE9-7E75-4CEA-8D8A-C73D76C65305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023B0D05-468E-4F44-9D00-6707274AB565}" type="pres">
      <dgm:prSet presAssocID="{642B6E87-9F74-4009-BF8F-7B4F4A52AD71}" presName="Name9" presStyleLbl="parChTrans1D2" presStyleIdx="4" presStyleCnt="9"/>
      <dgm:spPr/>
      <dgm:t>
        <a:bodyPr/>
        <a:lstStyle/>
        <a:p>
          <a:endParaRPr lang="en-MY"/>
        </a:p>
      </dgm:t>
    </dgm:pt>
    <dgm:pt modelId="{490E567C-E53E-4540-8248-2CCEEF53287F}" type="pres">
      <dgm:prSet presAssocID="{642B6E87-9F74-4009-BF8F-7B4F4A52AD71}" presName="connTx" presStyleLbl="parChTrans1D2" presStyleIdx="4" presStyleCnt="9"/>
      <dgm:spPr/>
      <dgm:t>
        <a:bodyPr/>
        <a:lstStyle/>
        <a:p>
          <a:endParaRPr lang="en-MY"/>
        </a:p>
      </dgm:t>
    </dgm:pt>
    <dgm:pt modelId="{F1351EEB-804F-427B-81BD-DD429FE8CE7D}" type="pres">
      <dgm:prSet presAssocID="{E52243B4-5C96-4303-9D33-3850210E1F53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4F902A8F-76FD-4D43-9212-42037DEF08BE}" type="pres">
      <dgm:prSet presAssocID="{7261397E-EB48-436F-B5A9-82381656B057}" presName="Name9" presStyleLbl="parChTrans1D2" presStyleIdx="5" presStyleCnt="9"/>
      <dgm:spPr/>
      <dgm:t>
        <a:bodyPr/>
        <a:lstStyle/>
        <a:p>
          <a:endParaRPr lang="en-MY"/>
        </a:p>
      </dgm:t>
    </dgm:pt>
    <dgm:pt modelId="{D796206C-6EDE-4461-955D-BC502A6E93C8}" type="pres">
      <dgm:prSet presAssocID="{7261397E-EB48-436F-B5A9-82381656B057}" presName="connTx" presStyleLbl="parChTrans1D2" presStyleIdx="5" presStyleCnt="9"/>
      <dgm:spPr/>
      <dgm:t>
        <a:bodyPr/>
        <a:lstStyle/>
        <a:p>
          <a:endParaRPr lang="en-MY"/>
        </a:p>
      </dgm:t>
    </dgm:pt>
    <dgm:pt modelId="{81ECBB13-E0A5-48CE-9910-A531441869E3}" type="pres">
      <dgm:prSet presAssocID="{372A93DE-10DC-4E4E-985B-6C9BE249F863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570A8928-6927-4D3D-87DF-CAF42D82CD30}" type="pres">
      <dgm:prSet presAssocID="{4D5E41EB-E3E1-4514-BB4A-F6D1E3388E80}" presName="Name9" presStyleLbl="parChTrans1D2" presStyleIdx="6" presStyleCnt="9"/>
      <dgm:spPr/>
      <dgm:t>
        <a:bodyPr/>
        <a:lstStyle/>
        <a:p>
          <a:endParaRPr lang="en-MY"/>
        </a:p>
      </dgm:t>
    </dgm:pt>
    <dgm:pt modelId="{502BC8C1-DB58-480B-9729-D464AB1E67B6}" type="pres">
      <dgm:prSet presAssocID="{4D5E41EB-E3E1-4514-BB4A-F6D1E3388E80}" presName="connTx" presStyleLbl="parChTrans1D2" presStyleIdx="6" presStyleCnt="9"/>
      <dgm:spPr/>
      <dgm:t>
        <a:bodyPr/>
        <a:lstStyle/>
        <a:p>
          <a:endParaRPr lang="en-MY"/>
        </a:p>
      </dgm:t>
    </dgm:pt>
    <dgm:pt modelId="{CF3620B9-D506-49C1-83C4-EEB1199DE9A3}" type="pres">
      <dgm:prSet presAssocID="{02AC68A1-4F7D-4395-843E-A6DA5F54626F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8C1C4DAF-C447-467F-8EDD-C46ED6929A21}" type="pres">
      <dgm:prSet presAssocID="{AA3929B6-F883-47CF-B0D8-9A062C143AD6}" presName="Name9" presStyleLbl="parChTrans1D2" presStyleIdx="7" presStyleCnt="9"/>
      <dgm:spPr/>
      <dgm:t>
        <a:bodyPr/>
        <a:lstStyle/>
        <a:p>
          <a:endParaRPr lang="en-MY"/>
        </a:p>
      </dgm:t>
    </dgm:pt>
    <dgm:pt modelId="{CECFE13D-C4A9-4887-AF7E-8E5F75E16D6F}" type="pres">
      <dgm:prSet presAssocID="{AA3929B6-F883-47CF-B0D8-9A062C143AD6}" presName="connTx" presStyleLbl="parChTrans1D2" presStyleIdx="7" presStyleCnt="9"/>
      <dgm:spPr/>
      <dgm:t>
        <a:bodyPr/>
        <a:lstStyle/>
        <a:p>
          <a:endParaRPr lang="en-MY"/>
        </a:p>
      </dgm:t>
    </dgm:pt>
    <dgm:pt modelId="{0AFC2991-5380-4322-9C70-0E69BAE6CCC6}" type="pres">
      <dgm:prSet presAssocID="{EDF25E7E-6DA2-430A-A326-0C4F3483A249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DB906876-2186-4898-A3B3-2FDFFE915631}" type="pres">
      <dgm:prSet presAssocID="{29453D81-498D-4A53-8A0C-C0ED6F1F29B7}" presName="Name9" presStyleLbl="parChTrans1D2" presStyleIdx="8" presStyleCnt="9"/>
      <dgm:spPr/>
      <dgm:t>
        <a:bodyPr/>
        <a:lstStyle/>
        <a:p>
          <a:endParaRPr lang="en-MY"/>
        </a:p>
      </dgm:t>
    </dgm:pt>
    <dgm:pt modelId="{81438EAE-8FBE-40F5-87C3-C336BCF0DA33}" type="pres">
      <dgm:prSet presAssocID="{29453D81-498D-4A53-8A0C-C0ED6F1F29B7}" presName="connTx" presStyleLbl="parChTrans1D2" presStyleIdx="8" presStyleCnt="9"/>
      <dgm:spPr/>
      <dgm:t>
        <a:bodyPr/>
        <a:lstStyle/>
        <a:p>
          <a:endParaRPr lang="en-MY"/>
        </a:p>
      </dgm:t>
    </dgm:pt>
    <dgm:pt modelId="{7DA49A21-D8B8-4ACF-A236-9CB2E0B7F38C}" type="pres">
      <dgm:prSet presAssocID="{31B28951-5BF6-498D-97A4-B96AC03B9B7E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6FF693B4-7CEE-454B-9E67-16D780B41BEC}" type="presOf" srcId="{AA3929B6-F883-47CF-B0D8-9A062C143AD6}" destId="{8C1C4DAF-C447-467F-8EDD-C46ED6929A21}" srcOrd="0" destOrd="0" presId="urn:microsoft.com/office/officeart/2005/8/layout/radial1"/>
    <dgm:cxn modelId="{5EB1B398-28AC-452D-B8EA-6D77D5A8AAD0}" srcId="{09E86422-99A0-4E03-95A8-CA05A3AD9D18}" destId="{064A0929-148C-46D5-8906-195B4315D176}" srcOrd="1" destOrd="0" parTransId="{72C2BE9D-D8CE-4A28-9983-AC74DF7E0812}" sibTransId="{2E8790F8-F71D-4C07-8125-BDF33FD99339}"/>
    <dgm:cxn modelId="{F78723CE-1566-4116-B50C-3E36BFE1DDFD}" srcId="{09E86422-99A0-4E03-95A8-CA05A3AD9D18}" destId="{84189AE9-7E75-4CEA-8D8A-C73D76C65305}" srcOrd="3" destOrd="0" parTransId="{8CCB7CC9-33FC-4AFC-97E2-0EA4D703B71C}" sibTransId="{04D7D8E0-45A4-40BF-B8A6-D0E3EF917913}"/>
    <dgm:cxn modelId="{ACA727F7-CE79-4B86-999E-D7464C99E353}" type="presOf" srcId="{29453D81-498D-4A53-8A0C-C0ED6F1F29B7}" destId="{81438EAE-8FBE-40F5-87C3-C336BCF0DA33}" srcOrd="1" destOrd="0" presId="urn:microsoft.com/office/officeart/2005/8/layout/radial1"/>
    <dgm:cxn modelId="{629A433A-B8AA-4052-BBE8-79B8A8E6FF62}" srcId="{09E86422-99A0-4E03-95A8-CA05A3AD9D18}" destId="{E52243B4-5C96-4303-9D33-3850210E1F53}" srcOrd="4" destOrd="0" parTransId="{642B6E87-9F74-4009-BF8F-7B4F4A52AD71}" sibTransId="{926602CD-AEF7-40F6-BBD3-06AC1276A15F}"/>
    <dgm:cxn modelId="{3FB4F059-1B3F-4CB7-B66C-F515623B3B16}" type="presOf" srcId="{8CCB7CC9-33FC-4AFC-97E2-0EA4D703B71C}" destId="{4135473D-F715-4858-BF30-A7EF53D15FA4}" srcOrd="1" destOrd="0" presId="urn:microsoft.com/office/officeart/2005/8/layout/radial1"/>
    <dgm:cxn modelId="{56E78772-AF40-4ED6-A674-FEC1772EC4EB}" type="presOf" srcId="{642B6E87-9F74-4009-BF8F-7B4F4A52AD71}" destId="{490E567C-E53E-4540-8248-2CCEEF53287F}" srcOrd="1" destOrd="0" presId="urn:microsoft.com/office/officeart/2005/8/layout/radial1"/>
    <dgm:cxn modelId="{1AAFDDA1-3AE7-4B8D-8008-CCC893E2B0E0}" type="presOf" srcId="{72C2BE9D-D8CE-4A28-9983-AC74DF7E0812}" destId="{4486A4F2-B541-4EF9-A698-E492B3149DA9}" srcOrd="1" destOrd="0" presId="urn:microsoft.com/office/officeart/2005/8/layout/radial1"/>
    <dgm:cxn modelId="{DB8D8189-68B5-4C16-96AB-C41FE5B9E566}" type="presOf" srcId="{7261397E-EB48-436F-B5A9-82381656B057}" destId="{D796206C-6EDE-4461-955D-BC502A6E93C8}" srcOrd="1" destOrd="0" presId="urn:microsoft.com/office/officeart/2005/8/layout/radial1"/>
    <dgm:cxn modelId="{A082FFB1-7EFB-44E6-A6D8-D2F7334085D3}" type="presOf" srcId="{064A0929-148C-46D5-8906-195B4315D176}" destId="{606786BF-87D3-4F76-A9B7-EE01D6AE3341}" srcOrd="0" destOrd="0" presId="urn:microsoft.com/office/officeart/2005/8/layout/radial1"/>
    <dgm:cxn modelId="{7DE02726-153E-4A16-9A42-C92F9FAB2E7F}" type="presOf" srcId="{31B28951-5BF6-498D-97A4-B96AC03B9B7E}" destId="{7DA49A21-D8B8-4ACF-A236-9CB2E0B7F38C}" srcOrd="0" destOrd="0" presId="urn:microsoft.com/office/officeart/2005/8/layout/radial1"/>
    <dgm:cxn modelId="{0BF1FD59-165B-4B99-916F-CF213438281D}" type="presOf" srcId="{79271A99-2C1F-4C9C-9B1C-6CB7B96A3D16}" destId="{979A51CE-8106-417A-8107-8482960564EB}" srcOrd="0" destOrd="0" presId="urn:microsoft.com/office/officeart/2005/8/layout/radial1"/>
    <dgm:cxn modelId="{5825822E-C5FC-4C9A-AAA8-E5A8B9B22F48}" srcId="{09E86422-99A0-4E03-95A8-CA05A3AD9D18}" destId="{AF0B8D9A-8323-49E3-9FC0-70041BD485F2}" srcOrd="2" destOrd="0" parTransId="{79271A99-2C1F-4C9C-9B1C-6CB7B96A3D16}" sibTransId="{24E7EFB4-6C06-44A7-A110-F8C941BC5494}"/>
    <dgm:cxn modelId="{35B4680F-A174-4E64-842F-69DB7C6E961E}" type="presOf" srcId="{EDF25E7E-6DA2-430A-A326-0C4F3483A249}" destId="{0AFC2991-5380-4322-9C70-0E69BAE6CCC6}" srcOrd="0" destOrd="0" presId="urn:microsoft.com/office/officeart/2005/8/layout/radial1"/>
    <dgm:cxn modelId="{6A7B9AF1-7E30-49E9-9383-326D4DCAAC6D}" type="presOf" srcId="{CF326FFB-D7EC-441D-A42F-ABABE7F6A7D2}" destId="{D1FC924F-7A51-4274-AF18-D7A31C2065B6}" srcOrd="0" destOrd="0" presId="urn:microsoft.com/office/officeart/2005/8/layout/radial1"/>
    <dgm:cxn modelId="{7EDA7796-E89C-4AB2-A92E-1AD9998373EC}" type="presOf" srcId="{4D5E41EB-E3E1-4514-BB4A-F6D1E3388E80}" destId="{570A8928-6927-4D3D-87DF-CAF42D82CD30}" srcOrd="0" destOrd="0" presId="urn:microsoft.com/office/officeart/2005/8/layout/radial1"/>
    <dgm:cxn modelId="{85367FD1-3C24-4BAC-8595-73518E6056E7}" type="presOf" srcId="{79271A99-2C1F-4C9C-9B1C-6CB7B96A3D16}" destId="{F0EF2C99-7157-476D-8031-825E1809C2FB}" srcOrd="1" destOrd="0" presId="urn:microsoft.com/office/officeart/2005/8/layout/radial1"/>
    <dgm:cxn modelId="{4FC852D9-F644-4C3F-AC75-8531D238BA07}" type="presOf" srcId="{02AC68A1-4F7D-4395-843E-A6DA5F54626F}" destId="{CF3620B9-D506-49C1-83C4-EEB1199DE9A3}" srcOrd="0" destOrd="0" presId="urn:microsoft.com/office/officeart/2005/8/layout/radial1"/>
    <dgm:cxn modelId="{FD9D9868-992E-476C-9F1F-24C68C9E7B85}" srcId="{09E86422-99A0-4E03-95A8-CA05A3AD9D18}" destId="{02AC68A1-4F7D-4395-843E-A6DA5F54626F}" srcOrd="6" destOrd="0" parTransId="{4D5E41EB-E3E1-4514-BB4A-F6D1E3388E80}" sibTransId="{F81A81F6-9B8C-4A78-A6C6-7BA2A3050561}"/>
    <dgm:cxn modelId="{634E59AE-55F1-4F43-A4BD-24E3F88F3D09}" type="presOf" srcId="{E52243B4-5C96-4303-9D33-3850210E1F53}" destId="{F1351EEB-804F-427B-81BD-DD429FE8CE7D}" srcOrd="0" destOrd="0" presId="urn:microsoft.com/office/officeart/2005/8/layout/radial1"/>
    <dgm:cxn modelId="{3453E922-D888-4ADC-B897-1476CBD4C92D}" type="presOf" srcId="{29453D81-498D-4A53-8A0C-C0ED6F1F29B7}" destId="{DB906876-2186-4898-A3B3-2FDFFE915631}" srcOrd="0" destOrd="0" presId="urn:microsoft.com/office/officeart/2005/8/layout/radial1"/>
    <dgm:cxn modelId="{79606ADD-AD07-46B6-A5BB-5A4BED5A1AE7}" type="presOf" srcId="{84189AE9-7E75-4CEA-8D8A-C73D76C65305}" destId="{3D582D08-D7AC-43EE-932C-E496B6F96558}" srcOrd="0" destOrd="0" presId="urn:microsoft.com/office/officeart/2005/8/layout/radial1"/>
    <dgm:cxn modelId="{AC7501F8-89F6-4FA5-BE0F-8614B0801FB1}" type="presOf" srcId="{72C2BE9D-D8CE-4A28-9983-AC74DF7E0812}" destId="{F67023E5-7B95-493E-BBE5-906FA386D18E}" srcOrd="0" destOrd="0" presId="urn:microsoft.com/office/officeart/2005/8/layout/radial1"/>
    <dgm:cxn modelId="{9D7FE5EA-955B-45B6-A646-164604F19569}" srcId="{09E86422-99A0-4E03-95A8-CA05A3AD9D18}" destId="{31B28951-5BF6-498D-97A4-B96AC03B9B7E}" srcOrd="8" destOrd="0" parTransId="{29453D81-498D-4A53-8A0C-C0ED6F1F29B7}" sibTransId="{7917B2AD-D850-41F3-88E6-25A5C80A772B}"/>
    <dgm:cxn modelId="{63B3F879-F90B-4BB5-BA4F-9B17712D371D}" type="presOf" srcId="{4D5E41EB-E3E1-4514-BB4A-F6D1E3388E80}" destId="{502BC8C1-DB58-480B-9729-D464AB1E67B6}" srcOrd="1" destOrd="0" presId="urn:microsoft.com/office/officeart/2005/8/layout/radial1"/>
    <dgm:cxn modelId="{EA813A33-B458-47AC-8F30-630271AE55F8}" type="presOf" srcId="{48A91664-2C83-46A2-A356-C6708B17740A}" destId="{2E34F9BD-7B44-469A-91A3-AB34E1C5BA01}" srcOrd="0" destOrd="0" presId="urn:microsoft.com/office/officeart/2005/8/layout/radial1"/>
    <dgm:cxn modelId="{FB4684C3-BBF0-4D85-8F61-18CCEA89A9E3}" type="presOf" srcId="{7261397E-EB48-436F-B5A9-82381656B057}" destId="{4F902A8F-76FD-4D43-9212-42037DEF08BE}" srcOrd="0" destOrd="0" presId="urn:microsoft.com/office/officeart/2005/8/layout/radial1"/>
    <dgm:cxn modelId="{06CFE989-4F49-421E-8988-28BB4762F68E}" type="presOf" srcId="{CF326FFB-D7EC-441D-A42F-ABABE7F6A7D2}" destId="{E4297B55-F7C3-4F6A-B287-2364FE02FA81}" srcOrd="1" destOrd="0" presId="urn:microsoft.com/office/officeart/2005/8/layout/radial1"/>
    <dgm:cxn modelId="{C127BF3C-D22C-4304-AD50-FD914933BDEB}" type="presOf" srcId="{AA3929B6-F883-47CF-B0D8-9A062C143AD6}" destId="{CECFE13D-C4A9-4887-AF7E-8E5F75E16D6F}" srcOrd="1" destOrd="0" presId="urn:microsoft.com/office/officeart/2005/8/layout/radial1"/>
    <dgm:cxn modelId="{6DCE985A-0B40-43E2-AAF4-A909E6D150B6}" type="presOf" srcId="{642B6E87-9F74-4009-BF8F-7B4F4A52AD71}" destId="{023B0D05-468E-4F44-9D00-6707274AB565}" srcOrd="0" destOrd="0" presId="urn:microsoft.com/office/officeart/2005/8/layout/radial1"/>
    <dgm:cxn modelId="{E1B0B2C9-C6A6-4308-93C0-23FAB6D2FC5E}" type="presOf" srcId="{AF0B8D9A-8323-49E3-9FC0-70041BD485F2}" destId="{8C521E03-9CD6-489B-8357-33BE24637899}" srcOrd="0" destOrd="0" presId="urn:microsoft.com/office/officeart/2005/8/layout/radial1"/>
    <dgm:cxn modelId="{C2DD8D6C-8AF0-481D-8555-D5751310156D}" type="presOf" srcId="{372A93DE-10DC-4E4E-985B-6C9BE249F863}" destId="{81ECBB13-E0A5-48CE-9910-A531441869E3}" srcOrd="0" destOrd="0" presId="urn:microsoft.com/office/officeart/2005/8/layout/radial1"/>
    <dgm:cxn modelId="{801C05B9-744C-46EC-8DE0-046216BAFDFB}" type="presOf" srcId="{6392DFCF-8388-49B9-843E-35C4184F31E5}" destId="{3723716A-4FD5-45F8-B585-7A8946E7D9F4}" srcOrd="0" destOrd="0" presId="urn:microsoft.com/office/officeart/2005/8/layout/radial1"/>
    <dgm:cxn modelId="{17B12F8B-3ACD-454D-A1D3-9A031FEB6860}" srcId="{09E86422-99A0-4E03-95A8-CA05A3AD9D18}" destId="{372A93DE-10DC-4E4E-985B-6C9BE249F863}" srcOrd="5" destOrd="0" parTransId="{7261397E-EB48-436F-B5A9-82381656B057}" sibTransId="{B8DE44A8-1263-42E5-8008-5B060D117CEB}"/>
    <dgm:cxn modelId="{ED7D394A-9986-4471-ACD3-1668EF7A8350}" srcId="{09E86422-99A0-4E03-95A8-CA05A3AD9D18}" destId="{EDF25E7E-6DA2-430A-A326-0C4F3483A249}" srcOrd="7" destOrd="0" parTransId="{AA3929B6-F883-47CF-B0D8-9A062C143AD6}" sibTransId="{B1A5A088-7041-4450-97B5-C055A5D5299A}"/>
    <dgm:cxn modelId="{FCC5599A-27A1-4BCD-92A3-E7EB632E54E7}" srcId="{48A91664-2C83-46A2-A356-C6708B17740A}" destId="{09E86422-99A0-4E03-95A8-CA05A3AD9D18}" srcOrd="0" destOrd="0" parTransId="{086EE480-7D2A-463D-9272-611D66174F27}" sibTransId="{7705D6B1-42F1-4FEE-9C27-2FC3A6EA8E47}"/>
    <dgm:cxn modelId="{63FA24BE-F9B5-4DDD-9559-6495C0843AB4}" type="presOf" srcId="{09E86422-99A0-4E03-95A8-CA05A3AD9D18}" destId="{DDF5AE83-1713-4E14-ABC5-A0D717F42117}" srcOrd="0" destOrd="0" presId="urn:microsoft.com/office/officeart/2005/8/layout/radial1"/>
    <dgm:cxn modelId="{CD0B76CE-7556-4F8C-B244-29724CEFD71F}" srcId="{09E86422-99A0-4E03-95A8-CA05A3AD9D18}" destId="{6392DFCF-8388-49B9-843E-35C4184F31E5}" srcOrd="0" destOrd="0" parTransId="{CF326FFB-D7EC-441D-A42F-ABABE7F6A7D2}" sibTransId="{D3BD3B73-5D59-4CCF-A6C5-0F8B1126FA59}"/>
    <dgm:cxn modelId="{FAFDDCFF-3A0E-4991-9211-B0ED7CE7803D}" type="presOf" srcId="{8CCB7CC9-33FC-4AFC-97E2-0EA4D703B71C}" destId="{F80B93FE-AE43-409A-A348-89C71BF94484}" srcOrd="0" destOrd="0" presId="urn:microsoft.com/office/officeart/2005/8/layout/radial1"/>
    <dgm:cxn modelId="{1615AED5-B023-4044-B0E4-B2BBCC8ACC21}" type="presParOf" srcId="{2E34F9BD-7B44-469A-91A3-AB34E1C5BA01}" destId="{DDF5AE83-1713-4E14-ABC5-A0D717F42117}" srcOrd="0" destOrd="0" presId="urn:microsoft.com/office/officeart/2005/8/layout/radial1"/>
    <dgm:cxn modelId="{739D6226-018D-416D-A69B-5468FAACC8AF}" type="presParOf" srcId="{2E34F9BD-7B44-469A-91A3-AB34E1C5BA01}" destId="{D1FC924F-7A51-4274-AF18-D7A31C2065B6}" srcOrd="1" destOrd="0" presId="urn:microsoft.com/office/officeart/2005/8/layout/radial1"/>
    <dgm:cxn modelId="{172EA0EA-D0D0-4C6B-9503-3B57BFA0B3A1}" type="presParOf" srcId="{D1FC924F-7A51-4274-AF18-D7A31C2065B6}" destId="{E4297B55-F7C3-4F6A-B287-2364FE02FA81}" srcOrd="0" destOrd="0" presId="urn:microsoft.com/office/officeart/2005/8/layout/radial1"/>
    <dgm:cxn modelId="{480629AB-5AF3-45FA-B2F6-AF4802EF01C2}" type="presParOf" srcId="{2E34F9BD-7B44-469A-91A3-AB34E1C5BA01}" destId="{3723716A-4FD5-45F8-B585-7A8946E7D9F4}" srcOrd="2" destOrd="0" presId="urn:microsoft.com/office/officeart/2005/8/layout/radial1"/>
    <dgm:cxn modelId="{474D0F3E-EEAD-4233-B71C-9F70209D8C1A}" type="presParOf" srcId="{2E34F9BD-7B44-469A-91A3-AB34E1C5BA01}" destId="{F67023E5-7B95-493E-BBE5-906FA386D18E}" srcOrd="3" destOrd="0" presId="urn:microsoft.com/office/officeart/2005/8/layout/radial1"/>
    <dgm:cxn modelId="{B3650ABD-EA16-493D-8610-3F23FF29707E}" type="presParOf" srcId="{F67023E5-7B95-493E-BBE5-906FA386D18E}" destId="{4486A4F2-B541-4EF9-A698-E492B3149DA9}" srcOrd="0" destOrd="0" presId="urn:microsoft.com/office/officeart/2005/8/layout/radial1"/>
    <dgm:cxn modelId="{75CE160A-CCCC-4ACE-B976-5BCD1669FFCD}" type="presParOf" srcId="{2E34F9BD-7B44-469A-91A3-AB34E1C5BA01}" destId="{606786BF-87D3-4F76-A9B7-EE01D6AE3341}" srcOrd="4" destOrd="0" presId="urn:microsoft.com/office/officeart/2005/8/layout/radial1"/>
    <dgm:cxn modelId="{D44D37AA-BE8C-496D-B1BA-22123FE340DD}" type="presParOf" srcId="{2E34F9BD-7B44-469A-91A3-AB34E1C5BA01}" destId="{979A51CE-8106-417A-8107-8482960564EB}" srcOrd="5" destOrd="0" presId="urn:microsoft.com/office/officeart/2005/8/layout/radial1"/>
    <dgm:cxn modelId="{542F1A21-DEEA-44B2-B4FA-4CA3E59FFE4B}" type="presParOf" srcId="{979A51CE-8106-417A-8107-8482960564EB}" destId="{F0EF2C99-7157-476D-8031-825E1809C2FB}" srcOrd="0" destOrd="0" presId="urn:microsoft.com/office/officeart/2005/8/layout/radial1"/>
    <dgm:cxn modelId="{0E619E91-C223-48FA-8DCD-892D192AEF37}" type="presParOf" srcId="{2E34F9BD-7B44-469A-91A3-AB34E1C5BA01}" destId="{8C521E03-9CD6-489B-8357-33BE24637899}" srcOrd="6" destOrd="0" presId="urn:microsoft.com/office/officeart/2005/8/layout/radial1"/>
    <dgm:cxn modelId="{6229A72E-A76C-42E3-9821-4382AA92829F}" type="presParOf" srcId="{2E34F9BD-7B44-469A-91A3-AB34E1C5BA01}" destId="{F80B93FE-AE43-409A-A348-89C71BF94484}" srcOrd="7" destOrd="0" presId="urn:microsoft.com/office/officeart/2005/8/layout/radial1"/>
    <dgm:cxn modelId="{6BBD6D3B-B73E-4EF8-BCB8-A1E08506AA5C}" type="presParOf" srcId="{F80B93FE-AE43-409A-A348-89C71BF94484}" destId="{4135473D-F715-4858-BF30-A7EF53D15FA4}" srcOrd="0" destOrd="0" presId="urn:microsoft.com/office/officeart/2005/8/layout/radial1"/>
    <dgm:cxn modelId="{43136936-7C57-41F0-98B2-D87291141E86}" type="presParOf" srcId="{2E34F9BD-7B44-469A-91A3-AB34E1C5BA01}" destId="{3D582D08-D7AC-43EE-932C-E496B6F96558}" srcOrd="8" destOrd="0" presId="urn:microsoft.com/office/officeart/2005/8/layout/radial1"/>
    <dgm:cxn modelId="{6757A1AD-4337-4101-8945-CD4258725ADC}" type="presParOf" srcId="{2E34F9BD-7B44-469A-91A3-AB34E1C5BA01}" destId="{023B0D05-468E-4F44-9D00-6707274AB565}" srcOrd="9" destOrd="0" presId="urn:microsoft.com/office/officeart/2005/8/layout/radial1"/>
    <dgm:cxn modelId="{C36F8DAB-47DA-4FAC-AEF8-1BEDEB42CE20}" type="presParOf" srcId="{023B0D05-468E-4F44-9D00-6707274AB565}" destId="{490E567C-E53E-4540-8248-2CCEEF53287F}" srcOrd="0" destOrd="0" presId="urn:microsoft.com/office/officeart/2005/8/layout/radial1"/>
    <dgm:cxn modelId="{D7207973-5984-4AC3-938E-C8F5AF66C2AB}" type="presParOf" srcId="{2E34F9BD-7B44-469A-91A3-AB34E1C5BA01}" destId="{F1351EEB-804F-427B-81BD-DD429FE8CE7D}" srcOrd="10" destOrd="0" presId="urn:microsoft.com/office/officeart/2005/8/layout/radial1"/>
    <dgm:cxn modelId="{4FE18A4D-9C52-4E05-A897-3351EBBF328A}" type="presParOf" srcId="{2E34F9BD-7B44-469A-91A3-AB34E1C5BA01}" destId="{4F902A8F-76FD-4D43-9212-42037DEF08BE}" srcOrd="11" destOrd="0" presId="urn:microsoft.com/office/officeart/2005/8/layout/radial1"/>
    <dgm:cxn modelId="{06AD48FC-F7BA-4499-A344-6337888B37DD}" type="presParOf" srcId="{4F902A8F-76FD-4D43-9212-42037DEF08BE}" destId="{D796206C-6EDE-4461-955D-BC502A6E93C8}" srcOrd="0" destOrd="0" presId="urn:microsoft.com/office/officeart/2005/8/layout/radial1"/>
    <dgm:cxn modelId="{E20B01D4-97EA-48FD-8035-8CFDB3FB3D4E}" type="presParOf" srcId="{2E34F9BD-7B44-469A-91A3-AB34E1C5BA01}" destId="{81ECBB13-E0A5-48CE-9910-A531441869E3}" srcOrd="12" destOrd="0" presId="urn:microsoft.com/office/officeart/2005/8/layout/radial1"/>
    <dgm:cxn modelId="{C286157D-D2A1-49A5-8CAF-B5303A12B3F0}" type="presParOf" srcId="{2E34F9BD-7B44-469A-91A3-AB34E1C5BA01}" destId="{570A8928-6927-4D3D-87DF-CAF42D82CD30}" srcOrd="13" destOrd="0" presId="urn:microsoft.com/office/officeart/2005/8/layout/radial1"/>
    <dgm:cxn modelId="{8A3FDD33-7063-477B-93EB-91728DE4B654}" type="presParOf" srcId="{570A8928-6927-4D3D-87DF-CAF42D82CD30}" destId="{502BC8C1-DB58-480B-9729-D464AB1E67B6}" srcOrd="0" destOrd="0" presId="urn:microsoft.com/office/officeart/2005/8/layout/radial1"/>
    <dgm:cxn modelId="{06B0BC75-AC61-4CCE-BC2A-FDC95D93A171}" type="presParOf" srcId="{2E34F9BD-7B44-469A-91A3-AB34E1C5BA01}" destId="{CF3620B9-D506-49C1-83C4-EEB1199DE9A3}" srcOrd="14" destOrd="0" presId="urn:microsoft.com/office/officeart/2005/8/layout/radial1"/>
    <dgm:cxn modelId="{27E6DE26-B247-45BD-A221-6EF8CE0EE2AE}" type="presParOf" srcId="{2E34F9BD-7B44-469A-91A3-AB34E1C5BA01}" destId="{8C1C4DAF-C447-467F-8EDD-C46ED6929A21}" srcOrd="15" destOrd="0" presId="urn:microsoft.com/office/officeart/2005/8/layout/radial1"/>
    <dgm:cxn modelId="{59B34CC1-0444-4D5F-A589-72359D9CCFDF}" type="presParOf" srcId="{8C1C4DAF-C447-467F-8EDD-C46ED6929A21}" destId="{CECFE13D-C4A9-4887-AF7E-8E5F75E16D6F}" srcOrd="0" destOrd="0" presId="urn:microsoft.com/office/officeart/2005/8/layout/radial1"/>
    <dgm:cxn modelId="{2F506114-62D0-4D91-B2BE-A8ECB499C7E1}" type="presParOf" srcId="{2E34F9BD-7B44-469A-91A3-AB34E1C5BA01}" destId="{0AFC2991-5380-4322-9C70-0E69BAE6CCC6}" srcOrd="16" destOrd="0" presId="urn:microsoft.com/office/officeart/2005/8/layout/radial1"/>
    <dgm:cxn modelId="{713EB825-2628-4703-80F9-8FCCB313F8B6}" type="presParOf" srcId="{2E34F9BD-7B44-469A-91A3-AB34E1C5BA01}" destId="{DB906876-2186-4898-A3B3-2FDFFE915631}" srcOrd="17" destOrd="0" presId="urn:microsoft.com/office/officeart/2005/8/layout/radial1"/>
    <dgm:cxn modelId="{CAF8B537-4AED-40A6-8387-725F388A82C9}" type="presParOf" srcId="{DB906876-2186-4898-A3B3-2FDFFE915631}" destId="{81438EAE-8FBE-40F5-87C3-C336BCF0DA33}" srcOrd="0" destOrd="0" presId="urn:microsoft.com/office/officeart/2005/8/layout/radial1"/>
    <dgm:cxn modelId="{FF9E2912-90A6-4D49-BA95-FA4B4F4B1441}" type="presParOf" srcId="{2E34F9BD-7B44-469A-91A3-AB34E1C5BA01}" destId="{7DA49A21-D8B8-4ACF-A236-9CB2E0B7F38C}" srcOrd="18" destOrd="0" presId="urn:microsoft.com/office/officeart/2005/8/layout/radial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8A91664-2C83-46A2-A356-C6708B17740A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MY"/>
        </a:p>
      </dgm:t>
    </dgm:pt>
    <dgm:pt modelId="{09E86422-99A0-4E03-95A8-CA05A3AD9D18}">
      <dgm:prSet phldrT="[Text]"/>
      <dgm:spPr>
        <a:solidFill>
          <a:srgbClr val="002060"/>
        </a:solidFill>
      </dgm:spPr>
      <dgm:t>
        <a:bodyPr/>
        <a:lstStyle/>
        <a:p>
          <a:r>
            <a:rPr lang="en-US" dirty="0" smtClean="0"/>
            <a:t>Facilities</a:t>
          </a:r>
          <a:endParaRPr lang="en-MY" dirty="0"/>
        </a:p>
      </dgm:t>
    </dgm:pt>
    <dgm:pt modelId="{086EE480-7D2A-463D-9272-611D66174F27}" type="parTrans" cxnId="{FCC5599A-27A1-4BCD-92A3-E7EB632E54E7}">
      <dgm:prSet/>
      <dgm:spPr/>
      <dgm:t>
        <a:bodyPr/>
        <a:lstStyle/>
        <a:p>
          <a:endParaRPr lang="en-MY"/>
        </a:p>
      </dgm:t>
    </dgm:pt>
    <dgm:pt modelId="{7705D6B1-42F1-4FEE-9C27-2FC3A6EA8E47}" type="sibTrans" cxnId="{FCC5599A-27A1-4BCD-92A3-E7EB632E54E7}">
      <dgm:prSet/>
      <dgm:spPr/>
      <dgm:t>
        <a:bodyPr/>
        <a:lstStyle/>
        <a:p>
          <a:endParaRPr lang="en-MY"/>
        </a:p>
      </dgm:t>
    </dgm:pt>
    <dgm:pt modelId="{6392DFCF-8388-49B9-843E-35C4184F31E5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Lecture / Teaching room</a:t>
          </a:r>
          <a:endParaRPr lang="en-MY" dirty="0"/>
        </a:p>
      </dgm:t>
    </dgm:pt>
    <dgm:pt modelId="{CF326FFB-D7EC-441D-A42F-ABABE7F6A7D2}" type="parTrans" cxnId="{CD0B76CE-7556-4F8C-B244-29724CEFD71F}">
      <dgm:prSet/>
      <dgm:spPr/>
      <dgm:t>
        <a:bodyPr/>
        <a:lstStyle/>
        <a:p>
          <a:endParaRPr lang="en-MY"/>
        </a:p>
      </dgm:t>
    </dgm:pt>
    <dgm:pt modelId="{D3BD3B73-5D59-4CCF-A6C5-0F8B1126FA59}" type="sibTrans" cxnId="{CD0B76CE-7556-4F8C-B244-29724CEFD71F}">
      <dgm:prSet/>
      <dgm:spPr/>
      <dgm:t>
        <a:bodyPr/>
        <a:lstStyle/>
        <a:p>
          <a:endParaRPr lang="en-MY"/>
        </a:p>
      </dgm:t>
    </dgm:pt>
    <dgm:pt modelId="{02AC68A1-4F7D-4395-843E-A6DA5F54626F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Library &amp; Resource </a:t>
          </a:r>
          <a:r>
            <a:rPr lang="en-US" dirty="0" err="1" smtClean="0"/>
            <a:t>centre</a:t>
          </a:r>
          <a:endParaRPr lang="en-MY" dirty="0"/>
        </a:p>
      </dgm:t>
    </dgm:pt>
    <dgm:pt modelId="{4D5E41EB-E3E1-4514-BB4A-F6D1E3388E80}" type="parTrans" cxnId="{FD9D9868-992E-476C-9F1F-24C68C9E7B85}">
      <dgm:prSet/>
      <dgm:spPr/>
      <dgm:t>
        <a:bodyPr/>
        <a:lstStyle/>
        <a:p>
          <a:endParaRPr lang="en-MY"/>
        </a:p>
      </dgm:t>
    </dgm:pt>
    <dgm:pt modelId="{F81A81F6-9B8C-4A78-A6C6-7BA2A3050561}" type="sibTrans" cxnId="{FD9D9868-992E-476C-9F1F-24C68C9E7B85}">
      <dgm:prSet/>
      <dgm:spPr/>
      <dgm:t>
        <a:bodyPr/>
        <a:lstStyle/>
        <a:p>
          <a:endParaRPr lang="en-MY"/>
        </a:p>
      </dgm:t>
    </dgm:pt>
    <dgm:pt modelId="{EF30CEE3-2FD5-4ABC-B94A-9D6150B6E2D7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Recreation facilities</a:t>
          </a:r>
          <a:endParaRPr lang="en-MY" dirty="0"/>
        </a:p>
      </dgm:t>
    </dgm:pt>
    <dgm:pt modelId="{92270CA7-E565-4056-B6E5-BF7BFE8FFFD0}" type="parTrans" cxnId="{727EE167-EE7D-4AE2-B0BD-4F5615142B0C}">
      <dgm:prSet/>
      <dgm:spPr/>
      <dgm:t>
        <a:bodyPr/>
        <a:lstStyle/>
        <a:p>
          <a:endParaRPr lang="en-MY"/>
        </a:p>
      </dgm:t>
    </dgm:pt>
    <dgm:pt modelId="{E96DA0C2-30BB-467C-A0B3-9206171884A6}" type="sibTrans" cxnId="{727EE167-EE7D-4AE2-B0BD-4F5615142B0C}">
      <dgm:prSet/>
      <dgm:spPr/>
      <dgm:t>
        <a:bodyPr/>
        <a:lstStyle/>
        <a:p>
          <a:endParaRPr lang="en-MY"/>
        </a:p>
      </dgm:t>
    </dgm:pt>
    <dgm:pt modelId="{1354A736-1BA1-4F0E-8433-B7AC8B55483B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Laboratory &amp; Workshop</a:t>
          </a:r>
          <a:endParaRPr lang="en-MY" dirty="0"/>
        </a:p>
      </dgm:t>
    </dgm:pt>
    <dgm:pt modelId="{E9345967-4497-4A02-A687-5C2F197228FD}" type="parTrans" cxnId="{865A1E0D-C2A0-46B5-B4DB-BFAF6B7CF150}">
      <dgm:prSet/>
      <dgm:spPr/>
      <dgm:t>
        <a:bodyPr/>
        <a:lstStyle/>
        <a:p>
          <a:endParaRPr lang="en-MY"/>
        </a:p>
      </dgm:t>
    </dgm:pt>
    <dgm:pt modelId="{589B1193-CC33-40B4-A86B-7E4A1811FCD7}" type="sibTrans" cxnId="{865A1E0D-C2A0-46B5-B4DB-BFAF6B7CF150}">
      <dgm:prSet/>
      <dgm:spPr/>
      <dgm:t>
        <a:bodyPr/>
        <a:lstStyle/>
        <a:p>
          <a:endParaRPr lang="en-MY"/>
        </a:p>
      </dgm:t>
    </dgm:pt>
    <dgm:pt modelId="{A8769478-D10E-4F5F-882D-FF52BA111BB1}">
      <dgm:prSet phldrT="[Text]"/>
      <dgm:spPr>
        <a:solidFill>
          <a:srgbClr val="0070C0"/>
        </a:solidFill>
      </dgm:spPr>
      <dgm:t>
        <a:bodyPr/>
        <a:lstStyle/>
        <a:p>
          <a:r>
            <a:rPr lang="en-US" smtClean="0"/>
            <a:t>IT </a:t>
          </a:r>
          <a:r>
            <a:rPr lang="en-US" dirty="0" smtClean="0"/>
            <a:t>/ Computer Laboratory</a:t>
          </a:r>
          <a:endParaRPr lang="en-MY" dirty="0"/>
        </a:p>
      </dgm:t>
    </dgm:pt>
    <dgm:pt modelId="{8DA031F5-E0E9-4A4E-A1CB-1A076CAA4995}" type="parTrans" cxnId="{5F61022C-B268-4E5E-8139-B29847E4BF0E}">
      <dgm:prSet/>
      <dgm:spPr/>
      <dgm:t>
        <a:bodyPr/>
        <a:lstStyle/>
        <a:p>
          <a:endParaRPr lang="en-MY"/>
        </a:p>
      </dgm:t>
    </dgm:pt>
    <dgm:pt modelId="{B943C95B-E514-4715-BAF5-95A63DFE5ED1}" type="sibTrans" cxnId="{5F61022C-B268-4E5E-8139-B29847E4BF0E}">
      <dgm:prSet/>
      <dgm:spPr/>
      <dgm:t>
        <a:bodyPr/>
        <a:lstStyle/>
        <a:p>
          <a:endParaRPr lang="en-MY"/>
        </a:p>
      </dgm:t>
    </dgm:pt>
    <dgm:pt modelId="{2E34F9BD-7B44-469A-91A3-AB34E1C5BA01}" type="pres">
      <dgm:prSet presAssocID="{48A91664-2C83-46A2-A356-C6708B17740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DDF5AE83-1713-4E14-ABC5-A0D717F42117}" type="pres">
      <dgm:prSet presAssocID="{09E86422-99A0-4E03-95A8-CA05A3AD9D18}" presName="centerShape" presStyleLbl="node0" presStyleIdx="0" presStyleCnt="1"/>
      <dgm:spPr>
        <a:prstGeom prst="roundRect">
          <a:avLst/>
        </a:prstGeom>
      </dgm:spPr>
      <dgm:t>
        <a:bodyPr/>
        <a:lstStyle/>
        <a:p>
          <a:endParaRPr lang="en-MY"/>
        </a:p>
      </dgm:t>
    </dgm:pt>
    <dgm:pt modelId="{D1FC924F-7A51-4274-AF18-D7A31C2065B6}" type="pres">
      <dgm:prSet presAssocID="{CF326FFB-D7EC-441D-A42F-ABABE7F6A7D2}" presName="Name9" presStyleLbl="parChTrans1D2" presStyleIdx="0" presStyleCnt="5"/>
      <dgm:spPr/>
      <dgm:t>
        <a:bodyPr/>
        <a:lstStyle/>
        <a:p>
          <a:endParaRPr lang="en-MY"/>
        </a:p>
      </dgm:t>
    </dgm:pt>
    <dgm:pt modelId="{E4297B55-F7C3-4F6A-B287-2364FE02FA81}" type="pres">
      <dgm:prSet presAssocID="{CF326FFB-D7EC-441D-A42F-ABABE7F6A7D2}" presName="connTx" presStyleLbl="parChTrans1D2" presStyleIdx="0" presStyleCnt="5"/>
      <dgm:spPr/>
      <dgm:t>
        <a:bodyPr/>
        <a:lstStyle/>
        <a:p>
          <a:endParaRPr lang="en-MY"/>
        </a:p>
      </dgm:t>
    </dgm:pt>
    <dgm:pt modelId="{3723716A-4FD5-45F8-B585-7A8946E7D9F4}" type="pres">
      <dgm:prSet presAssocID="{6392DFCF-8388-49B9-843E-35C4184F31E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DCB93AC4-5A3B-4828-86C2-37DF32CC3A9D}" type="pres">
      <dgm:prSet presAssocID="{E9345967-4497-4A02-A687-5C2F197228FD}" presName="Name9" presStyleLbl="parChTrans1D2" presStyleIdx="1" presStyleCnt="5"/>
      <dgm:spPr/>
      <dgm:t>
        <a:bodyPr/>
        <a:lstStyle/>
        <a:p>
          <a:endParaRPr lang="en-MY"/>
        </a:p>
      </dgm:t>
    </dgm:pt>
    <dgm:pt modelId="{0835D31A-2404-4A19-B056-99DF0EE12ADE}" type="pres">
      <dgm:prSet presAssocID="{E9345967-4497-4A02-A687-5C2F197228FD}" presName="connTx" presStyleLbl="parChTrans1D2" presStyleIdx="1" presStyleCnt="5"/>
      <dgm:spPr/>
      <dgm:t>
        <a:bodyPr/>
        <a:lstStyle/>
        <a:p>
          <a:endParaRPr lang="en-MY"/>
        </a:p>
      </dgm:t>
    </dgm:pt>
    <dgm:pt modelId="{90CEADC2-90E6-46E5-958D-8CD55A6F01A6}" type="pres">
      <dgm:prSet presAssocID="{1354A736-1BA1-4F0E-8433-B7AC8B55483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087BFC10-3FA2-4077-866E-52602DBC2AF1}" type="pres">
      <dgm:prSet presAssocID="{8DA031F5-E0E9-4A4E-A1CB-1A076CAA4995}" presName="Name9" presStyleLbl="parChTrans1D2" presStyleIdx="2" presStyleCnt="5"/>
      <dgm:spPr/>
      <dgm:t>
        <a:bodyPr/>
        <a:lstStyle/>
        <a:p>
          <a:endParaRPr lang="en-MY"/>
        </a:p>
      </dgm:t>
    </dgm:pt>
    <dgm:pt modelId="{E7D34770-A5FD-4280-8021-BB8B6CAD7614}" type="pres">
      <dgm:prSet presAssocID="{8DA031F5-E0E9-4A4E-A1CB-1A076CAA4995}" presName="connTx" presStyleLbl="parChTrans1D2" presStyleIdx="2" presStyleCnt="5"/>
      <dgm:spPr/>
      <dgm:t>
        <a:bodyPr/>
        <a:lstStyle/>
        <a:p>
          <a:endParaRPr lang="en-MY"/>
        </a:p>
      </dgm:t>
    </dgm:pt>
    <dgm:pt modelId="{1D545C18-5F2C-4AD0-977A-7B1254AC6709}" type="pres">
      <dgm:prSet presAssocID="{A8769478-D10E-4F5F-882D-FF52BA111BB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570A8928-6927-4D3D-87DF-CAF42D82CD30}" type="pres">
      <dgm:prSet presAssocID="{4D5E41EB-E3E1-4514-BB4A-F6D1E3388E80}" presName="Name9" presStyleLbl="parChTrans1D2" presStyleIdx="3" presStyleCnt="5"/>
      <dgm:spPr/>
      <dgm:t>
        <a:bodyPr/>
        <a:lstStyle/>
        <a:p>
          <a:endParaRPr lang="en-MY"/>
        </a:p>
      </dgm:t>
    </dgm:pt>
    <dgm:pt modelId="{502BC8C1-DB58-480B-9729-D464AB1E67B6}" type="pres">
      <dgm:prSet presAssocID="{4D5E41EB-E3E1-4514-BB4A-F6D1E3388E80}" presName="connTx" presStyleLbl="parChTrans1D2" presStyleIdx="3" presStyleCnt="5"/>
      <dgm:spPr/>
      <dgm:t>
        <a:bodyPr/>
        <a:lstStyle/>
        <a:p>
          <a:endParaRPr lang="en-MY"/>
        </a:p>
      </dgm:t>
    </dgm:pt>
    <dgm:pt modelId="{CF3620B9-D506-49C1-83C4-EEB1199DE9A3}" type="pres">
      <dgm:prSet presAssocID="{02AC68A1-4F7D-4395-843E-A6DA5F54626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ED0926C2-29B7-4420-914E-89784AAB6823}" type="pres">
      <dgm:prSet presAssocID="{92270CA7-E565-4056-B6E5-BF7BFE8FFFD0}" presName="Name9" presStyleLbl="parChTrans1D2" presStyleIdx="4" presStyleCnt="5"/>
      <dgm:spPr/>
      <dgm:t>
        <a:bodyPr/>
        <a:lstStyle/>
        <a:p>
          <a:endParaRPr lang="en-MY"/>
        </a:p>
      </dgm:t>
    </dgm:pt>
    <dgm:pt modelId="{77EA9201-C667-4960-A541-8E9EA2047DBA}" type="pres">
      <dgm:prSet presAssocID="{92270CA7-E565-4056-B6E5-BF7BFE8FFFD0}" presName="connTx" presStyleLbl="parChTrans1D2" presStyleIdx="4" presStyleCnt="5"/>
      <dgm:spPr/>
      <dgm:t>
        <a:bodyPr/>
        <a:lstStyle/>
        <a:p>
          <a:endParaRPr lang="en-MY"/>
        </a:p>
      </dgm:t>
    </dgm:pt>
    <dgm:pt modelId="{369FAE01-4215-421A-9158-C405E7448D11}" type="pres">
      <dgm:prSet presAssocID="{EF30CEE3-2FD5-4ABC-B94A-9D6150B6E2D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A092E943-1FCD-44B3-A884-8CA91E314C94}" type="presOf" srcId="{8DA031F5-E0E9-4A4E-A1CB-1A076CAA4995}" destId="{087BFC10-3FA2-4077-866E-52602DBC2AF1}" srcOrd="0" destOrd="0" presId="urn:microsoft.com/office/officeart/2005/8/layout/radial1"/>
    <dgm:cxn modelId="{B327EF9B-8DCC-4B62-B517-6B05FE26B66C}" type="presOf" srcId="{4D5E41EB-E3E1-4514-BB4A-F6D1E3388E80}" destId="{570A8928-6927-4D3D-87DF-CAF42D82CD30}" srcOrd="0" destOrd="0" presId="urn:microsoft.com/office/officeart/2005/8/layout/radial1"/>
    <dgm:cxn modelId="{7276E299-49ED-4772-A128-22D74C84DF7B}" type="presOf" srcId="{02AC68A1-4F7D-4395-843E-A6DA5F54626F}" destId="{CF3620B9-D506-49C1-83C4-EEB1199DE9A3}" srcOrd="0" destOrd="0" presId="urn:microsoft.com/office/officeart/2005/8/layout/radial1"/>
    <dgm:cxn modelId="{15DAAA9C-BDC9-4640-B126-D3C02C6A985A}" type="presOf" srcId="{E9345967-4497-4A02-A687-5C2F197228FD}" destId="{DCB93AC4-5A3B-4828-86C2-37DF32CC3A9D}" srcOrd="0" destOrd="0" presId="urn:microsoft.com/office/officeart/2005/8/layout/radial1"/>
    <dgm:cxn modelId="{727EE167-EE7D-4AE2-B0BD-4F5615142B0C}" srcId="{09E86422-99A0-4E03-95A8-CA05A3AD9D18}" destId="{EF30CEE3-2FD5-4ABC-B94A-9D6150B6E2D7}" srcOrd="4" destOrd="0" parTransId="{92270CA7-E565-4056-B6E5-BF7BFE8FFFD0}" sibTransId="{E96DA0C2-30BB-467C-A0B3-9206171884A6}"/>
    <dgm:cxn modelId="{696F0416-4557-4B83-9940-A337D375BC3F}" type="presOf" srcId="{92270CA7-E565-4056-B6E5-BF7BFE8FFFD0}" destId="{ED0926C2-29B7-4420-914E-89784AAB6823}" srcOrd="0" destOrd="0" presId="urn:microsoft.com/office/officeart/2005/8/layout/radial1"/>
    <dgm:cxn modelId="{5F61022C-B268-4E5E-8139-B29847E4BF0E}" srcId="{09E86422-99A0-4E03-95A8-CA05A3AD9D18}" destId="{A8769478-D10E-4F5F-882D-FF52BA111BB1}" srcOrd="2" destOrd="0" parTransId="{8DA031F5-E0E9-4A4E-A1CB-1A076CAA4995}" sibTransId="{B943C95B-E514-4715-BAF5-95A63DFE5ED1}"/>
    <dgm:cxn modelId="{DDF96D05-FD2D-4D55-AF9A-2EFE99CC85EE}" type="presOf" srcId="{CF326FFB-D7EC-441D-A42F-ABABE7F6A7D2}" destId="{E4297B55-F7C3-4F6A-B287-2364FE02FA81}" srcOrd="1" destOrd="0" presId="urn:microsoft.com/office/officeart/2005/8/layout/radial1"/>
    <dgm:cxn modelId="{FD9D9868-992E-476C-9F1F-24C68C9E7B85}" srcId="{09E86422-99A0-4E03-95A8-CA05A3AD9D18}" destId="{02AC68A1-4F7D-4395-843E-A6DA5F54626F}" srcOrd="3" destOrd="0" parTransId="{4D5E41EB-E3E1-4514-BB4A-F6D1E3388E80}" sibTransId="{F81A81F6-9B8C-4A78-A6C6-7BA2A3050561}"/>
    <dgm:cxn modelId="{FCC5599A-27A1-4BCD-92A3-E7EB632E54E7}" srcId="{48A91664-2C83-46A2-A356-C6708B17740A}" destId="{09E86422-99A0-4E03-95A8-CA05A3AD9D18}" srcOrd="0" destOrd="0" parTransId="{086EE480-7D2A-463D-9272-611D66174F27}" sibTransId="{7705D6B1-42F1-4FEE-9C27-2FC3A6EA8E47}"/>
    <dgm:cxn modelId="{ABF740B9-59A2-481B-BF7E-A151434F44F5}" type="presOf" srcId="{92270CA7-E565-4056-B6E5-BF7BFE8FFFD0}" destId="{77EA9201-C667-4960-A541-8E9EA2047DBA}" srcOrd="1" destOrd="0" presId="urn:microsoft.com/office/officeart/2005/8/layout/radial1"/>
    <dgm:cxn modelId="{B268EB78-D8ED-400C-B1BB-596DC3AD980B}" type="presOf" srcId="{09E86422-99A0-4E03-95A8-CA05A3AD9D18}" destId="{DDF5AE83-1713-4E14-ABC5-A0D717F42117}" srcOrd="0" destOrd="0" presId="urn:microsoft.com/office/officeart/2005/8/layout/radial1"/>
    <dgm:cxn modelId="{4F9AA2E0-503B-4557-B1E6-36DA97EA1A45}" type="presOf" srcId="{4D5E41EB-E3E1-4514-BB4A-F6D1E3388E80}" destId="{502BC8C1-DB58-480B-9729-D464AB1E67B6}" srcOrd="1" destOrd="0" presId="urn:microsoft.com/office/officeart/2005/8/layout/radial1"/>
    <dgm:cxn modelId="{865A1E0D-C2A0-46B5-B4DB-BFAF6B7CF150}" srcId="{09E86422-99A0-4E03-95A8-CA05A3AD9D18}" destId="{1354A736-1BA1-4F0E-8433-B7AC8B55483B}" srcOrd="1" destOrd="0" parTransId="{E9345967-4497-4A02-A687-5C2F197228FD}" sibTransId="{589B1193-CC33-40B4-A86B-7E4A1811FCD7}"/>
    <dgm:cxn modelId="{885567CC-FE2A-48A9-AEE1-E6580224B876}" type="presOf" srcId="{E9345967-4497-4A02-A687-5C2F197228FD}" destId="{0835D31A-2404-4A19-B056-99DF0EE12ADE}" srcOrd="1" destOrd="0" presId="urn:microsoft.com/office/officeart/2005/8/layout/radial1"/>
    <dgm:cxn modelId="{AB33B015-CFE9-4B74-8988-02D80E37FCAE}" type="presOf" srcId="{EF30CEE3-2FD5-4ABC-B94A-9D6150B6E2D7}" destId="{369FAE01-4215-421A-9158-C405E7448D11}" srcOrd="0" destOrd="0" presId="urn:microsoft.com/office/officeart/2005/8/layout/radial1"/>
    <dgm:cxn modelId="{AFF046F1-5E10-43CC-8608-4EB856B6386C}" type="presOf" srcId="{6392DFCF-8388-49B9-843E-35C4184F31E5}" destId="{3723716A-4FD5-45F8-B585-7A8946E7D9F4}" srcOrd="0" destOrd="0" presId="urn:microsoft.com/office/officeart/2005/8/layout/radial1"/>
    <dgm:cxn modelId="{CD0B76CE-7556-4F8C-B244-29724CEFD71F}" srcId="{09E86422-99A0-4E03-95A8-CA05A3AD9D18}" destId="{6392DFCF-8388-49B9-843E-35C4184F31E5}" srcOrd="0" destOrd="0" parTransId="{CF326FFB-D7EC-441D-A42F-ABABE7F6A7D2}" sibTransId="{D3BD3B73-5D59-4CCF-A6C5-0F8B1126FA59}"/>
    <dgm:cxn modelId="{D653FFB8-6CB0-4A7B-BBD5-A65B900F36C2}" type="presOf" srcId="{8DA031F5-E0E9-4A4E-A1CB-1A076CAA4995}" destId="{E7D34770-A5FD-4280-8021-BB8B6CAD7614}" srcOrd="1" destOrd="0" presId="urn:microsoft.com/office/officeart/2005/8/layout/radial1"/>
    <dgm:cxn modelId="{D3EF7671-0FA3-4478-B450-6ED39C556711}" type="presOf" srcId="{A8769478-D10E-4F5F-882D-FF52BA111BB1}" destId="{1D545C18-5F2C-4AD0-977A-7B1254AC6709}" srcOrd="0" destOrd="0" presId="urn:microsoft.com/office/officeart/2005/8/layout/radial1"/>
    <dgm:cxn modelId="{B1673BAB-4ED9-4E3C-8AD5-DB9ADFE57D7E}" type="presOf" srcId="{CF326FFB-D7EC-441D-A42F-ABABE7F6A7D2}" destId="{D1FC924F-7A51-4274-AF18-D7A31C2065B6}" srcOrd="0" destOrd="0" presId="urn:microsoft.com/office/officeart/2005/8/layout/radial1"/>
    <dgm:cxn modelId="{90731EC8-444C-4967-B24A-926B81EBD97E}" type="presOf" srcId="{1354A736-1BA1-4F0E-8433-B7AC8B55483B}" destId="{90CEADC2-90E6-46E5-958D-8CD55A6F01A6}" srcOrd="0" destOrd="0" presId="urn:microsoft.com/office/officeart/2005/8/layout/radial1"/>
    <dgm:cxn modelId="{95F305CA-E722-4ACE-8861-E4A66889FC8E}" type="presOf" srcId="{48A91664-2C83-46A2-A356-C6708B17740A}" destId="{2E34F9BD-7B44-469A-91A3-AB34E1C5BA01}" srcOrd="0" destOrd="0" presId="urn:microsoft.com/office/officeart/2005/8/layout/radial1"/>
    <dgm:cxn modelId="{22046260-E116-4BA4-9A2D-3092A30F5572}" type="presParOf" srcId="{2E34F9BD-7B44-469A-91A3-AB34E1C5BA01}" destId="{DDF5AE83-1713-4E14-ABC5-A0D717F42117}" srcOrd="0" destOrd="0" presId="urn:microsoft.com/office/officeart/2005/8/layout/radial1"/>
    <dgm:cxn modelId="{4473C42A-086A-4B59-8F03-DC86A5886AEE}" type="presParOf" srcId="{2E34F9BD-7B44-469A-91A3-AB34E1C5BA01}" destId="{D1FC924F-7A51-4274-AF18-D7A31C2065B6}" srcOrd="1" destOrd="0" presId="urn:microsoft.com/office/officeart/2005/8/layout/radial1"/>
    <dgm:cxn modelId="{793AECCF-5842-4253-951F-E3D7501BC686}" type="presParOf" srcId="{D1FC924F-7A51-4274-AF18-D7A31C2065B6}" destId="{E4297B55-F7C3-4F6A-B287-2364FE02FA81}" srcOrd="0" destOrd="0" presId="urn:microsoft.com/office/officeart/2005/8/layout/radial1"/>
    <dgm:cxn modelId="{56C37F85-B936-404E-AAE3-62120AC80460}" type="presParOf" srcId="{2E34F9BD-7B44-469A-91A3-AB34E1C5BA01}" destId="{3723716A-4FD5-45F8-B585-7A8946E7D9F4}" srcOrd="2" destOrd="0" presId="urn:microsoft.com/office/officeart/2005/8/layout/radial1"/>
    <dgm:cxn modelId="{C63923A4-6EDE-463C-90B7-039CADD2E892}" type="presParOf" srcId="{2E34F9BD-7B44-469A-91A3-AB34E1C5BA01}" destId="{DCB93AC4-5A3B-4828-86C2-37DF32CC3A9D}" srcOrd="3" destOrd="0" presId="urn:microsoft.com/office/officeart/2005/8/layout/radial1"/>
    <dgm:cxn modelId="{E25AA97B-AB36-45A5-B990-07E7FBE96E9E}" type="presParOf" srcId="{DCB93AC4-5A3B-4828-86C2-37DF32CC3A9D}" destId="{0835D31A-2404-4A19-B056-99DF0EE12ADE}" srcOrd="0" destOrd="0" presId="urn:microsoft.com/office/officeart/2005/8/layout/radial1"/>
    <dgm:cxn modelId="{88B76B30-6FAF-4DAB-81CA-782B55DFCB69}" type="presParOf" srcId="{2E34F9BD-7B44-469A-91A3-AB34E1C5BA01}" destId="{90CEADC2-90E6-46E5-958D-8CD55A6F01A6}" srcOrd="4" destOrd="0" presId="urn:microsoft.com/office/officeart/2005/8/layout/radial1"/>
    <dgm:cxn modelId="{4F71FE14-6A08-4A07-BB6A-9CD817D74905}" type="presParOf" srcId="{2E34F9BD-7B44-469A-91A3-AB34E1C5BA01}" destId="{087BFC10-3FA2-4077-866E-52602DBC2AF1}" srcOrd="5" destOrd="0" presId="urn:microsoft.com/office/officeart/2005/8/layout/radial1"/>
    <dgm:cxn modelId="{9B2D9384-B41F-4AE8-A1AB-4213E8A243F3}" type="presParOf" srcId="{087BFC10-3FA2-4077-866E-52602DBC2AF1}" destId="{E7D34770-A5FD-4280-8021-BB8B6CAD7614}" srcOrd="0" destOrd="0" presId="urn:microsoft.com/office/officeart/2005/8/layout/radial1"/>
    <dgm:cxn modelId="{0BF9E402-19F5-4EED-BA9B-684AE699021C}" type="presParOf" srcId="{2E34F9BD-7B44-469A-91A3-AB34E1C5BA01}" destId="{1D545C18-5F2C-4AD0-977A-7B1254AC6709}" srcOrd="6" destOrd="0" presId="urn:microsoft.com/office/officeart/2005/8/layout/radial1"/>
    <dgm:cxn modelId="{65A7C790-D93A-494B-B376-F00BF7F096BE}" type="presParOf" srcId="{2E34F9BD-7B44-469A-91A3-AB34E1C5BA01}" destId="{570A8928-6927-4D3D-87DF-CAF42D82CD30}" srcOrd="7" destOrd="0" presId="urn:microsoft.com/office/officeart/2005/8/layout/radial1"/>
    <dgm:cxn modelId="{F8A13852-82BA-4D47-9BFE-D837AFFCEB06}" type="presParOf" srcId="{570A8928-6927-4D3D-87DF-CAF42D82CD30}" destId="{502BC8C1-DB58-480B-9729-D464AB1E67B6}" srcOrd="0" destOrd="0" presId="urn:microsoft.com/office/officeart/2005/8/layout/radial1"/>
    <dgm:cxn modelId="{47B0BEBC-547B-47E1-958F-EFCFD1BA4F44}" type="presParOf" srcId="{2E34F9BD-7B44-469A-91A3-AB34E1C5BA01}" destId="{CF3620B9-D506-49C1-83C4-EEB1199DE9A3}" srcOrd="8" destOrd="0" presId="urn:microsoft.com/office/officeart/2005/8/layout/radial1"/>
    <dgm:cxn modelId="{E364F3F7-67F1-48B6-9FD2-AA73C588D17E}" type="presParOf" srcId="{2E34F9BD-7B44-469A-91A3-AB34E1C5BA01}" destId="{ED0926C2-29B7-4420-914E-89784AAB6823}" srcOrd="9" destOrd="0" presId="urn:microsoft.com/office/officeart/2005/8/layout/radial1"/>
    <dgm:cxn modelId="{AC0B43D9-DC46-411B-B786-E1FD2964A9FF}" type="presParOf" srcId="{ED0926C2-29B7-4420-914E-89784AAB6823}" destId="{77EA9201-C667-4960-A541-8E9EA2047DBA}" srcOrd="0" destOrd="0" presId="urn:microsoft.com/office/officeart/2005/8/layout/radial1"/>
    <dgm:cxn modelId="{4A725675-B037-4AC3-8FE2-395C8C996E38}" type="presParOf" srcId="{2E34F9BD-7B44-469A-91A3-AB34E1C5BA01}" destId="{369FAE01-4215-421A-9158-C405E7448D11}" srcOrd="10" destOrd="0" presId="urn:microsoft.com/office/officeart/2005/8/layout/radial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8A91664-2C83-46A2-A356-C6708B17740A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MY"/>
        </a:p>
      </dgm:t>
    </dgm:pt>
    <dgm:pt modelId="{09E86422-99A0-4E03-95A8-CA05A3AD9D18}">
      <dgm:prSet phldrT="[Text]"/>
      <dgm:spPr>
        <a:solidFill>
          <a:srgbClr val="002060"/>
        </a:solidFill>
      </dgm:spPr>
      <dgm:t>
        <a:bodyPr/>
        <a:lstStyle/>
        <a:p>
          <a:r>
            <a:rPr lang="en-US" dirty="0" smtClean="0"/>
            <a:t>QMS</a:t>
          </a:r>
          <a:endParaRPr lang="en-MY" dirty="0"/>
        </a:p>
      </dgm:t>
    </dgm:pt>
    <dgm:pt modelId="{086EE480-7D2A-463D-9272-611D66174F27}" type="parTrans" cxnId="{FCC5599A-27A1-4BCD-92A3-E7EB632E54E7}">
      <dgm:prSet/>
      <dgm:spPr/>
      <dgm:t>
        <a:bodyPr/>
        <a:lstStyle/>
        <a:p>
          <a:endParaRPr lang="en-MY"/>
        </a:p>
      </dgm:t>
    </dgm:pt>
    <dgm:pt modelId="{7705D6B1-42F1-4FEE-9C27-2FC3A6EA8E47}" type="sibTrans" cxnId="{FCC5599A-27A1-4BCD-92A3-E7EB632E54E7}">
      <dgm:prSet/>
      <dgm:spPr/>
      <dgm:t>
        <a:bodyPr/>
        <a:lstStyle/>
        <a:p>
          <a:endParaRPr lang="en-MY"/>
        </a:p>
      </dgm:t>
    </dgm:pt>
    <dgm:pt modelId="{7B2A1F16-1E6B-4492-9321-0A33EAAF3ABD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Institutional support, operating environ., financial resources</a:t>
          </a:r>
          <a:endParaRPr lang="en-MY" dirty="0"/>
        </a:p>
      </dgm:t>
    </dgm:pt>
    <dgm:pt modelId="{72869A87-C7AF-43BA-88CC-A4C16D38BC29}" type="parTrans" cxnId="{1B9DC610-2A1E-418B-80E6-5DFAADE0ADF8}">
      <dgm:prSet/>
      <dgm:spPr/>
      <dgm:t>
        <a:bodyPr/>
        <a:lstStyle/>
        <a:p>
          <a:endParaRPr lang="en-MY"/>
        </a:p>
      </dgm:t>
    </dgm:pt>
    <dgm:pt modelId="{BD4CA08D-F4D2-48A4-A860-C9E095E1D886}" type="sibTrans" cxnId="{1B9DC610-2A1E-418B-80E6-5DFAADE0ADF8}">
      <dgm:prSet/>
      <dgm:spPr/>
      <dgm:t>
        <a:bodyPr/>
        <a:lstStyle/>
        <a:p>
          <a:endParaRPr lang="en-MY"/>
        </a:p>
      </dgm:t>
    </dgm:pt>
    <dgm:pt modelId="{E5AA5B32-B4B8-4664-8363-FC6C37061B4E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External assessment report and advisory system</a:t>
          </a:r>
          <a:endParaRPr lang="en-MY" dirty="0"/>
        </a:p>
      </dgm:t>
    </dgm:pt>
    <dgm:pt modelId="{5475079C-BE05-44D0-81CE-A4D0750B5DE3}" type="parTrans" cxnId="{5490F0F6-B9B0-441C-A03E-1BBB4EAA73B1}">
      <dgm:prSet/>
      <dgm:spPr/>
      <dgm:t>
        <a:bodyPr/>
        <a:lstStyle/>
        <a:p>
          <a:endParaRPr lang="en-MY"/>
        </a:p>
      </dgm:t>
    </dgm:pt>
    <dgm:pt modelId="{7E822471-4320-4FD6-BC60-32D9BA35FCFF}" type="sibTrans" cxnId="{5490F0F6-B9B0-441C-A03E-1BBB4EAA73B1}">
      <dgm:prSet/>
      <dgm:spPr/>
      <dgm:t>
        <a:bodyPr/>
        <a:lstStyle/>
        <a:p>
          <a:endParaRPr lang="en-MY"/>
        </a:p>
      </dgm:t>
    </dgm:pt>
    <dgm:pt modelId="{154CEABE-0435-4A0D-825E-F07E8466C7AF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Quality Assurance</a:t>
          </a:r>
          <a:endParaRPr lang="en-MY" dirty="0"/>
        </a:p>
      </dgm:t>
    </dgm:pt>
    <dgm:pt modelId="{8783EE71-324B-4C83-AFA8-6AEC483D66EC}" type="parTrans" cxnId="{F54BF87B-CE43-4A39-BF35-8BA8DA4FA3D8}">
      <dgm:prSet/>
      <dgm:spPr/>
      <dgm:t>
        <a:bodyPr/>
        <a:lstStyle/>
        <a:p>
          <a:endParaRPr lang="en-MY"/>
        </a:p>
      </dgm:t>
    </dgm:pt>
    <dgm:pt modelId="{75630E8D-E9D8-4575-888A-8CE32ADE7965}" type="sibTrans" cxnId="{F54BF87B-CE43-4A39-BF35-8BA8DA4FA3D8}">
      <dgm:prSet/>
      <dgm:spPr/>
      <dgm:t>
        <a:bodyPr/>
        <a:lstStyle/>
        <a:p>
          <a:endParaRPr lang="en-MY"/>
        </a:p>
      </dgm:t>
    </dgm:pt>
    <dgm:pt modelId="{8F5997D7-672C-46CD-9C8D-658B5C1020EA}">
      <dgm:prSet phldrT="[Text]"/>
      <dgm:spPr>
        <a:solidFill>
          <a:srgbClr val="0070C0"/>
        </a:solidFill>
      </dgm:spPr>
      <dgm:t>
        <a:bodyPr/>
        <a:lstStyle/>
        <a:p>
          <a:r>
            <a:rPr lang="en-US" smtClean="0"/>
            <a:t>Programme </a:t>
          </a:r>
          <a:r>
            <a:rPr lang="en-US" dirty="0" smtClean="0"/>
            <a:t>quality management &amp; planning</a:t>
          </a:r>
          <a:endParaRPr lang="en-MY" dirty="0"/>
        </a:p>
      </dgm:t>
    </dgm:pt>
    <dgm:pt modelId="{5906F52B-150B-4F13-914C-A15C9C6BE858}" type="parTrans" cxnId="{0D4E8803-0644-4DDA-B1EE-A8808F8C7CE7}">
      <dgm:prSet/>
      <dgm:spPr/>
      <dgm:t>
        <a:bodyPr/>
        <a:lstStyle/>
        <a:p>
          <a:endParaRPr lang="en-MY"/>
        </a:p>
      </dgm:t>
    </dgm:pt>
    <dgm:pt modelId="{0D23E71F-8DBD-42D4-902E-5C7B892514F1}" type="sibTrans" cxnId="{0D4E8803-0644-4DDA-B1EE-A8808F8C7CE7}">
      <dgm:prSet/>
      <dgm:spPr/>
      <dgm:t>
        <a:bodyPr/>
        <a:lstStyle/>
        <a:p>
          <a:endParaRPr lang="en-MY"/>
        </a:p>
      </dgm:t>
    </dgm:pt>
    <dgm:pt modelId="{2E34F9BD-7B44-469A-91A3-AB34E1C5BA01}" type="pres">
      <dgm:prSet presAssocID="{48A91664-2C83-46A2-A356-C6708B17740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DDF5AE83-1713-4E14-ABC5-A0D717F42117}" type="pres">
      <dgm:prSet presAssocID="{09E86422-99A0-4E03-95A8-CA05A3AD9D18}" presName="centerShape" presStyleLbl="node0" presStyleIdx="0" presStyleCnt="1"/>
      <dgm:spPr>
        <a:prstGeom prst="roundRect">
          <a:avLst/>
        </a:prstGeom>
      </dgm:spPr>
      <dgm:t>
        <a:bodyPr/>
        <a:lstStyle/>
        <a:p>
          <a:endParaRPr lang="en-MY"/>
        </a:p>
      </dgm:t>
    </dgm:pt>
    <dgm:pt modelId="{EFA05D8A-8352-48F7-8D46-1D9984E2E689}" type="pres">
      <dgm:prSet presAssocID="{72869A87-C7AF-43BA-88CC-A4C16D38BC29}" presName="Name9" presStyleLbl="parChTrans1D2" presStyleIdx="0" presStyleCnt="4"/>
      <dgm:spPr/>
      <dgm:t>
        <a:bodyPr/>
        <a:lstStyle/>
        <a:p>
          <a:endParaRPr lang="en-MY"/>
        </a:p>
      </dgm:t>
    </dgm:pt>
    <dgm:pt modelId="{CB4AA313-73DE-40CD-9FBD-F24C0B4B9E9D}" type="pres">
      <dgm:prSet presAssocID="{72869A87-C7AF-43BA-88CC-A4C16D38BC29}" presName="connTx" presStyleLbl="parChTrans1D2" presStyleIdx="0" presStyleCnt="4"/>
      <dgm:spPr/>
      <dgm:t>
        <a:bodyPr/>
        <a:lstStyle/>
        <a:p>
          <a:endParaRPr lang="en-MY"/>
        </a:p>
      </dgm:t>
    </dgm:pt>
    <dgm:pt modelId="{E56A68B5-A43D-487B-A474-0797D04F771C}" type="pres">
      <dgm:prSet presAssocID="{7B2A1F16-1E6B-4492-9321-0A33EAAF3AB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5510541F-CD92-48FD-A784-85720380AD4E}" type="pres">
      <dgm:prSet presAssocID="{5906F52B-150B-4F13-914C-A15C9C6BE858}" presName="Name9" presStyleLbl="parChTrans1D2" presStyleIdx="1" presStyleCnt="4"/>
      <dgm:spPr/>
      <dgm:t>
        <a:bodyPr/>
        <a:lstStyle/>
        <a:p>
          <a:endParaRPr lang="en-MY"/>
        </a:p>
      </dgm:t>
    </dgm:pt>
    <dgm:pt modelId="{C91C6324-5E29-499D-85A8-9BA1F1F3D318}" type="pres">
      <dgm:prSet presAssocID="{5906F52B-150B-4F13-914C-A15C9C6BE858}" presName="connTx" presStyleLbl="parChTrans1D2" presStyleIdx="1" presStyleCnt="4"/>
      <dgm:spPr/>
      <dgm:t>
        <a:bodyPr/>
        <a:lstStyle/>
        <a:p>
          <a:endParaRPr lang="en-MY"/>
        </a:p>
      </dgm:t>
    </dgm:pt>
    <dgm:pt modelId="{23D2010A-0195-4E3A-B51E-ACD767091AA2}" type="pres">
      <dgm:prSet presAssocID="{8F5997D7-672C-46CD-9C8D-658B5C1020E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90AB4E11-B50F-4453-B98B-F5B14A407242}" type="pres">
      <dgm:prSet presAssocID="{5475079C-BE05-44D0-81CE-A4D0750B5DE3}" presName="Name9" presStyleLbl="parChTrans1D2" presStyleIdx="2" presStyleCnt="4"/>
      <dgm:spPr/>
      <dgm:t>
        <a:bodyPr/>
        <a:lstStyle/>
        <a:p>
          <a:endParaRPr lang="en-MY"/>
        </a:p>
      </dgm:t>
    </dgm:pt>
    <dgm:pt modelId="{EEFF4640-ECC4-4A8A-B1B6-9C567D89CC60}" type="pres">
      <dgm:prSet presAssocID="{5475079C-BE05-44D0-81CE-A4D0750B5DE3}" presName="connTx" presStyleLbl="parChTrans1D2" presStyleIdx="2" presStyleCnt="4"/>
      <dgm:spPr/>
      <dgm:t>
        <a:bodyPr/>
        <a:lstStyle/>
        <a:p>
          <a:endParaRPr lang="en-MY"/>
        </a:p>
      </dgm:t>
    </dgm:pt>
    <dgm:pt modelId="{2BE0596D-0D7D-46A9-B6E7-64B6BC88FF3E}" type="pres">
      <dgm:prSet presAssocID="{E5AA5B32-B4B8-4664-8363-FC6C37061B4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5BBD9839-4026-42C4-ACBB-3FD952AE10A1}" type="pres">
      <dgm:prSet presAssocID="{8783EE71-324B-4C83-AFA8-6AEC483D66EC}" presName="Name9" presStyleLbl="parChTrans1D2" presStyleIdx="3" presStyleCnt="4"/>
      <dgm:spPr/>
      <dgm:t>
        <a:bodyPr/>
        <a:lstStyle/>
        <a:p>
          <a:endParaRPr lang="en-MY"/>
        </a:p>
      </dgm:t>
    </dgm:pt>
    <dgm:pt modelId="{64D008AC-3DFF-455D-BFE8-37B71339A49B}" type="pres">
      <dgm:prSet presAssocID="{8783EE71-324B-4C83-AFA8-6AEC483D66EC}" presName="connTx" presStyleLbl="parChTrans1D2" presStyleIdx="3" presStyleCnt="4"/>
      <dgm:spPr/>
      <dgm:t>
        <a:bodyPr/>
        <a:lstStyle/>
        <a:p>
          <a:endParaRPr lang="en-MY"/>
        </a:p>
      </dgm:t>
    </dgm:pt>
    <dgm:pt modelId="{1848F099-F98F-4CA1-BFBB-AE7237D0A75E}" type="pres">
      <dgm:prSet presAssocID="{154CEABE-0435-4A0D-825E-F07E8466C7A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F5CF661B-5907-48CA-AB9F-5543E30B66A9}" type="presOf" srcId="{09E86422-99A0-4E03-95A8-CA05A3AD9D18}" destId="{DDF5AE83-1713-4E14-ABC5-A0D717F42117}" srcOrd="0" destOrd="0" presId="urn:microsoft.com/office/officeart/2005/8/layout/radial1"/>
    <dgm:cxn modelId="{F54BF87B-CE43-4A39-BF35-8BA8DA4FA3D8}" srcId="{09E86422-99A0-4E03-95A8-CA05A3AD9D18}" destId="{154CEABE-0435-4A0D-825E-F07E8466C7AF}" srcOrd="3" destOrd="0" parTransId="{8783EE71-324B-4C83-AFA8-6AEC483D66EC}" sibTransId="{75630E8D-E9D8-4575-888A-8CE32ADE7965}"/>
    <dgm:cxn modelId="{E24A2B4C-6227-48BC-A665-BA092149AB03}" type="presOf" srcId="{8F5997D7-672C-46CD-9C8D-658B5C1020EA}" destId="{23D2010A-0195-4E3A-B51E-ACD767091AA2}" srcOrd="0" destOrd="0" presId="urn:microsoft.com/office/officeart/2005/8/layout/radial1"/>
    <dgm:cxn modelId="{260E32CA-EDFE-4B31-832D-9386EB724AAD}" type="presOf" srcId="{5906F52B-150B-4F13-914C-A15C9C6BE858}" destId="{C91C6324-5E29-499D-85A8-9BA1F1F3D318}" srcOrd="1" destOrd="0" presId="urn:microsoft.com/office/officeart/2005/8/layout/radial1"/>
    <dgm:cxn modelId="{90B03F87-2737-4DF0-9006-D75219277FB0}" type="presOf" srcId="{5906F52B-150B-4F13-914C-A15C9C6BE858}" destId="{5510541F-CD92-48FD-A784-85720380AD4E}" srcOrd="0" destOrd="0" presId="urn:microsoft.com/office/officeart/2005/8/layout/radial1"/>
    <dgm:cxn modelId="{1B9DC610-2A1E-418B-80E6-5DFAADE0ADF8}" srcId="{09E86422-99A0-4E03-95A8-CA05A3AD9D18}" destId="{7B2A1F16-1E6B-4492-9321-0A33EAAF3ABD}" srcOrd="0" destOrd="0" parTransId="{72869A87-C7AF-43BA-88CC-A4C16D38BC29}" sibTransId="{BD4CA08D-F4D2-48A4-A860-C9E095E1D886}"/>
    <dgm:cxn modelId="{E76B693C-D35F-42D3-842C-46D8435F72B5}" type="presOf" srcId="{48A91664-2C83-46A2-A356-C6708B17740A}" destId="{2E34F9BD-7B44-469A-91A3-AB34E1C5BA01}" srcOrd="0" destOrd="0" presId="urn:microsoft.com/office/officeart/2005/8/layout/radial1"/>
    <dgm:cxn modelId="{FCC5599A-27A1-4BCD-92A3-E7EB632E54E7}" srcId="{48A91664-2C83-46A2-A356-C6708B17740A}" destId="{09E86422-99A0-4E03-95A8-CA05A3AD9D18}" srcOrd="0" destOrd="0" parTransId="{086EE480-7D2A-463D-9272-611D66174F27}" sibTransId="{7705D6B1-42F1-4FEE-9C27-2FC3A6EA8E47}"/>
    <dgm:cxn modelId="{D196CBB7-41E1-47B1-90AC-6E23CA10E8EE}" type="presOf" srcId="{5475079C-BE05-44D0-81CE-A4D0750B5DE3}" destId="{EEFF4640-ECC4-4A8A-B1B6-9C567D89CC60}" srcOrd="1" destOrd="0" presId="urn:microsoft.com/office/officeart/2005/8/layout/radial1"/>
    <dgm:cxn modelId="{37257E55-2003-4CF8-AB36-DE12A1106E23}" type="presOf" srcId="{8783EE71-324B-4C83-AFA8-6AEC483D66EC}" destId="{5BBD9839-4026-42C4-ACBB-3FD952AE10A1}" srcOrd="0" destOrd="0" presId="urn:microsoft.com/office/officeart/2005/8/layout/radial1"/>
    <dgm:cxn modelId="{A29EBCD0-09F7-43A7-B24D-59F3B61E2181}" type="presOf" srcId="{154CEABE-0435-4A0D-825E-F07E8466C7AF}" destId="{1848F099-F98F-4CA1-BFBB-AE7237D0A75E}" srcOrd="0" destOrd="0" presId="urn:microsoft.com/office/officeart/2005/8/layout/radial1"/>
    <dgm:cxn modelId="{5490F0F6-B9B0-441C-A03E-1BBB4EAA73B1}" srcId="{09E86422-99A0-4E03-95A8-CA05A3AD9D18}" destId="{E5AA5B32-B4B8-4664-8363-FC6C37061B4E}" srcOrd="2" destOrd="0" parTransId="{5475079C-BE05-44D0-81CE-A4D0750B5DE3}" sibTransId="{7E822471-4320-4FD6-BC60-32D9BA35FCFF}"/>
    <dgm:cxn modelId="{0D4E8803-0644-4DDA-B1EE-A8808F8C7CE7}" srcId="{09E86422-99A0-4E03-95A8-CA05A3AD9D18}" destId="{8F5997D7-672C-46CD-9C8D-658B5C1020EA}" srcOrd="1" destOrd="0" parTransId="{5906F52B-150B-4F13-914C-A15C9C6BE858}" sibTransId="{0D23E71F-8DBD-42D4-902E-5C7B892514F1}"/>
    <dgm:cxn modelId="{681528D0-9FBA-44B9-B663-855E23D4EA50}" type="presOf" srcId="{72869A87-C7AF-43BA-88CC-A4C16D38BC29}" destId="{CB4AA313-73DE-40CD-9FBD-F24C0B4B9E9D}" srcOrd="1" destOrd="0" presId="urn:microsoft.com/office/officeart/2005/8/layout/radial1"/>
    <dgm:cxn modelId="{E4BEC814-0281-409C-9D7B-FF4275221652}" type="presOf" srcId="{E5AA5B32-B4B8-4664-8363-FC6C37061B4E}" destId="{2BE0596D-0D7D-46A9-B6E7-64B6BC88FF3E}" srcOrd="0" destOrd="0" presId="urn:microsoft.com/office/officeart/2005/8/layout/radial1"/>
    <dgm:cxn modelId="{E1FD2F0E-2CB5-4FCF-A9E9-7C9D34FDB9A7}" type="presOf" srcId="{72869A87-C7AF-43BA-88CC-A4C16D38BC29}" destId="{EFA05D8A-8352-48F7-8D46-1D9984E2E689}" srcOrd="0" destOrd="0" presId="urn:microsoft.com/office/officeart/2005/8/layout/radial1"/>
    <dgm:cxn modelId="{627EBC36-8BD2-45AA-B014-BDFA189E107A}" type="presOf" srcId="{8783EE71-324B-4C83-AFA8-6AEC483D66EC}" destId="{64D008AC-3DFF-455D-BFE8-37B71339A49B}" srcOrd="1" destOrd="0" presId="urn:microsoft.com/office/officeart/2005/8/layout/radial1"/>
    <dgm:cxn modelId="{F9C92E5D-E4D8-4F27-AF81-13712CD63579}" type="presOf" srcId="{7B2A1F16-1E6B-4492-9321-0A33EAAF3ABD}" destId="{E56A68B5-A43D-487B-A474-0797D04F771C}" srcOrd="0" destOrd="0" presId="urn:microsoft.com/office/officeart/2005/8/layout/radial1"/>
    <dgm:cxn modelId="{2DC7FC16-809B-4832-B74A-2283B9CC0D62}" type="presOf" srcId="{5475079C-BE05-44D0-81CE-A4D0750B5DE3}" destId="{90AB4E11-B50F-4453-B98B-F5B14A407242}" srcOrd="0" destOrd="0" presId="urn:microsoft.com/office/officeart/2005/8/layout/radial1"/>
    <dgm:cxn modelId="{3A02471C-54C3-4CE1-95B2-0645E20DCA7F}" type="presParOf" srcId="{2E34F9BD-7B44-469A-91A3-AB34E1C5BA01}" destId="{DDF5AE83-1713-4E14-ABC5-A0D717F42117}" srcOrd="0" destOrd="0" presId="urn:microsoft.com/office/officeart/2005/8/layout/radial1"/>
    <dgm:cxn modelId="{D78386F0-D112-4E10-BA24-2EC73D655844}" type="presParOf" srcId="{2E34F9BD-7B44-469A-91A3-AB34E1C5BA01}" destId="{EFA05D8A-8352-48F7-8D46-1D9984E2E689}" srcOrd="1" destOrd="0" presId="urn:microsoft.com/office/officeart/2005/8/layout/radial1"/>
    <dgm:cxn modelId="{F7FE628F-FF16-438F-8B48-7F8D059605E8}" type="presParOf" srcId="{EFA05D8A-8352-48F7-8D46-1D9984E2E689}" destId="{CB4AA313-73DE-40CD-9FBD-F24C0B4B9E9D}" srcOrd="0" destOrd="0" presId="urn:microsoft.com/office/officeart/2005/8/layout/radial1"/>
    <dgm:cxn modelId="{F61EF41D-979A-4CB7-A939-5115C74D344A}" type="presParOf" srcId="{2E34F9BD-7B44-469A-91A3-AB34E1C5BA01}" destId="{E56A68B5-A43D-487B-A474-0797D04F771C}" srcOrd="2" destOrd="0" presId="urn:microsoft.com/office/officeart/2005/8/layout/radial1"/>
    <dgm:cxn modelId="{C6918BB8-6DBD-4381-BE69-64D1BAFE0CE7}" type="presParOf" srcId="{2E34F9BD-7B44-469A-91A3-AB34E1C5BA01}" destId="{5510541F-CD92-48FD-A784-85720380AD4E}" srcOrd="3" destOrd="0" presId="urn:microsoft.com/office/officeart/2005/8/layout/radial1"/>
    <dgm:cxn modelId="{A38084F1-ECED-42F5-B969-973692C28BD2}" type="presParOf" srcId="{5510541F-CD92-48FD-A784-85720380AD4E}" destId="{C91C6324-5E29-499D-85A8-9BA1F1F3D318}" srcOrd="0" destOrd="0" presId="urn:microsoft.com/office/officeart/2005/8/layout/radial1"/>
    <dgm:cxn modelId="{DE9C65F4-5E02-4F34-9A1B-89BD2FFA1F79}" type="presParOf" srcId="{2E34F9BD-7B44-469A-91A3-AB34E1C5BA01}" destId="{23D2010A-0195-4E3A-B51E-ACD767091AA2}" srcOrd="4" destOrd="0" presId="urn:microsoft.com/office/officeart/2005/8/layout/radial1"/>
    <dgm:cxn modelId="{0F67A87A-D6F8-4914-8957-3226CAE423E9}" type="presParOf" srcId="{2E34F9BD-7B44-469A-91A3-AB34E1C5BA01}" destId="{90AB4E11-B50F-4453-B98B-F5B14A407242}" srcOrd="5" destOrd="0" presId="urn:microsoft.com/office/officeart/2005/8/layout/radial1"/>
    <dgm:cxn modelId="{EB5BA9D6-3CEC-403E-B955-22D29F3E75AD}" type="presParOf" srcId="{90AB4E11-B50F-4453-B98B-F5B14A407242}" destId="{EEFF4640-ECC4-4A8A-B1B6-9C567D89CC60}" srcOrd="0" destOrd="0" presId="urn:microsoft.com/office/officeart/2005/8/layout/radial1"/>
    <dgm:cxn modelId="{20F5AE9C-6574-4D80-AA7B-E3BFB21B647F}" type="presParOf" srcId="{2E34F9BD-7B44-469A-91A3-AB34E1C5BA01}" destId="{2BE0596D-0D7D-46A9-B6E7-64B6BC88FF3E}" srcOrd="6" destOrd="0" presId="urn:microsoft.com/office/officeart/2005/8/layout/radial1"/>
    <dgm:cxn modelId="{1E080EC0-F77C-487D-945D-D355C0C46CC5}" type="presParOf" srcId="{2E34F9BD-7B44-469A-91A3-AB34E1C5BA01}" destId="{5BBD9839-4026-42C4-ACBB-3FD952AE10A1}" srcOrd="7" destOrd="0" presId="urn:microsoft.com/office/officeart/2005/8/layout/radial1"/>
    <dgm:cxn modelId="{01BBFF67-C975-4A65-8D57-F6814E1B17EF}" type="presParOf" srcId="{5BBD9839-4026-42C4-ACBB-3FD952AE10A1}" destId="{64D008AC-3DFF-455D-BFE8-37B71339A49B}" srcOrd="0" destOrd="0" presId="urn:microsoft.com/office/officeart/2005/8/layout/radial1"/>
    <dgm:cxn modelId="{AA4F4EB7-1236-4712-B33E-6322A38B9DB9}" type="presParOf" srcId="{2E34F9BD-7B44-469A-91A3-AB34E1C5BA01}" destId="{1848F099-F98F-4CA1-BFBB-AE7237D0A75E}" srcOrd="8" destOrd="0" presId="urn:microsoft.com/office/officeart/2005/8/layout/radial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F5AE83-1713-4E14-ABC5-A0D717F42117}">
      <dsp:nvSpPr>
        <dsp:cNvPr id="0" name=""/>
        <dsp:cNvSpPr/>
      </dsp:nvSpPr>
      <dsp:spPr>
        <a:xfrm>
          <a:off x="3459723" y="1954773"/>
          <a:ext cx="1500652" cy="1500652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Academic Curriculum</a:t>
          </a:r>
          <a:endParaRPr lang="en-MY" sz="2300" kern="1200" dirty="0"/>
        </a:p>
      </dsp:txBody>
      <dsp:txXfrm>
        <a:off x="3532979" y="2028029"/>
        <a:ext cx="1354140" cy="1354140"/>
      </dsp:txXfrm>
    </dsp:sp>
    <dsp:sp modelId="{AFD0DF7A-6E3E-4E43-9D7D-995913998E82}">
      <dsp:nvSpPr>
        <dsp:cNvPr id="0" name=""/>
        <dsp:cNvSpPr/>
      </dsp:nvSpPr>
      <dsp:spPr>
        <a:xfrm rot="16200000">
          <a:off x="3984267" y="1712951"/>
          <a:ext cx="451565" cy="32080"/>
        </a:xfrm>
        <a:custGeom>
          <a:avLst/>
          <a:gdLst/>
          <a:ahLst/>
          <a:cxnLst/>
          <a:rect l="0" t="0" r="0" b="0"/>
          <a:pathLst>
            <a:path>
              <a:moveTo>
                <a:pt x="0" y="16040"/>
              </a:moveTo>
              <a:lnTo>
                <a:pt x="451565" y="160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>
        <a:off x="4198760" y="1717701"/>
        <a:ext cx="22578" cy="22578"/>
      </dsp:txXfrm>
    </dsp:sp>
    <dsp:sp modelId="{540A3D69-2BE0-4A82-A4C4-9C57040AF083}">
      <dsp:nvSpPr>
        <dsp:cNvPr id="0" name=""/>
        <dsp:cNvSpPr/>
      </dsp:nvSpPr>
      <dsp:spPr>
        <a:xfrm>
          <a:off x="3459723" y="2555"/>
          <a:ext cx="1500652" cy="15006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Programme</a:t>
          </a:r>
          <a:r>
            <a:rPr lang="en-US" sz="1200" kern="1200" dirty="0" smtClean="0"/>
            <a:t> Structure &amp; Course Contents &amp; Balanced Curriculum</a:t>
          </a:r>
          <a:endParaRPr lang="en-MY" sz="1200" kern="1200" dirty="0"/>
        </a:p>
      </dsp:txBody>
      <dsp:txXfrm>
        <a:off x="3679488" y="222320"/>
        <a:ext cx="1061122" cy="1061122"/>
      </dsp:txXfrm>
    </dsp:sp>
    <dsp:sp modelId="{35691203-E48A-4FD7-93AE-75FCD21BE8EB}">
      <dsp:nvSpPr>
        <dsp:cNvPr id="0" name=""/>
        <dsp:cNvSpPr/>
      </dsp:nvSpPr>
      <dsp:spPr>
        <a:xfrm rot="19800000">
          <a:off x="4829602" y="2201005"/>
          <a:ext cx="451565" cy="32080"/>
        </a:xfrm>
        <a:custGeom>
          <a:avLst/>
          <a:gdLst/>
          <a:ahLst/>
          <a:cxnLst/>
          <a:rect l="0" t="0" r="0" b="0"/>
          <a:pathLst>
            <a:path>
              <a:moveTo>
                <a:pt x="0" y="16040"/>
              </a:moveTo>
              <a:lnTo>
                <a:pt x="451565" y="160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>
        <a:off x="5044095" y="2205756"/>
        <a:ext cx="22578" cy="22578"/>
      </dsp:txXfrm>
    </dsp:sp>
    <dsp:sp modelId="{987FF1E7-3D7B-47B9-8DA0-2A50AE343582}">
      <dsp:nvSpPr>
        <dsp:cNvPr id="0" name=""/>
        <dsp:cNvSpPr/>
      </dsp:nvSpPr>
      <dsp:spPr>
        <a:xfrm>
          <a:off x="5150393" y="978664"/>
          <a:ext cx="1500652" cy="15006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Programme </a:t>
          </a:r>
          <a:r>
            <a:rPr lang="en-US" sz="1200" kern="1200" dirty="0" smtClean="0"/>
            <a:t>Delivery &amp; Assessment Methods</a:t>
          </a:r>
          <a:endParaRPr lang="en-MY" sz="1200" kern="1200" dirty="0"/>
        </a:p>
      </dsp:txBody>
      <dsp:txXfrm>
        <a:off x="5370158" y="1198429"/>
        <a:ext cx="1061122" cy="1061122"/>
      </dsp:txXfrm>
    </dsp:sp>
    <dsp:sp modelId="{C008CC91-2A99-4663-9E50-2F90F368EC20}">
      <dsp:nvSpPr>
        <dsp:cNvPr id="0" name=""/>
        <dsp:cNvSpPr/>
      </dsp:nvSpPr>
      <dsp:spPr>
        <a:xfrm rot="1800000">
          <a:off x="4829602" y="3177114"/>
          <a:ext cx="451565" cy="32080"/>
        </a:xfrm>
        <a:custGeom>
          <a:avLst/>
          <a:gdLst/>
          <a:ahLst/>
          <a:cxnLst/>
          <a:rect l="0" t="0" r="0" b="0"/>
          <a:pathLst>
            <a:path>
              <a:moveTo>
                <a:pt x="0" y="16040"/>
              </a:moveTo>
              <a:lnTo>
                <a:pt x="451565" y="160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>
        <a:off x="5044095" y="3181865"/>
        <a:ext cx="22578" cy="22578"/>
      </dsp:txXfrm>
    </dsp:sp>
    <dsp:sp modelId="{A242CD8B-2906-4729-91EC-DC4D03473D5F}">
      <dsp:nvSpPr>
        <dsp:cNvPr id="0" name=""/>
        <dsp:cNvSpPr/>
      </dsp:nvSpPr>
      <dsp:spPr>
        <a:xfrm>
          <a:off x="5150393" y="2930882"/>
          <a:ext cx="1500652" cy="15006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Laboratory</a:t>
          </a:r>
          <a:endParaRPr lang="en-MY" sz="1200" kern="1200" dirty="0"/>
        </a:p>
      </dsp:txBody>
      <dsp:txXfrm>
        <a:off x="5370158" y="3150647"/>
        <a:ext cx="1061122" cy="1061122"/>
      </dsp:txXfrm>
    </dsp:sp>
    <dsp:sp modelId="{FD4B9099-AD73-4E65-8A8F-8257F3849FAC}">
      <dsp:nvSpPr>
        <dsp:cNvPr id="0" name=""/>
        <dsp:cNvSpPr/>
      </dsp:nvSpPr>
      <dsp:spPr>
        <a:xfrm rot="5400000">
          <a:off x="3984267" y="3665168"/>
          <a:ext cx="451565" cy="32080"/>
        </a:xfrm>
        <a:custGeom>
          <a:avLst/>
          <a:gdLst/>
          <a:ahLst/>
          <a:cxnLst/>
          <a:rect l="0" t="0" r="0" b="0"/>
          <a:pathLst>
            <a:path>
              <a:moveTo>
                <a:pt x="0" y="16040"/>
              </a:moveTo>
              <a:lnTo>
                <a:pt x="451565" y="160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>
        <a:off x="4198760" y="3669919"/>
        <a:ext cx="22578" cy="22578"/>
      </dsp:txXfrm>
    </dsp:sp>
    <dsp:sp modelId="{C7AF5169-6DF0-49E9-9EE5-4F77F2BF17DB}">
      <dsp:nvSpPr>
        <dsp:cNvPr id="0" name=""/>
        <dsp:cNvSpPr/>
      </dsp:nvSpPr>
      <dsp:spPr>
        <a:xfrm>
          <a:off x="3459723" y="3906991"/>
          <a:ext cx="1500652" cy="15006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Exposure to Professional Practice</a:t>
          </a:r>
          <a:endParaRPr lang="en-MY" sz="1200" kern="1200" dirty="0"/>
        </a:p>
      </dsp:txBody>
      <dsp:txXfrm>
        <a:off x="3679488" y="4126756"/>
        <a:ext cx="1061122" cy="1061122"/>
      </dsp:txXfrm>
    </dsp:sp>
    <dsp:sp modelId="{A73EC78C-32EB-4344-9451-7BA3D4370A92}">
      <dsp:nvSpPr>
        <dsp:cNvPr id="0" name=""/>
        <dsp:cNvSpPr/>
      </dsp:nvSpPr>
      <dsp:spPr>
        <a:xfrm rot="9000000">
          <a:off x="3138932" y="3177114"/>
          <a:ext cx="451565" cy="32080"/>
        </a:xfrm>
        <a:custGeom>
          <a:avLst/>
          <a:gdLst/>
          <a:ahLst/>
          <a:cxnLst/>
          <a:rect l="0" t="0" r="0" b="0"/>
          <a:pathLst>
            <a:path>
              <a:moveTo>
                <a:pt x="0" y="16040"/>
              </a:moveTo>
              <a:lnTo>
                <a:pt x="451565" y="160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 rot="10800000">
        <a:off x="3353425" y="3181865"/>
        <a:ext cx="22578" cy="22578"/>
      </dsp:txXfrm>
    </dsp:sp>
    <dsp:sp modelId="{BF5B50ED-1071-4DBE-B4C1-DE9987048DD6}">
      <dsp:nvSpPr>
        <dsp:cNvPr id="0" name=""/>
        <dsp:cNvSpPr/>
      </dsp:nvSpPr>
      <dsp:spPr>
        <a:xfrm>
          <a:off x="1769053" y="2930882"/>
          <a:ext cx="1500652" cy="15006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Industrial Training Design Project</a:t>
          </a:r>
          <a:endParaRPr lang="en-MY" sz="1200" kern="1200" dirty="0"/>
        </a:p>
      </dsp:txBody>
      <dsp:txXfrm>
        <a:off x="1988818" y="3150647"/>
        <a:ext cx="1061122" cy="1061122"/>
      </dsp:txXfrm>
    </dsp:sp>
    <dsp:sp modelId="{4EE53B14-35B7-43FA-B9B3-932FBD0A1A52}">
      <dsp:nvSpPr>
        <dsp:cNvPr id="0" name=""/>
        <dsp:cNvSpPr/>
      </dsp:nvSpPr>
      <dsp:spPr>
        <a:xfrm rot="12600000">
          <a:off x="3138932" y="2201005"/>
          <a:ext cx="451565" cy="32080"/>
        </a:xfrm>
        <a:custGeom>
          <a:avLst/>
          <a:gdLst/>
          <a:ahLst/>
          <a:cxnLst/>
          <a:rect l="0" t="0" r="0" b="0"/>
          <a:pathLst>
            <a:path>
              <a:moveTo>
                <a:pt x="0" y="16040"/>
              </a:moveTo>
              <a:lnTo>
                <a:pt x="451565" y="160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 rot="10800000">
        <a:off x="3353425" y="2205756"/>
        <a:ext cx="22578" cy="22578"/>
      </dsp:txXfrm>
    </dsp:sp>
    <dsp:sp modelId="{0E33B39B-CD39-4134-9E27-EDCA2AAF9230}">
      <dsp:nvSpPr>
        <dsp:cNvPr id="0" name=""/>
        <dsp:cNvSpPr/>
      </dsp:nvSpPr>
      <dsp:spPr>
        <a:xfrm>
          <a:off x="1769053" y="978664"/>
          <a:ext cx="1500652" cy="15006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Final Year Project</a:t>
          </a:r>
          <a:endParaRPr lang="en-MY" sz="1200" kern="1200" dirty="0"/>
        </a:p>
      </dsp:txBody>
      <dsp:txXfrm>
        <a:off x="1988818" y="1198429"/>
        <a:ext cx="1061122" cy="10611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F5AE83-1713-4E14-ABC5-A0D717F42117}">
      <dsp:nvSpPr>
        <dsp:cNvPr id="0" name=""/>
        <dsp:cNvSpPr/>
      </dsp:nvSpPr>
      <dsp:spPr>
        <a:xfrm>
          <a:off x="3508032" y="2107248"/>
          <a:ext cx="1404035" cy="1404035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Students</a:t>
          </a:r>
          <a:endParaRPr lang="en-MY" sz="2700" kern="1200" dirty="0"/>
        </a:p>
      </dsp:txBody>
      <dsp:txXfrm>
        <a:off x="3576571" y="2175787"/>
        <a:ext cx="1266957" cy="1266957"/>
      </dsp:txXfrm>
    </dsp:sp>
    <dsp:sp modelId="{D1FC924F-7A51-4274-AF18-D7A31C2065B6}">
      <dsp:nvSpPr>
        <dsp:cNvPr id="0" name=""/>
        <dsp:cNvSpPr/>
      </dsp:nvSpPr>
      <dsp:spPr>
        <a:xfrm rot="16200000">
          <a:off x="3860213" y="1742404"/>
          <a:ext cx="699673" cy="30014"/>
        </a:xfrm>
        <a:custGeom>
          <a:avLst/>
          <a:gdLst/>
          <a:ahLst/>
          <a:cxnLst/>
          <a:rect l="0" t="0" r="0" b="0"/>
          <a:pathLst>
            <a:path>
              <a:moveTo>
                <a:pt x="0" y="15007"/>
              </a:moveTo>
              <a:lnTo>
                <a:pt x="699673" y="150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>
        <a:off x="4192558" y="1739920"/>
        <a:ext cx="34983" cy="34983"/>
      </dsp:txXfrm>
    </dsp:sp>
    <dsp:sp modelId="{3723716A-4FD5-45F8-B585-7A8946E7D9F4}">
      <dsp:nvSpPr>
        <dsp:cNvPr id="0" name=""/>
        <dsp:cNvSpPr/>
      </dsp:nvSpPr>
      <dsp:spPr>
        <a:xfrm>
          <a:off x="3508032" y="3540"/>
          <a:ext cx="1404035" cy="140403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Entry requirements (Academic)</a:t>
          </a:r>
          <a:endParaRPr lang="en-MY" sz="1400" kern="1200" dirty="0"/>
        </a:p>
      </dsp:txBody>
      <dsp:txXfrm>
        <a:off x="3713648" y="209156"/>
        <a:ext cx="992803" cy="992803"/>
      </dsp:txXfrm>
    </dsp:sp>
    <dsp:sp modelId="{6C8656F4-586C-4C78-9247-C09FC2FEFAF1}">
      <dsp:nvSpPr>
        <dsp:cNvPr id="0" name=""/>
        <dsp:cNvSpPr/>
      </dsp:nvSpPr>
      <dsp:spPr>
        <a:xfrm rot="19285714">
          <a:off x="4682586" y="2138438"/>
          <a:ext cx="699673" cy="30014"/>
        </a:xfrm>
        <a:custGeom>
          <a:avLst/>
          <a:gdLst/>
          <a:ahLst/>
          <a:cxnLst/>
          <a:rect l="0" t="0" r="0" b="0"/>
          <a:pathLst>
            <a:path>
              <a:moveTo>
                <a:pt x="0" y="15007"/>
              </a:moveTo>
              <a:lnTo>
                <a:pt x="699673" y="150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>
        <a:off x="5014930" y="2135954"/>
        <a:ext cx="34983" cy="34983"/>
      </dsp:txXfrm>
    </dsp:sp>
    <dsp:sp modelId="{D89B9D81-23FC-48A6-AA63-8DA10B5A8788}">
      <dsp:nvSpPr>
        <dsp:cNvPr id="0" name=""/>
        <dsp:cNvSpPr/>
      </dsp:nvSpPr>
      <dsp:spPr>
        <a:xfrm>
          <a:off x="5152777" y="795607"/>
          <a:ext cx="1404035" cy="140403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Transfer policy / Selection Procedures</a:t>
          </a:r>
          <a:endParaRPr lang="en-MY" sz="1400" kern="1200" dirty="0"/>
        </a:p>
      </dsp:txBody>
      <dsp:txXfrm>
        <a:off x="5358393" y="1001223"/>
        <a:ext cx="992803" cy="992803"/>
      </dsp:txXfrm>
    </dsp:sp>
    <dsp:sp modelId="{874D9CC9-2CF1-48F4-9B9B-53EBCBBFF828}">
      <dsp:nvSpPr>
        <dsp:cNvPr id="0" name=""/>
        <dsp:cNvSpPr/>
      </dsp:nvSpPr>
      <dsp:spPr>
        <a:xfrm rot="771429">
          <a:off x="4885695" y="3028318"/>
          <a:ext cx="699673" cy="30014"/>
        </a:xfrm>
        <a:custGeom>
          <a:avLst/>
          <a:gdLst/>
          <a:ahLst/>
          <a:cxnLst/>
          <a:rect l="0" t="0" r="0" b="0"/>
          <a:pathLst>
            <a:path>
              <a:moveTo>
                <a:pt x="0" y="15007"/>
              </a:moveTo>
              <a:lnTo>
                <a:pt x="699673" y="150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>
        <a:off x="5218040" y="3025834"/>
        <a:ext cx="34983" cy="34983"/>
      </dsp:txXfrm>
    </dsp:sp>
    <dsp:sp modelId="{4402AA9A-7649-4192-BC92-626B68FDF4FA}">
      <dsp:nvSpPr>
        <dsp:cNvPr id="0" name=""/>
        <dsp:cNvSpPr/>
      </dsp:nvSpPr>
      <dsp:spPr>
        <a:xfrm>
          <a:off x="5558996" y="2575367"/>
          <a:ext cx="1404035" cy="140403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Student counseling</a:t>
          </a:r>
          <a:endParaRPr lang="en-MY" sz="1400" kern="1200" dirty="0"/>
        </a:p>
      </dsp:txBody>
      <dsp:txXfrm>
        <a:off x="5764612" y="2780983"/>
        <a:ext cx="992803" cy="992803"/>
      </dsp:txXfrm>
    </dsp:sp>
    <dsp:sp modelId="{2727CA42-2B1F-4863-A416-5D08589FA944}">
      <dsp:nvSpPr>
        <dsp:cNvPr id="0" name=""/>
        <dsp:cNvSpPr/>
      </dsp:nvSpPr>
      <dsp:spPr>
        <a:xfrm rot="3857143">
          <a:off x="4316595" y="3741946"/>
          <a:ext cx="699673" cy="30014"/>
        </a:xfrm>
        <a:custGeom>
          <a:avLst/>
          <a:gdLst/>
          <a:ahLst/>
          <a:cxnLst/>
          <a:rect l="0" t="0" r="0" b="0"/>
          <a:pathLst>
            <a:path>
              <a:moveTo>
                <a:pt x="0" y="15007"/>
              </a:moveTo>
              <a:lnTo>
                <a:pt x="699673" y="150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>
        <a:off x="4648940" y="3739462"/>
        <a:ext cx="34983" cy="34983"/>
      </dsp:txXfrm>
    </dsp:sp>
    <dsp:sp modelId="{10E86192-4787-42FA-B884-039F9B466A7D}">
      <dsp:nvSpPr>
        <dsp:cNvPr id="0" name=""/>
        <dsp:cNvSpPr/>
      </dsp:nvSpPr>
      <dsp:spPr>
        <a:xfrm>
          <a:off x="4420797" y="4002624"/>
          <a:ext cx="1404035" cy="140403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Workload</a:t>
          </a:r>
          <a:endParaRPr lang="en-MY" sz="1400" kern="1200" dirty="0"/>
        </a:p>
      </dsp:txBody>
      <dsp:txXfrm>
        <a:off x="4626413" y="4208240"/>
        <a:ext cx="992803" cy="992803"/>
      </dsp:txXfrm>
    </dsp:sp>
    <dsp:sp modelId="{41B6CB37-D7C5-4259-AFA5-9183D624BCE4}">
      <dsp:nvSpPr>
        <dsp:cNvPr id="0" name=""/>
        <dsp:cNvSpPr/>
      </dsp:nvSpPr>
      <dsp:spPr>
        <a:xfrm rot="6942857">
          <a:off x="3403830" y="3741946"/>
          <a:ext cx="699673" cy="30014"/>
        </a:xfrm>
        <a:custGeom>
          <a:avLst/>
          <a:gdLst/>
          <a:ahLst/>
          <a:cxnLst/>
          <a:rect l="0" t="0" r="0" b="0"/>
          <a:pathLst>
            <a:path>
              <a:moveTo>
                <a:pt x="0" y="15007"/>
              </a:moveTo>
              <a:lnTo>
                <a:pt x="699673" y="150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 rot="10800000">
        <a:off x="3736175" y="3739462"/>
        <a:ext cx="34983" cy="34983"/>
      </dsp:txXfrm>
    </dsp:sp>
    <dsp:sp modelId="{91D62258-7DC0-4684-BAE3-9B45466AE1FB}">
      <dsp:nvSpPr>
        <dsp:cNvPr id="0" name=""/>
        <dsp:cNvSpPr/>
      </dsp:nvSpPr>
      <dsp:spPr>
        <a:xfrm>
          <a:off x="2595267" y="4002624"/>
          <a:ext cx="1404035" cy="140403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Enthusiasm &amp; motivation</a:t>
          </a:r>
          <a:endParaRPr lang="en-MY" sz="1400" kern="1200" dirty="0"/>
        </a:p>
      </dsp:txBody>
      <dsp:txXfrm>
        <a:off x="2800883" y="4208240"/>
        <a:ext cx="992803" cy="992803"/>
      </dsp:txXfrm>
    </dsp:sp>
    <dsp:sp modelId="{192D611A-6DD1-407F-92BF-5246F1DB4A13}">
      <dsp:nvSpPr>
        <dsp:cNvPr id="0" name=""/>
        <dsp:cNvSpPr/>
      </dsp:nvSpPr>
      <dsp:spPr>
        <a:xfrm rot="10028571">
          <a:off x="2834731" y="3028318"/>
          <a:ext cx="699673" cy="30014"/>
        </a:xfrm>
        <a:custGeom>
          <a:avLst/>
          <a:gdLst/>
          <a:ahLst/>
          <a:cxnLst/>
          <a:rect l="0" t="0" r="0" b="0"/>
          <a:pathLst>
            <a:path>
              <a:moveTo>
                <a:pt x="0" y="15007"/>
              </a:moveTo>
              <a:lnTo>
                <a:pt x="699673" y="150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 rot="10800000">
        <a:off x="3167076" y="3025834"/>
        <a:ext cx="34983" cy="34983"/>
      </dsp:txXfrm>
    </dsp:sp>
    <dsp:sp modelId="{ACC979A2-18A8-4752-A72C-6D01B429A39F}">
      <dsp:nvSpPr>
        <dsp:cNvPr id="0" name=""/>
        <dsp:cNvSpPr/>
      </dsp:nvSpPr>
      <dsp:spPr>
        <a:xfrm>
          <a:off x="1457068" y="2575367"/>
          <a:ext cx="1404035" cy="140403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PO attainment</a:t>
          </a:r>
          <a:endParaRPr lang="en-MY" sz="1400" kern="1200" dirty="0"/>
        </a:p>
      </dsp:txBody>
      <dsp:txXfrm>
        <a:off x="1662684" y="2780983"/>
        <a:ext cx="992803" cy="992803"/>
      </dsp:txXfrm>
    </dsp:sp>
    <dsp:sp modelId="{151A8818-AC89-41B1-A403-E08BE102C050}">
      <dsp:nvSpPr>
        <dsp:cNvPr id="0" name=""/>
        <dsp:cNvSpPr/>
      </dsp:nvSpPr>
      <dsp:spPr>
        <a:xfrm rot="13114286">
          <a:off x="3037840" y="2138438"/>
          <a:ext cx="699673" cy="30014"/>
        </a:xfrm>
        <a:custGeom>
          <a:avLst/>
          <a:gdLst/>
          <a:ahLst/>
          <a:cxnLst/>
          <a:rect l="0" t="0" r="0" b="0"/>
          <a:pathLst>
            <a:path>
              <a:moveTo>
                <a:pt x="0" y="15007"/>
              </a:moveTo>
              <a:lnTo>
                <a:pt x="699673" y="150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 rot="10800000">
        <a:off x="3370185" y="2135954"/>
        <a:ext cx="34983" cy="34983"/>
      </dsp:txXfrm>
    </dsp:sp>
    <dsp:sp modelId="{D9D98754-2369-4649-82E8-E1D7DDF3F7B9}">
      <dsp:nvSpPr>
        <dsp:cNvPr id="0" name=""/>
        <dsp:cNvSpPr/>
      </dsp:nvSpPr>
      <dsp:spPr>
        <a:xfrm>
          <a:off x="1863286" y="795607"/>
          <a:ext cx="1404035" cy="140403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Co-curricular activities</a:t>
          </a:r>
          <a:endParaRPr lang="en-MY" sz="1400" kern="1200" dirty="0"/>
        </a:p>
      </dsp:txBody>
      <dsp:txXfrm>
        <a:off x="2068902" y="1001223"/>
        <a:ext cx="992803" cy="9928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F5AE83-1713-4E14-ABC5-A0D717F42117}">
      <dsp:nvSpPr>
        <dsp:cNvPr id="0" name=""/>
        <dsp:cNvSpPr/>
      </dsp:nvSpPr>
      <dsp:spPr>
        <a:xfrm>
          <a:off x="3637934" y="2198664"/>
          <a:ext cx="1144231" cy="1144231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Academic &amp; Support Staff</a:t>
          </a:r>
          <a:endParaRPr lang="en-MY" sz="1900" kern="1200" dirty="0"/>
        </a:p>
      </dsp:txBody>
      <dsp:txXfrm>
        <a:off x="3693791" y="2254521"/>
        <a:ext cx="1032517" cy="1032517"/>
      </dsp:txXfrm>
    </dsp:sp>
    <dsp:sp modelId="{D1FC924F-7A51-4274-AF18-D7A31C2065B6}">
      <dsp:nvSpPr>
        <dsp:cNvPr id="0" name=""/>
        <dsp:cNvSpPr/>
      </dsp:nvSpPr>
      <dsp:spPr>
        <a:xfrm rot="16200000">
          <a:off x="3693078" y="1669462"/>
          <a:ext cx="1033942" cy="24460"/>
        </a:xfrm>
        <a:custGeom>
          <a:avLst/>
          <a:gdLst/>
          <a:ahLst/>
          <a:cxnLst/>
          <a:rect l="0" t="0" r="0" b="0"/>
          <a:pathLst>
            <a:path>
              <a:moveTo>
                <a:pt x="0" y="12230"/>
              </a:moveTo>
              <a:lnTo>
                <a:pt x="1033942" y="122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>
        <a:off x="4184201" y="1655844"/>
        <a:ext cx="51697" cy="51697"/>
      </dsp:txXfrm>
    </dsp:sp>
    <dsp:sp modelId="{3723716A-4FD5-45F8-B585-7A8946E7D9F4}">
      <dsp:nvSpPr>
        <dsp:cNvPr id="0" name=""/>
        <dsp:cNvSpPr/>
      </dsp:nvSpPr>
      <dsp:spPr>
        <a:xfrm>
          <a:off x="3637934" y="20489"/>
          <a:ext cx="1144231" cy="114423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Qualifications and adequacy</a:t>
          </a:r>
          <a:endParaRPr lang="en-MY" sz="1100" kern="1200" dirty="0"/>
        </a:p>
      </dsp:txBody>
      <dsp:txXfrm>
        <a:off x="3805503" y="188058"/>
        <a:ext cx="809093" cy="809093"/>
      </dsp:txXfrm>
    </dsp:sp>
    <dsp:sp modelId="{F67023E5-7B95-493E-BBE5-906FA386D18E}">
      <dsp:nvSpPr>
        <dsp:cNvPr id="0" name=""/>
        <dsp:cNvSpPr/>
      </dsp:nvSpPr>
      <dsp:spPr>
        <a:xfrm rot="18600000">
          <a:off x="4393130" y="1924260"/>
          <a:ext cx="1033942" cy="24460"/>
        </a:xfrm>
        <a:custGeom>
          <a:avLst/>
          <a:gdLst/>
          <a:ahLst/>
          <a:cxnLst/>
          <a:rect l="0" t="0" r="0" b="0"/>
          <a:pathLst>
            <a:path>
              <a:moveTo>
                <a:pt x="0" y="12230"/>
              </a:moveTo>
              <a:lnTo>
                <a:pt x="1033942" y="122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>
        <a:off x="4884253" y="1910642"/>
        <a:ext cx="51697" cy="51697"/>
      </dsp:txXfrm>
    </dsp:sp>
    <dsp:sp modelId="{606786BF-87D3-4F76-A9B7-EE01D6AE3341}">
      <dsp:nvSpPr>
        <dsp:cNvPr id="0" name=""/>
        <dsp:cNvSpPr/>
      </dsp:nvSpPr>
      <dsp:spPr>
        <a:xfrm>
          <a:off x="5038037" y="530085"/>
          <a:ext cx="1144231" cy="114423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Professional qualification, experience &amp; development</a:t>
          </a:r>
          <a:endParaRPr lang="en-MY" sz="1100" kern="1200" dirty="0"/>
        </a:p>
      </dsp:txBody>
      <dsp:txXfrm>
        <a:off x="5205606" y="697654"/>
        <a:ext cx="809093" cy="809093"/>
      </dsp:txXfrm>
    </dsp:sp>
    <dsp:sp modelId="{979A51CE-8106-417A-8107-8482960564EB}">
      <dsp:nvSpPr>
        <dsp:cNvPr id="0" name=""/>
        <dsp:cNvSpPr/>
      </dsp:nvSpPr>
      <dsp:spPr>
        <a:xfrm rot="21000000">
          <a:off x="4765620" y="2569431"/>
          <a:ext cx="1033942" cy="24460"/>
        </a:xfrm>
        <a:custGeom>
          <a:avLst/>
          <a:gdLst/>
          <a:ahLst/>
          <a:cxnLst/>
          <a:rect l="0" t="0" r="0" b="0"/>
          <a:pathLst>
            <a:path>
              <a:moveTo>
                <a:pt x="0" y="12230"/>
              </a:moveTo>
              <a:lnTo>
                <a:pt x="1033942" y="122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>
        <a:off x="5256742" y="2555813"/>
        <a:ext cx="51697" cy="51697"/>
      </dsp:txXfrm>
    </dsp:sp>
    <dsp:sp modelId="{8C521E03-9CD6-489B-8357-33BE24637899}">
      <dsp:nvSpPr>
        <dsp:cNvPr id="0" name=""/>
        <dsp:cNvSpPr/>
      </dsp:nvSpPr>
      <dsp:spPr>
        <a:xfrm>
          <a:off x="5783017" y="1820428"/>
          <a:ext cx="1144231" cy="114423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Research, publication &amp; consultancy</a:t>
          </a:r>
          <a:endParaRPr lang="en-MY" sz="1100" kern="1200" dirty="0"/>
        </a:p>
      </dsp:txBody>
      <dsp:txXfrm>
        <a:off x="5950586" y="1987997"/>
        <a:ext cx="809093" cy="809093"/>
      </dsp:txXfrm>
    </dsp:sp>
    <dsp:sp modelId="{F80B93FE-AE43-409A-A348-89C71BF94484}">
      <dsp:nvSpPr>
        <dsp:cNvPr id="0" name=""/>
        <dsp:cNvSpPr/>
      </dsp:nvSpPr>
      <dsp:spPr>
        <a:xfrm rot="1800000">
          <a:off x="4636255" y="3303093"/>
          <a:ext cx="1033942" cy="24460"/>
        </a:xfrm>
        <a:custGeom>
          <a:avLst/>
          <a:gdLst/>
          <a:ahLst/>
          <a:cxnLst/>
          <a:rect l="0" t="0" r="0" b="0"/>
          <a:pathLst>
            <a:path>
              <a:moveTo>
                <a:pt x="0" y="12230"/>
              </a:moveTo>
              <a:lnTo>
                <a:pt x="1033942" y="122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>
        <a:off x="5127378" y="3289475"/>
        <a:ext cx="51697" cy="51697"/>
      </dsp:txXfrm>
    </dsp:sp>
    <dsp:sp modelId="{3D582D08-D7AC-43EE-932C-E496B6F96558}">
      <dsp:nvSpPr>
        <dsp:cNvPr id="0" name=""/>
        <dsp:cNvSpPr/>
      </dsp:nvSpPr>
      <dsp:spPr>
        <a:xfrm>
          <a:off x="5524288" y="3287751"/>
          <a:ext cx="1144231" cy="114423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Teaching load / contact hours</a:t>
          </a:r>
          <a:endParaRPr lang="en-MY" sz="1100" kern="1200" dirty="0"/>
        </a:p>
      </dsp:txBody>
      <dsp:txXfrm>
        <a:off x="5691857" y="3455320"/>
        <a:ext cx="809093" cy="809093"/>
      </dsp:txXfrm>
    </dsp:sp>
    <dsp:sp modelId="{023B0D05-468E-4F44-9D00-6707274AB565}">
      <dsp:nvSpPr>
        <dsp:cNvPr id="0" name=""/>
        <dsp:cNvSpPr/>
      </dsp:nvSpPr>
      <dsp:spPr>
        <a:xfrm rot="4200000">
          <a:off x="4065568" y="3781956"/>
          <a:ext cx="1033942" cy="24460"/>
        </a:xfrm>
        <a:custGeom>
          <a:avLst/>
          <a:gdLst/>
          <a:ahLst/>
          <a:cxnLst/>
          <a:rect l="0" t="0" r="0" b="0"/>
          <a:pathLst>
            <a:path>
              <a:moveTo>
                <a:pt x="0" y="12230"/>
              </a:moveTo>
              <a:lnTo>
                <a:pt x="1033942" y="122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>
        <a:off x="4556691" y="3768338"/>
        <a:ext cx="51697" cy="51697"/>
      </dsp:txXfrm>
    </dsp:sp>
    <dsp:sp modelId="{F1351EEB-804F-427B-81BD-DD429FE8CE7D}">
      <dsp:nvSpPr>
        <dsp:cNvPr id="0" name=""/>
        <dsp:cNvSpPr/>
      </dsp:nvSpPr>
      <dsp:spPr>
        <a:xfrm>
          <a:off x="4382913" y="4245478"/>
          <a:ext cx="1144231" cy="114423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Enthusiasm &amp; motivation</a:t>
          </a:r>
          <a:endParaRPr lang="en-MY" sz="1100" kern="1200" dirty="0"/>
        </a:p>
      </dsp:txBody>
      <dsp:txXfrm>
        <a:off x="4550482" y="4413047"/>
        <a:ext cx="809093" cy="809093"/>
      </dsp:txXfrm>
    </dsp:sp>
    <dsp:sp modelId="{4F902A8F-76FD-4D43-9212-42037DEF08BE}">
      <dsp:nvSpPr>
        <dsp:cNvPr id="0" name=""/>
        <dsp:cNvSpPr/>
      </dsp:nvSpPr>
      <dsp:spPr>
        <a:xfrm rot="6600000">
          <a:off x="3320588" y="3781956"/>
          <a:ext cx="1033942" cy="24460"/>
        </a:xfrm>
        <a:custGeom>
          <a:avLst/>
          <a:gdLst/>
          <a:ahLst/>
          <a:cxnLst/>
          <a:rect l="0" t="0" r="0" b="0"/>
          <a:pathLst>
            <a:path>
              <a:moveTo>
                <a:pt x="0" y="12230"/>
              </a:moveTo>
              <a:lnTo>
                <a:pt x="1033942" y="122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 rot="10800000">
        <a:off x="3811711" y="3768338"/>
        <a:ext cx="51697" cy="51697"/>
      </dsp:txXfrm>
    </dsp:sp>
    <dsp:sp modelId="{81ECBB13-E0A5-48CE-9910-A531441869E3}">
      <dsp:nvSpPr>
        <dsp:cNvPr id="0" name=""/>
        <dsp:cNvSpPr/>
      </dsp:nvSpPr>
      <dsp:spPr>
        <a:xfrm>
          <a:off x="2892954" y="4245478"/>
          <a:ext cx="1144231" cy="114423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Academic </a:t>
          </a:r>
          <a:r>
            <a:rPr lang="en-US" sz="1100" kern="1200" dirty="0" err="1" smtClean="0"/>
            <a:t>staff:student</a:t>
          </a:r>
          <a:r>
            <a:rPr lang="en-US" sz="1100" kern="1200" dirty="0" smtClean="0"/>
            <a:t> ratio</a:t>
          </a:r>
          <a:endParaRPr lang="en-MY" sz="1100" kern="1200" dirty="0"/>
        </a:p>
      </dsp:txBody>
      <dsp:txXfrm>
        <a:off x="3060523" y="4413047"/>
        <a:ext cx="809093" cy="809093"/>
      </dsp:txXfrm>
    </dsp:sp>
    <dsp:sp modelId="{570A8928-6927-4D3D-87DF-CAF42D82CD30}">
      <dsp:nvSpPr>
        <dsp:cNvPr id="0" name=""/>
        <dsp:cNvSpPr/>
      </dsp:nvSpPr>
      <dsp:spPr>
        <a:xfrm rot="9000000">
          <a:off x="2749901" y="3303093"/>
          <a:ext cx="1033942" cy="24460"/>
        </a:xfrm>
        <a:custGeom>
          <a:avLst/>
          <a:gdLst/>
          <a:ahLst/>
          <a:cxnLst/>
          <a:rect l="0" t="0" r="0" b="0"/>
          <a:pathLst>
            <a:path>
              <a:moveTo>
                <a:pt x="0" y="12230"/>
              </a:moveTo>
              <a:lnTo>
                <a:pt x="1033942" y="122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 rot="10800000">
        <a:off x="3241024" y="3289475"/>
        <a:ext cx="51697" cy="51697"/>
      </dsp:txXfrm>
    </dsp:sp>
    <dsp:sp modelId="{CF3620B9-D506-49C1-83C4-EEB1199DE9A3}">
      <dsp:nvSpPr>
        <dsp:cNvPr id="0" name=""/>
        <dsp:cNvSpPr/>
      </dsp:nvSpPr>
      <dsp:spPr>
        <a:xfrm>
          <a:off x="1751579" y="3287751"/>
          <a:ext cx="1144231" cy="114423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Staff development &amp; assessment</a:t>
          </a:r>
          <a:endParaRPr lang="en-MY" sz="1100" kern="1200" dirty="0"/>
        </a:p>
      </dsp:txBody>
      <dsp:txXfrm>
        <a:off x="1919148" y="3455320"/>
        <a:ext cx="809093" cy="809093"/>
      </dsp:txXfrm>
    </dsp:sp>
    <dsp:sp modelId="{8C1C4DAF-C447-467F-8EDD-C46ED6929A21}">
      <dsp:nvSpPr>
        <dsp:cNvPr id="0" name=""/>
        <dsp:cNvSpPr/>
      </dsp:nvSpPr>
      <dsp:spPr>
        <a:xfrm rot="11400000">
          <a:off x="2620536" y="2569431"/>
          <a:ext cx="1033942" cy="24460"/>
        </a:xfrm>
        <a:custGeom>
          <a:avLst/>
          <a:gdLst/>
          <a:ahLst/>
          <a:cxnLst/>
          <a:rect l="0" t="0" r="0" b="0"/>
          <a:pathLst>
            <a:path>
              <a:moveTo>
                <a:pt x="0" y="12230"/>
              </a:moveTo>
              <a:lnTo>
                <a:pt x="1033942" y="122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 rot="10800000">
        <a:off x="3111659" y="2555813"/>
        <a:ext cx="51697" cy="51697"/>
      </dsp:txXfrm>
    </dsp:sp>
    <dsp:sp modelId="{0AFC2991-5380-4322-9C70-0E69BAE6CCC6}">
      <dsp:nvSpPr>
        <dsp:cNvPr id="0" name=""/>
        <dsp:cNvSpPr/>
      </dsp:nvSpPr>
      <dsp:spPr>
        <a:xfrm>
          <a:off x="1492851" y="1820428"/>
          <a:ext cx="1144231" cy="114423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Awareness of PO / OBE</a:t>
          </a:r>
          <a:endParaRPr lang="en-MY" sz="1100" kern="1200" dirty="0"/>
        </a:p>
      </dsp:txBody>
      <dsp:txXfrm>
        <a:off x="1660420" y="1987997"/>
        <a:ext cx="809093" cy="809093"/>
      </dsp:txXfrm>
    </dsp:sp>
    <dsp:sp modelId="{DB906876-2186-4898-A3B3-2FDFFE915631}">
      <dsp:nvSpPr>
        <dsp:cNvPr id="0" name=""/>
        <dsp:cNvSpPr/>
      </dsp:nvSpPr>
      <dsp:spPr>
        <a:xfrm rot="13800000">
          <a:off x="2993026" y="1924260"/>
          <a:ext cx="1033942" cy="24460"/>
        </a:xfrm>
        <a:custGeom>
          <a:avLst/>
          <a:gdLst/>
          <a:ahLst/>
          <a:cxnLst/>
          <a:rect l="0" t="0" r="0" b="0"/>
          <a:pathLst>
            <a:path>
              <a:moveTo>
                <a:pt x="0" y="12230"/>
              </a:moveTo>
              <a:lnTo>
                <a:pt x="1033942" y="122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 rot="10800000">
        <a:off x="3484149" y="1910642"/>
        <a:ext cx="51697" cy="51697"/>
      </dsp:txXfrm>
    </dsp:sp>
    <dsp:sp modelId="{7DA49A21-D8B8-4ACF-A236-9CB2E0B7F38C}">
      <dsp:nvSpPr>
        <dsp:cNvPr id="0" name=""/>
        <dsp:cNvSpPr/>
      </dsp:nvSpPr>
      <dsp:spPr>
        <a:xfrm>
          <a:off x="2237830" y="530085"/>
          <a:ext cx="1144231" cy="114423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Industrial involvement</a:t>
          </a:r>
          <a:endParaRPr lang="en-MY" sz="1100" kern="1200" dirty="0"/>
        </a:p>
      </dsp:txBody>
      <dsp:txXfrm>
        <a:off x="2405399" y="697654"/>
        <a:ext cx="809093" cy="8090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F5AE83-1713-4E14-ABC5-A0D717F42117}">
      <dsp:nvSpPr>
        <dsp:cNvPr id="0" name=""/>
        <dsp:cNvSpPr/>
      </dsp:nvSpPr>
      <dsp:spPr>
        <a:xfrm>
          <a:off x="3404220" y="2099501"/>
          <a:ext cx="1611659" cy="1611659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Facilities</a:t>
          </a:r>
          <a:endParaRPr lang="en-MY" sz="3200" kern="1200" dirty="0"/>
        </a:p>
      </dsp:txBody>
      <dsp:txXfrm>
        <a:off x="3482895" y="2178176"/>
        <a:ext cx="1454309" cy="1454309"/>
      </dsp:txXfrm>
    </dsp:sp>
    <dsp:sp modelId="{D1FC924F-7A51-4274-AF18-D7A31C2065B6}">
      <dsp:nvSpPr>
        <dsp:cNvPr id="0" name=""/>
        <dsp:cNvSpPr/>
      </dsp:nvSpPr>
      <dsp:spPr>
        <a:xfrm rot="16200000">
          <a:off x="3967452" y="1839677"/>
          <a:ext cx="485194" cy="34453"/>
        </a:xfrm>
        <a:custGeom>
          <a:avLst/>
          <a:gdLst/>
          <a:ahLst/>
          <a:cxnLst/>
          <a:rect l="0" t="0" r="0" b="0"/>
          <a:pathLst>
            <a:path>
              <a:moveTo>
                <a:pt x="0" y="17226"/>
              </a:moveTo>
              <a:lnTo>
                <a:pt x="485194" y="172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>
        <a:off x="4197920" y="1844774"/>
        <a:ext cx="24259" cy="24259"/>
      </dsp:txXfrm>
    </dsp:sp>
    <dsp:sp modelId="{3723716A-4FD5-45F8-B585-7A8946E7D9F4}">
      <dsp:nvSpPr>
        <dsp:cNvPr id="0" name=""/>
        <dsp:cNvSpPr/>
      </dsp:nvSpPr>
      <dsp:spPr>
        <a:xfrm>
          <a:off x="3404220" y="2647"/>
          <a:ext cx="1611659" cy="1611659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Lecture / Teaching room</a:t>
          </a:r>
          <a:endParaRPr lang="en-MY" sz="1900" kern="1200" dirty="0"/>
        </a:p>
      </dsp:txBody>
      <dsp:txXfrm>
        <a:off x="3640242" y="238669"/>
        <a:ext cx="1139615" cy="1139615"/>
      </dsp:txXfrm>
    </dsp:sp>
    <dsp:sp modelId="{DCB93AC4-5A3B-4828-86C2-37DF32CC3A9D}">
      <dsp:nvSpPr>
        <dsp:cNvPr id="0" name=""/>
        <dsp:cNvSpPr/>
      </dsp:nvSpPr>
      <dsp:spPr>
        <a:xfrm rot="20520000">
          <a:off x="4964566" y="2564123"/>
          <a:ext cx="485194" cy="34453"/>
        </a:xfrm>
        <a:custGeom>
          <a:avLst/>
          <a:gdLst/>
          <a:ahLst/>
          <a:cxnLst/>
          <a:rect l="0" t="0" r="0" b="0"/>
          <a:pathLst>
            <a:path>
              <a:moveTo>
                <a:pt x="0" y="17226"/>
              </a:moveTo>
              <a:lnTo>
                <a:pt x="485194" y="172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>
        <a:off x="5195033" y="2569220"/>
        <a:ext cx="24259" cy="24259"/>
      </dsp:txXfrm>
    </dsp:sp>
    <dsp:sp modelId="{90CEADC2-90E6-46E5-958D-8CD55A6F01A6}">
      <dsp:nvSpPr>
        <dsp:cNvPr id="0" name=""/>
        <dsp:cNvSpPr/>
      </dsp:nvSpPr>
      <dsp:spPr>
        <a:xfrm>
          <a:off x="5398447" y="1451538"/>
          <a:ext cx="1611659" cy="1611659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Laboratory &amp; Workshop</a:t>
          </a:r>
          <a:endParaRPr lang="en-MY" sz="1900" kern="1200" dirty="0"/>
        </a:p>
      </dsp:txBody>
      <dsp:txXfrm>
        <a:off x="5634469" y="1687560"/>
        <a:ext cx="1139615" cy="1139615"/>
      </dsp:txXfrm>
    </dsp:sp>
    <dsp:sp modelId="{087BFC10-3FA2-4077-866E-52602DBC2AF1}">
      <dsp:nvSpPr>
        <dsp:cNvPr id="0" name=""/>
        <dsp:cNvSpPr/>
      </dsp:nvSpPr>
      <dsp:spPr>
        <a:xfrm rot="3240000">
          <a:off x="4583702" y="3736300"/>
          <a:ext cx="485194" cy="34453"/>
        </a:xfrm>
        <a:custGeom>
          <a:avLst/>
          <a:gdLst/>
          <a:ahLst/>
          <a:cxnLst/>
          <a:rect l="0" t="0" r="0" b="0"/>
          <a:pathLst>
            <a:path>
              <a:moveTo>
                <a:pt x="0" y="17226"/>
              </a:moveTo>
              <a:lnTo>
                <a:pt x="485194" y="172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>
        <a:off x="4814170" y="3741397"/>
        <a:ext cx="24259" cy="24259"/>
      </dsp:txXfrm>
    </dsp:sp>
    <dsp:sp modelId="{1D545C18-5F2C-4AD0-977A-7B1254AC6709}">
      <dsp:nvSpPr>
        <dsp:cNvPr id="0" name=""/>
        <dsp:cNvSpPr/>
      </dsp:nvSpPr>
      <dsp:spPr>
        <a:xfrm>
          <a:off x="4636720" y="3795893"/>
          <a:ext cx="1611659" cy="1611659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IT </a:t>
          </a:r>
          <a:r>
            <a:rPr lang="en-US" sz="1900" kern="1200" dirty="0" smtClean="0"/>
            <a:t>/ Computer Laboratory</a:t>
          </a:r>
          <a:endParaRPr lang="en-MY" sz="1900" kern="1200" dirty="0"/>
        </a:p>
      </dsp:txBody>
      <dsp:txXfrm>
        <a:off x="4872742" y="4031915"/>
        <a:ext cx="1139615" cy="1139615"/>
      </dsp:txXfrm>
    </dsp:sp>
    <dsp:sp modelId="{570A8928-6927-4D3D-87DF-CAF42D82CD30}">
      <dsp:nvSpPr>
        <dsp:cNvPr id="0" name=""/>
        <dsp:cNvSpPr/>
      </dsp:nvSpPr>
      <dsp:spPr>
        <a:xfrm rot="7560000">
          <a:off x="3351202" y="3736300"/>
          <a:ext cx="485194" cy="34453"/>
        </a:xfrm>
        <a:custGeom>
          <a:avLst/>
          <a:gdLst/>
          <a:ahLst/>
          <a:cxnLst/>
          <a:rect l="0" t="0" r="0" b="0"/>
          <a:pathLst>
            <a:path>
              <a:moveTo>
                <a:pt x="0" y="17226"/>
              </a:moveTo>
              <a:lnTo>
                <a:pt x="485194" y="172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 rot="10800000">
        <a:off x="3581669" y="3741397"/>
        <a:ext cx="24259" cy="24259"/>
      </dsp:txXfrm>
    </dsp:sp>
    <dsp:sp modelId="{CF3620B9-D506-49C1-83C4-EEB1199DE9A3}">
      <dsp:nvSpPr>
        <dsp:cNvPr id="0" name=""/>
        <dsp:cNvSpPr/>
      </dsp:nvSpPr>
      <dsp:spPr>
        <a:xfrm>
          <a:off x="2171719" y="3795893"/>
          <a:ext cx="1611659" cy="1611659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Library &amp; Resource </a:t>
          </a:r>
          <a:r>
            <a:rPr lang="en-US" sz="1900" kern="1200" dirty="0" err="1" smtClean="0"/>
            <a:t>centre</a:t>
          </a:r>
          <a:endParaRPr lang="en-MY" sz="1900" kern="1200" dirty="0"/>
        </a:p>
      </dsp:txBody>
      <dsp:txXfrm>
        <a:off x="2407741" y="4031915"/>
        <a:ext cx="1139615" cy="1139615"/>
      </dsp:txXfrm>
    </dsp:sp>
    <dsp:sp modelId="{ED0926C2-29B7-4420-914E-89784AAB6823}">
      <dsp:nvSpPr>
        <dsp:cNvPr id="0" name=""/>
        <dsp:cNvSpPr/>
      </dsp:nvSpPr>
      <dsp:spPr>
        <a:xfrm rot="11880000">
          <a:off x="2970338" y="2564123"/>
          <a:ext cx="485194" cy="34453"/>
        </a:xfrm>
        <a:custGeom>
          <a:avLst/>
          <a:gdLst/>
          <a:ahLst/>
          <a:cxnLst/>
          <a:rect l="0" t="0" r="0" b="0"/>
          <a:pathLst>
            <a:path>
              <a:moveTo>
                <a:pt x="0" y="17226"/>
              </a:moveTo>
              <a:lnTo>
                <a:pt x="485194" y="172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 rot="10800000">
        <a:off x="3200806" y="2569220"/>
        <a:ext cx="24259" cy="24259"/>
      </dsp:txXfrm>
    </dsp:sp>
    <dsp:sp modelId="{369FAE01-4215-421A-9158-C405E7448D11}">
      <dsp:nvSpPr>
        <dsp:cNvPr id="0" name=""/>
        <dsp:cNvSpPr/>
      </dsp:nvSpPr>
      <dsp:spPr>
        <a:xfrm>
          <a:off x="1409992" y="1451538"/>
          <a:ext cx="1611659" cy="1611659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Recreation facilities</a:t>
          </a:r>
          <a:endParaRPr lang="en-MY" sz="1900" kern="1200" dirty="0"/>
        </a:p>
      </dsp:txBody>
      <dsp:txXfrm>
        <a:off x="1646014" y="1687560"/>
        <a:ext cx="1139615" cy="11396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BA4B745-15F9-4CF6-9335-93CFF3172B34}" type="datetimeFigureOut">
              <a:rPr lang="en-US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4994A01-0F6C-47D8-99BF-B41B588624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507114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CB1E991-B49A-4450-B67B-F4B313574A74}" type="datetimeFigureOut">
              <a:rPr lang="en-US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239D62A-3481-4AD3-8CD1-AD5BFFF5FA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5748882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EE07C6-EA9A-40BA-B987-360C9E5C8B64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Edition 1.0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Marriott Putrajaya, 18-19 November 2009</a:t>
            </a:r>
            <a:endParaRPr lang="en-US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MY" smtClean="0"/>
              <a:t>mSET &amp; EAD 2-day Intensive Workshop on Submission to EAC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EE07C6-EA9A-40BA-B987-360C9E5C8B64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Edition 1.0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Marriott Putrajaya, 18-19 November 2009</a:t>
            </a:r>
            <a:endParaRPr lang="en-US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MY" smtClean="0"/>
              <a:t>mSET &amp; EAD 2-day Intensive Workshop on Submission to EAC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EE07C6-EA9A-40BA-B987-360C9E5C8B64}" type="slidenum">
              <a:rPr lang="en-US" smtClean="0"/>
              <a:pPr/>
              <a:t>22</a:t>
            </a:fld>
            <a:endParaRPr lang="en-US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Edition 1.0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Marriott Putrajaya, 18-19 November 2009</a:t>
            </a:r>
            <a:endParaRPr lang="en-US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MY" smtClean="0"/>
              <a:t>mSET &amp; EAD 2-day Intensive Workshop on Submission to EAC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EE07C6-EA9A-40BA-B987-360C9E5C8B64}" type="slidenum">
              <a:rPr lang="en-US" smtClean="0"/>
              <a:pPr/>
              <a:t>32</a:t>
            </a:fld>
            <a:endParaRPr lang="en-US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Edition 1.0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Marriott Putrajaya, 18-19 November 2009</a:t>
            </a:r>
            <a:endParaRPr lang="en-US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MY" smtClean="0"/>
              <a:t>mSET &amp; EAD 2-day Intensive Workshop on Submission to EAC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EE07C6-EA9A-40BA-B987-360C9E5C8B64}" type="slidenum">
              <a:rPr lang="en-US" smtClean="0"/>
              <a:pPr/>
              <a:t>42</a:t>
            </a:fld>
            <a:endParaRPr lang="en-US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Edition 1.0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Marriott Putrajaya, 18-19 November 2009</a:t>
            </a:r>
            <a:endParaRPr lang="en-US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MY" smtClean="0"/>
              <a:t>mSET &amp; EAD 2-day Intensive Workshop on Submission to EAC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EE07C6-EA9A-40BA-B987-360C9E5C8B64}" type="slidenum">
              <a:rPr lang="en-US" smtClean="0"/>
              <a:pPr/>
              <a:t>46</a:t>
            </a:fld>
            <a:endParaRPr lang="en-US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Edition 1.0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Marriott Putrajaya, 18-19 November 2009</a:t>
            </a:r>
            <a:endParaRPr lang="en-US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MY" smtClean="0"/>
              <a:t>mSET &amp; EAD 2-day Intensive Workshop on Submission to EAC</a:t>
            </a: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EE07C6-EA9A-40BA-B987-360C9E5C8B64}" type="slidenum">
              <a:rPr lang="en-US" smtClean="0"/>
              <a:pPr/>
              <a:t>53</a:t>
            </a:fld>
            <a:endParaRPr lang="en-US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Edition 1.0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Marriott Putrajaya, 18-19 November 2009</a:t>
            </a:r>
            <a:endParaRPr lang="en-US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MY" smtClean="0"/>
              <a:t>mSET &amp; EAD 2-day Intensive Workshop on Submission to EAC</a:t>
            </a: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FCF33A-F948-43A6-A60E-5B6B0E11D297}" type="slidenum">
              <a:rPr lang="en-US" smtClean="0"/>
              <a:pPr/>
              <a:t>57</a:t>
            </a:fld>
            <a:endParaRPr lang="en-US" dirty="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Edition 1.0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Marriott Putrajaya, 18-19 November 2009</a:t>
            </a:r>
            <a:endParaRPr lang="en-US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MY" smtClean="0"/>
              <a:t>mSET &amp; EAD 2-day Intensive Workshop on Submission to EAC</a:t>
            </a:r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CE8C3D-690B-4C06-AE90-E4F1AFE9640C}" type="slidenum">
              <a:rPr lang="en-US" smtClean="0"/>
              <a:pPr/>
              <a:t>72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Edition 1.0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Marriott Putrajaya, 18-19 November 2009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MY" smtClean="0"/>
              <a:t>mSET &amp; EAD 2-day Intensive Workshop on Submission to EAC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226DC-AFD4-484E-B39C-48605D4D812E}" type="datetime1">
              <a:rPr lang="en-US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E4F95-0E57-4497-948C-F68CB8F371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283A0-FF3A-43DF-98DA-77DA43813C31}" type="datetime1">
              <a:rPr lang="en-US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ACC0D-9E8C-42DC-8311-EDDA655B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FC7BF-7408-4057-84FD-2DEB747EAC5E}" type="datetime1">
              <a:rPr lang="en-US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D5AD5-ECED-4EF2-8579-67924359C8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18226-C397-477C-9C04-60E9BC9A54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19130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A2C26-EB3C-4622-B065-16F3B3354FFC}" type="datetime1">
              <a:rPr lang="en-US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ECD7F-6AF2-45C7-9A1F-7363D5F35F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9BD4E-7156-4BA8-93B9-FA861BF4E19E}" type="datetime1">
              <a:rPr lang="en-US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131CE-0010-491A-8A8E-A97FB4B88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44084-50BA-4086-A868-F287B56A96E7}" type="datetime1">
              <a:rPr lang="en-US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14520-6A85-4FC5-8DC1-EAD902F01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5E381-6FFC-462D-AACD-C8E5C41E37AB}" type="datetime1">
              <a:rPr lang="en-US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0859B-38BA-462E-A12C-EB15E4BBBB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B0E38-B087-43DE-B32B-EB8F077496C6}" type="datetime1">
              <a:rPr lang="en-US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FD804-B8AA-4C53-8963-60E2B17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E71F-33AC-41FF-A396-9825301BD055}" type="datetime1">
              <a:rPr lang="en-US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DFB4F-5C9F-4395-89AF-49DE35E782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6F4A5-DDE0-4B37-B10A-7CA7E85B552E}" type="datetime1">
              <a:rPr lang="en-US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E3264-AC51-485D-BCF4-B215C7C56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EDC02-D638-49C4-AF39-071CAD31FF68}" type="datetime1">
              <a:rPr lang="en-US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DEC68-14B0-4D4B-814F-BFF757CA5D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7A1D074-800F-455B-943F-1EF21B22E205}" type="datetime1">
              <a:rPr lang="en-US"/>
              <a:pPr>
                <a:defRPr/>
              </a:pPr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0AAE078-0869-4B78-926B-0071262162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image" Target="../media/image5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jpe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itle 2"/>
          <p:cNvSpPr>
            <a:spLocks noGrp="1"/>
          </p:cNvSpPr>
          <p:nvPr>
            <p:ph type="subTitle" idx="1"/>
          </p:nvPr>
        </p:nvSpPr>
        <p:spPr>
          <a:xfrm>
            <a:off x="762000" y="1219200"/>
            <a:ext cx="7848600" cy="1752600"/>
          </a:xfrm>
        </p:spPr>
        <p:txBody>
          <a:bodyPr/>
          <a:lstStyle/>
          <a:p>
            <a:r>
              <a:rPr lang="en-MY" sz="4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Preparation of Self-Accreditation Report </a:t>
            </a:r>
            <a:endParaRPr lang="en-MY" sz="4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MY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MY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 Example from Malaysia</a:t>
            </a:r>
            <a:endParaRPr lang="en-US" sz="4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  <p:sp>
        <p:nvSpPr>
          <p:cNvPr id="7" name="Text Box 3"/>
          <p:cNvSpPr>
            <a:spLocks noGrp="1" noChangeArrowheads="1"/>
          </p:cNvSpPr>
          <p:nvPr>
            <p:ph type="ctrTitle"/>
          </p:nvPr>
        </p:nvSpPr>
        <p:spPr>
          <a:xfrm>
            <a:off x="304800" y="3886200"/>
            <a:ext cx="8380412" cy="2739211"/>
          </a:xfrm>
          <a:noFill/>
        </p:spPr>
        <p:txBody>
          <a:bodyPr wrap="square">
            <a:spAutoFit/>
          </a:bodyPr>
          <a:lstStyle/>
          <a:p>
            <a:pPr lvl="0"/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Ir. Professor  Dr. BM </a:t>
            </a:r>
            <a:r>
              <a:rPr lang="en-US" sz="28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Goi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Deputy Dean of LKCFES, UTAR</a:t>
            </a:r>
            <a:b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Ir. Professor Academician </a:t>
            </a:r>
            <a:r>
              <a:rPr lang="en-US" sz="28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Dato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’ Dr. HT </a:t>
            </a:r>
            <a:r>
              <a:rPr lang="en-US" sz="28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Chuah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President of  FEIAP</a:t>
            </a: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Accreditation Criteria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972310" y="908812"/>
            <a:ext cx="5414391" cy="5217782"/>
            <a:chOff x="1972310" y="908812"/>
            <a:chExt cx="5414391" cy="5217782"/>
          </a:xfrm>
        </p:grpSpPr>
        <p:sp>
          <p:nvSpPr>
            <p:cNvPr id="7" name="object 51"/>
            <p:cNvSpPr/>
            <p:nvPr/>
          </p:nvSpPr>
          <p:spPr>
            <a:xfrm>
              <a:off x="2621534" y="1555623"/>
              <a:ext cx="2057908" cy="1557274"/>
            </a:xfrm>
            <a:custGeom>
              <a:avLst/>
              <a:gdLst/>
              <a:ahLst/>
              <a:cxnLst/>
              <a:rect l="l" t="t" r="r" b="b"/>
              <a:pathLst>
                <a:path w="2057908" h="1557274">
                  <a:moveTo>
                    <a:pt x="190881" y="1557274"/>
                  </a:moveTo>
                  <a:lnTo>
                    <a:pt x="233929" y="1437939"/>
                  </a:lnTo>
                  <a:lnTo>
                    <a:pt x="284048" y="1322738"/>
                  </a:lnTo>
                  <a:lnTo>
                    <a:pt x="340942" y="1211885"/>
                  </a:lnTo>
                  <a:lnTo>
                    <a:pt x="404315" y="1105595"/>
                  </a:lnTo>
                  <a:lnTo>
                    <a:pt x="473870" y="1004083"/>
                  </a:lnTo>
                  <a:lnTo>
                    <a:pt x="549313" y="907564"/>
                  </a:lnTo>
                  <a:lnTo>
                    <a:pt x="630346" y="816251"/>
                  </a:lnTo>
                  <a:lnTo>
                    <a:pt x="716675" y="730361"/>
                  </a:lnTo>
                  <a:lnTo>
                    <a:pt x="808002" y="650108"/>
                  </a:lnTo>
                  <a:lnTo>
                    <a:pt x="904033" y="575706"/>
                  </a:lnTo>
                  <a:lnTo>
                    <a:pt x="1004471" y="507371"/>
                  </a:lnTo>
                  <a:lnTo>
                    <a:pt x="1109020" y="445317"/>
                  </a:lnTo>
                  <a:lnTo>
                    <a:pt x="1217385" y="389760"/>
                  </a:lnTo>
                  <a:lnTo>
                    <a:pt x="1329269" y="340913"/>
                  </a:lnTo>
                  <a:lnTo>
                    <a:pt x="1444376" y="298991"/>
                  </a:lnTo>
                  <a:lnTo>
                    <a:pt x="1562411" y="264210"/>
                  </a:lnTo>
                  <a:lnTo>
                    <a:pt x="1683078" y="236785"/>
                  </a:lnTo>
                  <a:lnTo>
                    <a:pt x="1806080" y="216929"/>
                  </a:lnTo>
                  <a:lnTo>
                    <a:pt x="1931122" y="204858"/>
                  </a:lnTo>
                  <a:lnTo>
                    <a:pt x="2057908" y="200787"/>
                  </a:lnTo>
                  <a:lnTo>
                    <a:pt x="2057908" y="0"/>
                  </a:lnTo>
                  <a:lnTo>
                    <a:pt x="1918153" y="4487"/>
                  </a:lnTo>
                  <a:lnTo>
                    <a:pt x="1780323" y="17793"/>
                  </a:lnTo>
                  <a:lnTo>
                    <a:pt x="1644742" y="39679"/>
                  </a:lnTo>
                  <a:lnTo>
                    <a:pt x="1511738" y="69910"/>
                  </a:lnTo>
                  <a:lnTo>
                    <a:pt x="1381636" y="108249"/>
                  </a:lnTo>
                  <a:lnTo>
                    <a:pt x="1254763" y="154459"/>
                  </a:lnTo>
                  <a:lnTo>
                    <a:pt x="1131443" y="208303"/>
                  </a:lnTo>
                  <a:lnTo>
                    <a:pt x="1012003" y="269544"/>
                  </a:lnTo>
                  <a:lnTo>
                    <a:pt x="896768" y="337947"/>
                  </a:lnTo>
                  <a:lnTo>
                    <a:pt x="786066" y="413273"/>
                  </a:lnTo>
                  <a:lnTo>
                    <a:pt x="680221" y="495288"/>
                  </a:lnTo>
                  <a:lnTo>
                    <a:pt x="579560" y="583752"/>
                  </a:lnTo>
                  <a:lnTo>
                    <a:pt x="484409" y="678432"/>
                  </a:lnTo>
                  <a:lnTo>
                    <a:pt x="395093" y="779088"/>
                  </a:lnTo>
                  <a:lnTo>
                    <a:pt x="311939" y="885485"/>
                  </a:lnTo>
                  <a:lnTo>
                    <a:pt x="235273" y="997386"/>
                  </a:lnTo>
                  <a:lnTo>
                    <a:pt x="165419" y="1114555"/>
                  </a:lnTo>
                  <a:lnTo>
                    <a:pt x="102705" y="1236754"/>
                  </a:lnTo>
                  <a:lnTo>
                    <a:pt x="47457" y="1363747"/>
                  </a:lnTo>
                  <a:lnTo>
                    <a:pt x="0" y="1495298"/>
                  </a:lnTo>
                  <a:lnTo>
                    <a:pt x="190881" y="1557274"/>
                  </a:lnTo>
                  <a:close/>
                </a:path>
              </a:pathLst>
            </a:custGeom>
            <a:solidFill>
              <a:srgbClr val="ACB8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8" name="object 52"/>
            <p:cNvSpPr/>
            <p:nvPr/>
          </p:nvSpPr>
          <p:spPr>
            <a:xfrm>
              <a:off x="2515479" y="3050921"/>
              <a:ext cx="1010040" cy="2419350"/>
            </a:xfrm>
            <a:custGeom>
              <a:avLst/>
              <a:gdLst/>
              <a:ahLst/>
              <a:cxnLst/>
              <a:rect l="l" t="t" r="r" b="b"/>
              <a:pathLst>
                <a:path w="1010040" h="2419350">
                  <a:moveTo>
                    <a:pt x="1010040" y="2256916"/>
                  </a:moveTo>
                  <a:lnTo>
                    <a:pt x="909848" y="2179096"/>
                  </a:lnTo>
                  <a:lnTo>
                    <a:pt x="815771" y="2095829"/>
                  </a:lnTo>
                  <a:lnTo>
                    <a:pt x="727922" y="2007461"/>
                  </a:lnTo>
                  <a:lnTo>
                    <a:pt x="646415" y="1914343"/>
                  </a:lnTo>
                  <a:lnTo>
                    <a:pt x="571363" y="1816820"/>
                  </a:lnTo>
                  <a:lnTo>
                    <a:pt x="502878" y="1715241"/>
                  </a:lnTo>
                  <a:lnTo>
                    <a:pt x="441073" y="1609953"/>
                  </a:lnTo>
                  <a:lnTo>
                    <a:pt x="386062" y="1501305"/>
                  </a:lnTo>
                  <a:lnTo>
                    <a:pt x="337957" y="1389644"/>
                  </a:lnTo>
                  <a:lnTo>
                    <a:pt x="296872" y="1275318"/>
                  </a:lnTo>
                  <a:lnTo>
                    <a:pt x="262919" y="1158674"/>
                  </a:lnTo>
                  <a:lnTo>
                    <a:pt x="236211" y="1040060"/>
                  </a:lnTo>
                  <a:lnTo>
                    <a:pt x="216862" y="919825"/>
                  </a:lnTo>
                  <a:lnTo>
                    <a:pt x="204983" y="798316"/>
                  </a:lnTo>
                  <a:lnTo>
                    <a:pt x="200689" y="675880"/>
                  </a:lnTo>
                  <a:lnTo>
                    <a:pt x="204092" y="552865"/>
                  </a:lnTo>
                  <a:lnTo>
                    <a:pt x="215306" y="429620"/>
                  </a:lnTo>
                  <a:lnTo>
                    <a:pt x="234442" y="306491"/>
                  </a:lnTo>
                  <a:lnTo>
                    <a:pt x="261614" y="183827"/>
                  </a:lnTo>
                  <a:lnTo>
                    <a:pt x="296935" y="61975"/>
                  </a:lnTo>
                  <a:lnTo>
                    <a:pt x="106054" y="0"/>
                  </a:lnTo>
                  <a:lnTo>
                    <a:pt x="67133" y="134306"/>
                  </a:lnTo>
                  <a:lnTo>
                    <a:pt x="37191" y="269507"/>
                  </a:lnTo>
                  <a:lnTo>
                    <a:pt x="16104" y="405220"/>
                  </a:lnTo>
                  <a:lnTo>
                    <a:pt x="3748" y="541062"/>
                  </a:lnTo>
                  <a:lnTo>
                    <a:pt x="0" y="676650"/>
                  </a:lnTo>
                  <a:lnTo>
                    <a:pt x="4733" y="811599"/>
                  </a:lnTo>
                  <a:lnTo>
                    <a:pt x="17825" y="945528"/>
                  </a:lnTo>
                  <a:lnTo>
                    <a:pt x="39151" y="1078053"/>
                  </a:lnTo>
                  <a:lnTo>
                    <a:pt x="68586" y="1208790"/>
                  </a:lnTo>
                  <a:lnTo>
                    <a:pt x="106007" y="1337357"/>
                  </a:lnTo>
                  <a:lnTo>
                    <a:pt x="151288" y="1463370"/>
                  </a:lnTo>
                  <a:lnTo>
                    <a:pt x="204307" y="1586447"/>
                  </a:lnTo>
                  <a:lnTo>
                    <a:pt x="264937" y="1706203"/>
                  </a:lnTo>
                  <a:lnTo>
                    <a:pt x="333056" y="1822257"/>
                  </a:lnTo>
                  <a:lnTo>
                    <a:pt x="408539" y="1934223"/>
                  </a:lnTo>
                  <a:lnTo>
                    <a:pt x="491261" y="2041721"/>
                  </a:lnTo>
                  <a:lnTo>
                    <a:pt x="581098" y="2144365"/>
                  </a:lnTo>
                  <a:lnTo>
                    <a:pt x="677926" y="2241773"/>
                  </a:lnTo>
                  <a:lnTo>
                    <a:pt x="781621" y="2333563"/>
                  </a:lnTo>
                  <a:lnTo>
                    <a:pt x="892057" y="2419350"/>
                  </a:lnTo>
                  <a:lnTo>
                    <a:pt x="1010040" y="2256916"/>
                  </a:lnTo>
                  <a:close/>
                </a:path>
              </a:pathLst>
            </a:custGeom>
            <a:solidFill>
              <a:srgbClr val="ACB8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9" name="object 53"/>
            <p:cNvSpPr/>
            <p:nvPr/>
          </p:nvSpPr>
          <p:spPr>
            <a:xfrm>
              <a:off x="3407537" y="5307838"/>
              <a:ext cx="2543937" cy="575675"/>
            </a:xfrm>
            <a:custGeom>
              <a:avLst/>
              <a:gdLst/>
              <a:ahLst/>
              <a:cxnLst/>
              <a:rect l="l" t="t" r="r" b="b"/>
              <a:pathLst>
                <a:path w="2543937" h="575675">
                  <a:moveTo>
                    <a:pt x="117983" y="0"/>
                  </a:moveTo>
                  <a:lnTo>
                    <a:pt x="0" y="162433"/>
                  </a:lnTo>
                  <a:lnTo>
                    <a:pt x="115713" y="240949"/>
                  </a:lnTo>
                  <a:lnTo>
                    <a:pt x="235054" y="311200"/>
                  </a:lnTo>
                  <a:lnTo>
                    <a:pt x="357617" y="373186"/>
                  </a:lnTo>
                  <a:lnTo>
                    <a:pt x="483001" y="426907"/>
                  </a:lnTo>
                  <a:lnTo>
                    <a:pt x="610802" y="472364"/>
                  </a:lnTo>
                  <a:lnTo>
                    <a:pt x="740618" y="509556"/>
                  </a:lnTo>
                  <a:lnTo>
                    <a:pt x="872045" y="538483"/>
                  </a:lnTo>
                  <a:lnTo>
                    <a:pt x="1004681" y="559145"/>
                  </a:lnTo>
                  <a:lnTo>
                    <a:pt x="1138123" y="571542"/>
                  </a:lnTo>
                  <a:lnTo>
                    <a:pt x="1271968" y="575675"/>
                  </a:lnTo>
                  <a:lnTo>
                    <a:pt x="1405813" y="571542"/>
                  </a:lnTo>
                  <a:lnTo>
                    <a:pt x="1539255" y="559145"/>
                  </a:lnTo>
                  <a:lnTo>
                    <a:pt x="1671891" y="538483"/>
                  </a:lnTo>
                  <a:lnTo>
                    <a:pt x="1803318" y="509556"/>
                  </a:lnTo>
                  <a:lnTo>
                    <a:pt x="1933134" y="472364"/>
                  </a:lnTo>
                  <a:lnTo>
                    <a:pt x="2060935" y="426907"/>
                  </a:lnTo>
                  <a:lnTo>
                    <a:pt x="2186319" y="373186"/>
                  </a:lnTo>
                  <a:lnTo>
                    <a:pt x="2308882" y="311200"/>
                  </a:lnTo>
                  <a:lnTo>
                    <a:pt x="2428223" y="240949"/>
                  </a:lnTo>
                  <a:lnTo>
                    <a:pt x="2543937" y="162433"/>
                  </a:lnTo>
                  <a:lnTo>
                    <a:pt x="2425954" y="0"/>
                  </a:lnTo>
                  <a:lnTo>
                    <a:pt x="2320974" y="71238"/>
                  </a:lnTo>
                  <a:lnTo>
                    <a:pt x="2212704" y="134979"/>
                  </a:lnTo>
                  <a:lnTo>
                    <a:pt x="2101509" y="191220"/>
                  </a:lnTo>
                  <a:lnTo>
                    <a:pt x="1987756" y="239962"/>
                  </a:lnTo>
                  <a:lnTo>
                    <a:pt x="1871809" y="281206"/>
                  </a:lnTo>
                  <a:lnTo>
                    <a:pt x="1754034" y="314951"/>
                  </a:lnTo>
                  <a:lnTo>
                    <a:pt x="1634797" y="341197"/>
                  </a:lnTo>
                  <a:lnTo>
                    <a:pt x="1514463" y="359944"/>
                  </a:lnTo>
                  <a:lnTo>
                    <a:pt x="1393398" y="371192"/>
                  </a:lnTo>
                  <a:lnTo>
                    <a:pt x="1271968" y="374942"/>
                  </a:lnTo>
                  <a:lnTo>
                    <a:pt x="1150538" y="371192"/>
                  </a:lnTo>
                  <a:lnTo>
                    <a:pt x="1029473" y="359944"/>
                  </a:lnTo>
                  <a:lnTo>
                    <a:pt x="909139" y="341197"/>
                  </a:lnTo>
                  <a:lnTo>
                    <a:pt x="789902" y="314951"/>
                  </a:lnTo>
                  <a:lnTo>
                    <a:pt x="672127" y="281206"/>
                  </a:lnTo>
                  <a:lnTo>
                    <a:pt x="556180" y="239962"/>
                  </a:lnTo>
                  <a:lnTo>
                    <a:pt x="442427" y="191220"/>
                  </a:lnTo>
                  <a:lnTo>
                    <a:pt x="331232" y="134979"/>
                  </a:lnTo>
                  <a:lnTo>
                    <a:pt x="222962" y="71238"/>
                  </a:lnTo>
                  <a:lnTo>
                    <a:pt x="117983" y="0"/>
                  </a:lnTo>
                  <a:close/>
                </a:path>
              </a:pathLst>
            </a:custGeom>
            <a:solidFill>
              <a:srgbClr val="ACB8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0" name="object 54"/>
            <p:cNvSpPr/>
            <p:nvPr/>
          </p:nvSpPr>
          <p:spPr>
            <a:xfrm>
              <a:off x="5833491" y="3050921"/>
              <a:ext cx="1010040" cy="2419350"/>
            </a:xfrm>
            <a:custGeom>
              <a:avLst/>
              <a:gdLst/>
              <a:ahLst/>
              <a:cxnLst/>
              <a:rect l="l" t="t" r="r" b="b"/>
              <a:pathLst>
                <a:path w="1010040" h="2419350">
                  <a:moveTo>
                    <a:pt x="117983" y="2419350"/>
                  </a:moveTo>
                  <a:lnTo>
                    <a:pt x="228419" y="2333563"/>
                  </a:lnTo>
                  <a:lnTo>
                    <a:pt x="332114" y="2241773"/>
                  </a:lnTo>
                  <a:lnTo>
                    <a:pt x="428942" y="2144365"/>
                  </a:lnTo>
                  <a:lnTo>
                    <a:pt x="518779" y="2041721"/>
                  </a:lnTo>
                  <a:lnTo>
                    <a:pt x="601501" y="1934223"/>
                  </a:lnTo>
                  <a:lnTo>
                    <a:pt x="676984" y="1822257"/>
                  </a:lnTo>
                  <a:lnTo>
                    <a:pt x="745103" y="1706203"/>
                  </a:lnTo>
                  <a:lnTo>
                    <a:pt x="805733" y="1586447"/>
                  </a:lnTo>
                  <a:lnTo>
                    <a:pt x="858752" y="1463370"/>
                  </a:lnTo>
                  <a:lnTo>
                    <a:pt x="904033" y="1337357"/>
                  </a:lnTo>
                  <a:lnTo>
                    <a:pt x="941454" y="1208790"/>
                  </a:lnTo>
                  <a:lnTo>
                    <a:pt x="970889" y="1078053"/>
                  </a:lnTo>
                  <a:lnTo>
                    <a:pt x="992215" y="945528"/>
                  </a:lnTo>
                  <a:lnTo>
                    <a:pt x="1005307" y="811599"/>
                  </a:lnTo>
                  <a:lnTo>
                    <a:pt x="1010040" y="676650"/>
                  </a:lnTo>
                  <a:lnTo>
                    <a:pt x="1006292" y="541062"/>
                  </a:lnTo>
                  <a:lnTo>
                    <a:pt x="993936" y="405220"/>
                  </a:lnTo>
                  <a:lnTo>
                    <a:pt x="972849" y="269507"/>
                  </a:lnTo>
                  <a:lnTo>
                    <a:pt x="942907" y="134306"/>
                  </a:lnTo>
                  <a:lnTo>
                    <a:pt x="903986" y="0"/>
                  </a:lnTo>
                  <a:lnTo>
                    <a:pt x="713105" y="61975"/>
                  </a:lnTo>
                  <a:lnTo>
                    <a:pt x="748426" y="183827"/>
                  </a:lnTo>
                  <a:lnTo>
                    <a:pt x="775598" y="306491"/>
                  </a:lnTo>
                  <a:lnTo>
                    <a:pt x="794734" y="429620"/>
                  </a:lnTo>
                  <a:lnTo>
                    <a:pt x="805948" y="552865"/>
                  </a:lnTo>
                  <a:lnTo>
                    <a:pt x="809351" y="675880"/>
                  </a:lnTo>
                  <a:lnTo>
                    <a:pt x="805057" y="798316"/>
                  </a:lnTo>
                  <a:lnTo>
                    <a:pt x="793178" y="919825"/>
                  </a:lnTo>
                  <a:lnTo>
                    <a:pt x="773829" y="1040060"/>
                  </a:lnTo>
                  <a:lnTo>
                    <a:pt x="747121" y="1158674"/>
                  </a:lnTo>
                  <a:lnTo>
                    <a:pt x="713168" y="1275318"/>
                  </a:lnTo>
                  <a:lnTo>
                    <a:pt x="672083" y="1389644"/>
                  </a:lnTo>
                  <a:lnTo>
                    <a:pt x="623978" y="1501305"/>
                  </a:lnTo>
                  <a:lnTo>
                    <a:pt x="568967" y="1609953"/>
                  </a:lnTo>
                  <a:lnTo>
                    <a:pt x="507162" y="1715241"/>
                  </a:lnTo>
                  <a:lnTo>
                    <a:pt x="438677" y="1816820"/>
                  </a:lnTo>
                  <a:lnTo>
                    <a:pt x="363625" y="1914343"/>
                  </a:lnTo>
                  <a:lnTo>
                    <a:pt x="282118" y="2007461"/>
                  </a:lnTo>
                  <a:lnTo>
                    <a:pt x="194269" y="2095829"/>
                  </a:lnTo>
                  <a:lnTo>
                    <a:pt x="100192" y="2179096"/>
                  </a:lnTo>
                  <a:lnTo>
                    <a:pt x="0" y="2256916"/>
                  </a:lnTo>
                  <a:lnTo>
                    <a:pt x="117983" y="2419350"/>
                  </a:lnTo>
                  <a:close/>
                </a:path>
              </a:pathLst>
            </a:custGeom>
            <a:solidFill>
              <a:srgbClr val="ACB8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" name="object 55"/>
            <p:cNvSpPr/>
            <p:nvPr/>
          </p:nvSpPr>
          <p:spPr>
            <a:xfrm>
              <a:off x="4679442" y="1555623"/>
              <a:ext cx="2058035" cy="1557274"/>
            </a:xfrm>
            <a:custGeom>
              <a:avLst/>
              <a:gdLst/>
              <a:ahLst/>
              <a:cxnLst/>
              <a:rect l="l" t="t" r="r" b="b"/>
              <a:pathLst>
                <a:path w="2058035" h="1557274">
                  <a:moveTo>
                    <a:pt x="126803" y="204858"/>
                  </a:moveTo>
                  <a:lnTo>
                    <a:pt x="251861" y="216929"/>
                  </a:lnTo>
                  <a:lnTo>
                    <a:pt x="374878" y="236785"/>
                  </a:lnTo>
                  <a:lnTo>
                    <a:pt x="495558" y="264210"/>
                  </a:lnTo>
                  <a:lnTo>
                    <a:pt x="613604" y="298991"/>
                  </a:lnTo>
                  <a:lnTo>
                    <a:pt x="728721" y="340913"/>
                  </a:lnTo>
                  <a:lnTo>
                    <a:pt x="840614" y="389760"/>
                  </a:lnTo>
                  <a:lnTo>
                    <a:pt x="948986" y="445317"/>
                  </a:lnTo>
                  <a:lnTo>
                    <a:pt x="1053542" y="507371"/>
                  </a:lnTo>
                  <a:lnTo>
                    <a:pt x="1153985" y="575706"/>
                  </a:lnTo>
                  <a:lnTo>
                    <a:pt x="1250020" y="650108"/>
                  </a:lnTo>
                  <a:lnTo>
                    <a:pt x="1341351" y="730361"/>
                  </a:lnTo>
                  <a:lnTo>
                    <a:pt x="1427682" y="816251"/>
                  </a:lnTo>
                  <a:lnTo>
                    <a:pt x="1508718" y="907564"/>
                  </a:lnTo>
                  <a:lnTo>
                    <a:pt x="1584162" y="1004083"/>
                  </a:lnTo>
                  <a:lnTo>
                    <a:pt x="1653718" y="1105595"/>
                  </a:lnTo>
                  <a:lnTo>
                    <a:pt x="1717092" y="1211885"/>
                  </a:lnTo>
                  <a:lnTo>
                    <a:pt x="1773986" y="1322738"/>
                  </a:lnTo>
                  <a:lnTo>
                    <a:pt x="1824105" y="1437939"/>
                  </a:lnTo>
                  <a:lnTo>
                    <a:pt x="1867154" y="1557274"/>
                  </a:lnTo>
                  <a:lnTo>
                    <a:pt x="2058035" y="1495298"/>
                  </a:lnTo>
                  <a:lnTo>
                    <a:pt x="2010577" y="1363747"/>
                  </a:lnTo>
                  <a:lnTo>
                    <a:pt x="1955328" y="1236754"/>
                  </a:lnTo>
                  <a:lnTo>
                    <a:pt x="1892614" y="1114555"/>
                  </a:lnTo>
                  <a:lnTo>
                    <a:pt x="1822760" y="997386"/>
                  </a:lnTo>
                  <a:lnTo>
                    <a:pt x="1746093" y="885485"/>
                  </a:lnTo>
                  <a:lnTo>
                    <a:pt x="1662937" y="779088"/>
                  </a:lnTo>
                  <a:lnTo>
                    <a:pt x="1573619" y="678432"/>
                  </a:lnTo>
                  <a:lnTo>
                    <a:pt x="1478465" y="583752"/>
                  </a:lnTo>
                  <a:lnTo>
                    <a:pt x="1377801" y="495288"/>
                  </a:lnTo>
                  <a:lnTo>
                    <a:pt x="1271952" y="413273"/>
                  </a:lnTo>
                  <a:lnTo>
                    <a:pt x="1161244" y="337947"/>
                  </a:lnTo>
                  <a:lnTo>
                    <a:pt x="1046004" y="269544"/>
                  </a:lnTo>
                  <a:lnTo>
                    <a:pt x="926557" y="208303"/>
                  </a:lnTo>
                  <a:lnTo>
                    <a:pt x="803228" y="154459"/>
                  </a:lnTo>
                  <a:lnTo>
                    <a:pt x="676344" y="108249"/>
                  </a:lnTo>
                  <a:lnTo>
                    <a:pt x="546231" y="69910"/>
                  </a:lnTo>
                  <a:lnTo>
                    <a:pt x="413214" y="39679"/>
                  </a:lnTo>
                  <a:lnTo>
                    <a:pt x="277619" y="17793"/>
                  </a:lnTo>
                  <a:lnTo>
                    <a:pt x="139772" y="4487"/>
                  </a:lnTo>
                  <a:lnTo>
                    <a:pt x="0" y="0"/>
                  </a:lnTo>
                  <a:lnTo>
                    <a:pt x="0" y="200787"/>
                  </a:lnTo>
                  <a:lnTo>
                    <a:pt x="126803" y="204858"/>
                  </a:lnTo>
                  <a:close/>
                </a:path>
              </a:pathLst>
            </a:custGeom>
            <a:solidFill>
              <a:srgbClr val="ACB8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" name="object 56"/>
            <p:cNvSpPr/>
            <p:nvPr/>
          </p:nvSpPr>
          <p:spPr>
            <a:xfrm>
              <a:off x="3683889" y="2723896"/>
              <a:ext cx="1991233" cy="1991359"/>
            </a:xfrm>
            <a:custGeom>
              <a:avLst/>
              <a:gdLst/>
              <a:ahLst/>
              <a:cxnLst/>
              <a:rect l="l" t="t" r="r" b="b"/>
              <a:pathLst>
                <a:path w="1991233" h="1991359">
                  <a:moveTo>
                    <a:pt x="0" y="995679"/>
                  </a:moveTo>
                  <a:lnTo>
                    <a:pt x="3300" y="1077342"/>
                  </a:lnTo>
                  <a:lnTo>
                    <a:pt x="13031" y="1157187"/>
                  </a:lnTo>
                  <a:lnTo>
                    <a:pt x="28936" y="1234957"/>
                  </a:lnTo>
                  <a:lnTo>
                    <a:pt x="50758" y="1310396"/>
                  </a:lnTo>
                  <a:lnTo>
                    <a:pt x="78241" y="1383248"/>
                  </a:lnTo>
                  <a:lnTo>
                    <a:pt x="111130" y="1453257"/>
                  </a:lnTo>
                  <a:lnTo>
                    <a:pt x="149167" y="1520166"/>
                  </a:lnTo>
                  <a:lnTo>
                    <a:pt x="192097" y="1583720"/>
                  </a:lnTo>
                  <a:lnTo>
                    <a:pt x="239662" y="1643662"/>
                  </a:lnTo>
                  <a:lnTo>
                    <a:pt x="291607" y="1699736"/>
                  </a:lnTo>
                  <a:lnTo>
                    <a:pt x="347676" y="1751685"/>
                  </a:lnTo>
                  <a:lnTo>
                    <a:pt x="407612" y="1799254"/>
                  </a:lnTo>
                  <a:lnTo>
                    <a:pt x="471158" y="1842186"/>
                  </a:lnTo>
                  <a:lnTo>
                    <a:pt x="538059" y="1880226"/>
                  </a:lnTo>
                  <a:lnTo>
                    <a:pt x="608058" y="1913116"/>
                  </a:lnTo>
                  <a:lnTo>
                    <a:pt x="680898" y="1940600"/>
                  </a:lnTo>
                  <a:lnTo>
                    <a:pt x="756324" y="1962423"/>
                  </a:lnTo>
                  <a:lnTo>
                    <a:pt x="834080" y="1978328"/>
                  </a:lnTo>
                  <a:lnTo>
                    <a:pt x="913908" y="1988059"/>
                  </a:lnTo>
                  <a:lnTo>
                    <a:pt x="995552" y="1991359"/>
                  </a:lnTo>
                  <a:lnTo>
                    <a:pt x="1077215" y="1988059"/>
                  </a:lnTo>
                  <a:lnTo>
                    <a:pt x="1157060" y="1978328"/>
                  </a:lnTo>
                  <a:lnTo>
                    <a:pt x="1234830" y="1962423"/>
                  </a:lnTo>
                  <a:lnTo>
                    <a:pt x="1310269" y="1940600"/>
                  </a:lnTo>
                  <a:lnTo>
                    <a:pt x="1383121" y="1913116"/>
                  </a:lnTo>
                  <a:lnTo>
                    <a:pt x="1453130" y="1880226"/>
                  </a:lnTo>
                  <a:lnTo>
                    <a:pt x="1520039" y="1842186"/>
                  </a:lnTo>
                  <a:lnTo>
                    <a:pt x="1583593" y="1799254"/>
                  </a:lnTo>
                  <a:lnTo>
                    <a:pt x="1643535" y="1751685"/>
                  </a:lnTo>
                  <a:lnTo>
                    <a:pt x="1699609" y="1699736"/>
                  </a:lnTo>
                  <a:lnTo>
                    <a:pt x="1751558" y="1643662"/>
                  </a:lnTo>
                  <a:lnTo>
                    <a:pt x="1799127" y="1583720"/>
                  </a:lnTo>
                  <a:lnTo>
                    <a:pt x="1842059" y="1520166"/>
                  </a:lnTo>
                  <a:lnTo>
                    <a:pt x="1880099" y="1453257"/>
                  </a:lnTo>
                  <a:lnTo>
                    <a:pt x="1912989" y="1383248"/>
                  </a:lnTo>
                  <a:lnTo>
                    <a:pt x="1940473" y="1310396"/>
                  </a:lnTo>
                  <a:lnTo>
                    <a:pt x="1962296" y="1234957"/>
                  </a:lnTo>
                  <a:lnTo>
                    <a:pt x="1978201" y="1157187"/>
                  </a:lnTo>
                  <a:lnTo>
                    <a:pt x="1987932" y="1077342"/>
                  </a:lnTo>
                  <a:lnTo>
                    <a:pt x="1991233" y="995679"/>
                  </a:lnTo>
                  <a:lnTo>
                    <a:pt x="1987932" y="914017"/>
                  </a:lnTo>
                  <a:lnTo>
                    <a:pt x="1978201" y="834172"/>
                  </a:lnTo>
                  <a:lnTo>
                    <a:pt x="1962296" y="756402"/>
                  </a:lnTo>
                  <a:lnTo>
                    <a:pt x="1940473" y="680963"/>
                  </a:lnTo>
                  <a:lnTo>
                    <a:pt x="1912989" y="608111"/>
                  </a:lnTo>
                  <a:lnTo>
                    <a:pt x="1880099" y="538102"/>
                  </a:lnTo>
                  <a:lnTo>
                    <a:pt x="1842059" y="471193"/>
                  </a:lnTo>
                  <a:lnTo>
                    <a:pt x="1799127" y="407639"/>
                  </a:lnTo>
                  <a:lnTo>
                    <a:pt x="1751558" y="347697"/>
                  </a:lnTo>
                  <a:lnTo>
                    <a:pt x="1699609" y="291623"/>
                  </a:lnTo>
                  <a:lnTo>
                    <a:pt x="1643535" y="239674"/>
                  </a:lnTo>
                  <a:lnTo>
                    <a:pt x="1583593" y="192105"/>
                  </a:lnTo>
                  <a:lnTo>
                    <a:pt x="1520039" y="149173"/>
                  </a:lnTo>
                  <a:lnTo>
                    <a:pt x="1453130" y="111133"/>
                  </a:lnTo>
                  <a:lnTo>
                    <a:pt x="1383121" y="78243"/>
                  </a:lnTo>
                  <a:lnTo>
                    <a:pt x="1310269" y="50759"/>
                  </a:lnTo>
                  <a:lnTo>
                    <a:pt x="1234830" y="28936"/>
                  </a:lnTo>
                  <a:lnTo>
                    <a:pt x="1157060" y="13031"/>
                  </a:lnTo>
                  <a:lnTo>
                    <a:pt x="1077215" y="3300"/>
                  </a:lnTo>
                  <a:lnTo>
                    <a:pt x="995552" y="0"/>
                  </a:lnTo>
                  <a:lnTo>
                    <a:pt x="913908" y="3300"/>
                  </a:lnTo>
                  <a:lnTo>
                    <a:pt x="834080" y="13031"/>
                  </a:lnTo>
                  <a:lnTo>
                    <a:pt x="756324" y="28936"/>
                  </a:lnTo>
                  <a:lnTo>
                    <a:pt x="680898" y="50759"/>
                  </a:lnTo>
                  <a:lnTo>
                    <a:pt x="608058" y="78243"/>
                  </a:lnTo>
                  <a:lnTo>
                    <a:pt x="538059" y="111133"/>
                  </a:lnTo>
                  <a:lnTo>
                    <a:pt x="471158" y="149173"/>
                  </a:lnTo>
                  <a:lnTo>
                    <a:pt x="407612" y="192105"/>
                  </a:lnTo>
                  <a:lnTo>
                    <a:pt x="347676" y="239674"/>
                  </a:lnTo>
                  <a:lnTo>
                    <a:pt x="291607" y="291623"/>
                  </a:lnTo>
                  <a:lnTo>
                    <a:pt x="239662" y="347697"/>
                  </a:lnTo>
                  <a:lnTo>
                    <a:pt x="192097" y="407639"/>
                  </a:lnTo>
                  <a:lnTo>
                    <a:pt x="149167" y="471193"/>
                  </a:lnTo>
                  <a:lnTo>
                    <a:pt x="111130" y="538102"/>
                  </a:lnTo>
                  <a:lnTo>
                    <a:pt x="78241" y="608111"/>
                  </a:lnTo>
                  <a:lnTo>
                    <a:pt x="50758" y="680963"/>
                  </a:lnTo>
                  <a:lnTo>
                    <a:pt x="28936" y="756402"/>
                  </a:lnTo>
                  <a:lnTo>
                    <a:pt x="13031" y="834172"/>
                  </a:lnTo>
                  <a:lnTo>
                    <a:pt x="3300" y="914017"/>
                  </a:lnTo>
                  <a:lnTo>
                    <a:pt x="0" y="995679"/>
                  </a:lnTo>
                  <a:close/>
                </a:path>
              </a:pathLst>
            </a:custGeom>
            <a:solidFill>
              <a:srgbClr val="3366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" name="object 57"/>
            <p:cNvSpPr/>
            <p:nvPr/>
          </p:nvSpPr>
          <p:spPr>
            <a:xfrm>
              <a:off x="3683889" y="2723896"/>
              <a:ext cx="1991233" cy="1991359"/>
            </a:xfrm>
            <a:custGeom>
              <a:avLst/>
              <a:gdLst/>
              <a:ahLst/>
              <a:cxnLst/>
              <a:rect l="l" t="t" r="r" b="b"/>
              <a:pathLst>
                <a:path w="1991233" h="1991359">
                  <a:moveTo>
                    <a:pt x="0" y="995679"/>
                  </a:moveTo>
                  <a:lnTo>
                    <a:pt x="3300" y="914017"/>
                  </a:lnTo>
                  <a:lnTo>
                    <a:pt x="13031" y="834172"/>
                  </a:lnTo>
                  <a:lnTo>
                    <a:pt x="28936" y="756402"/>
                  </a:lnTo>
                  <a:lnTo>
                    <a:pt x="50758" y="680963"/>
                  </a:lnTo>
                  <a:lnTo>
                    <a:pt x="78241" y="608111"/>
                  </a:lnTo>
                  <a:lnTo>
                    <a:pt x="111130" y="538102"/>
                  </a:lnTo>
                  <a:lnTo>
                    <a:pt x="149167" y="471193"/>
                  </a:lnTo>
                  <a:lnTo>
                    <a:pt x="192097" y="407639"/>
                  </a:lnTo>
                  <a:lnTo>
                    <a:pt x="239662" y="347697"/>
                  </a:lnTo>
                  <a:lnTo>
                    <a:pt x="291607" y="291623"/>
                  </a:lnTo>
                  <a:lnTo>
                    <a:pt x="347676" y="239674"/>
                  </a:lnTo>
                  <a:lnTo>
                    <a:pt x="407612" y="192105"/>
                  </a:lnTo>
                  <a:lnTo>
                    <a:pt x="471158" y="149173"/>
                  </a:lnTo>
                  <a:lnTo>
                    <a:pt x="538059" y="111133"/>
                  </a:lnTo>
                  <a:lnTo>
                    <a:pt x="608058" y="78243"/>
                  </a:lnTo>
                  <a:lnTo>
                    <a:pt x="680898" y="50759"/>
                  </a:lnTo>
                  <a:lnTo>
                    <a:pt x="756324" y="28936"/>
                  </a:lnTo>
                  <a:lnTo>
                    <a:pt x="834080" y="13031"/>
                  </a:lnTo>
                  <a:lnTo>
                    <a:pt x="913908" y="3300"/>
                  </a:lnTo>
                  <a:lnTo>
                    <a:pt x="995552" y="0"/>
                  </a:lnTo>
                  <a:lnTo>
                    <a:pt x="1077215" y="3300"/>
                  </a:lnTo>
                  <a:lnTo>
                    <a:pt x="1157060" y="13031"/>
                  </a:lnTo>
                  <a:lnTo>
                    <a:pt x="1234830" y="28936"/>
                  </a:lnTo>
                  <a:lnTo>
                    <a:pt x="1310269" y="50759"/>
                  </a:lnTo>
                  <a:lnTo>
                    <a:pt x="1383121" y="78243"/>
                  </a:lnTo>
                  <a:lnTo>
                    <a:pt x="1453130" y="111133"/>
                  </a:lnTo>
                  <a:lnTo>
                    <a:pt x="1520039" y="149173"/>
                  </a:lnTo>
                  <a:lnTo>
                    <a:pt x="1583593" y="192105"/>
                  </a:lnTo>
                  <a:lnTo>
                    <a:pt x="1643535" y="239674"/>
                  </a:lnTo>
                  <a:lnTo>
                    <a:pt x="1699609" y="291623"/>
                  </a:lnTo>
                  <a:lnTo>
                    <a:pt x="1751558" y="347697"/>
                  </a:lnTo>
                  <a:lnTo>
                    <a:pt x="1799127" y="407639"/>
                  </a:lnTo>
                  <a:lnTo>
                    <a:pt x="1842059" y="471193"/>
                  </a:lnTo>
                  <a:lnTo>
                    <a:pt x="1880099" y="538102"/>
                  </a:lnTo>
                  <a:lnTo>
                    <a:pt x="1912989" y="608111"/>
                  </a:lnTo>
                  <a:lnTo>
                    <a:pt x="1940473" y="680963"/>
                  </a:lnTo>
                  <a:lnTo>
                    <a:pt x="1962296" y="756402"/>
                  </a:lnTo>
                  <a:lnTo>
                    <a:pt x="1978201" y="834172"/>
                  </a:lnTo>
                  <a:lnTo>
                    <a:pt x="1987932" y="914017"/>
                  </a:lnTo>
                  <a:lnTo>
                    <a:pt x="1991233" y="995679"/>
                  </a:lnTo>
                  <a:lnTo>
                    <a:pt x="1987932" y="1077342"/>
                  </a:lnTo>
                  <a:lnTo>
                    <a:pt x="1978201" y="1157187"/>
                  </a:lnTo>
                  <a:lnTo>
                    <a:pt x="1962296" y="1234957"/>
                  </a:lnTo>
                  <a:lnTo>
                    <a:pt x="1940473" y="1310396"/>
                  </a:lnTo>
                  <a:lnTo>
                    <a:pt x="1912989" y="1383248"/>
                  </a:lnTo>
                  <a:lnTo>
                    <a:pt x="1880099" y="1453257"/>
                  </a:lnTo>
                  <a:lnTo>
                    <a:pt x="1842059" y="1520166"/>
                  </a:lnTo>
                  <a:lnTo>
                    <a:pt x="1799127" y="1583720"/>
                  </a:lnTo>
                  <a:lnTo>
                    <a:pt x="1751558" y="1643662"/>
                  </a:lnTo>
                  <a:lnTo>
                    <a:pt x="1699609" y="1699736"/>
                  </a:lnTo>
                  <a:lnTo>
                    <a:pt x="1643535" y="1751685"/>
                  </a:lnTo>
                  <a:lnTo>
                    <a:pt x="1583593" y="1799254"/>
                  </a:lnTo>
                  <a:lnTo>
                    <a:pt x="1520039" y="1842186"/>
                  </a:lnTo>
                  <a:lnTo>
                    <a:pt x="1453130" y="1880226"/>
                  </a:lnTo>
                  <a:lnTo>
                    <a:pt x="1383121" y="1913116"/>
                  </a:lnTo>
                  <a:lnTo>
                    <a:pt x="1310269" y="1940600"/>
                  </a:lnTo>
                  <a:lnTo>
                    <a:pt x="1234830" y="1962423"/>
                  </a:lnTo>
                  <a:lnTo>
                    <a:pt x="1157060" y="1978328"/>
                  </a:lnTo>
                  <a:lnTo>
                    <a:pt x="1077215" y="1988059"/>
                  </a:lnTo>
                  <a:lnTo>
                    <a:pt x="995552" y="1991359"/>
                  </a:lnTo>
                  <a:lnTo>
                    <a:pt x="913908" y="1988059"/>
                  </a:lnTo>
                  <a:lnTo>
                    <a:pt x="834080" y="1978328"/>
                  </a:lnTo>
                  <a:lnTo>
                    <a:pt x="756324" y="1962423"/>
                  </a:lnTo>
                  <a:lnTo>
                    <a:pt x="680898" y="1940600"/>
                  </a:lnTo>
                  <a:lnTo>
                    <a:pt x="608058" y="1913116"/>
                  </a:lnTo>
                  <a:lnTo>
                    <a:pt x="538059" y="1880226"/>
                  </a:lnTo>
                  <a:lnTo>
                    <a:pt x="471158" y="1842186"/>
                  </a:lnTo>
                  <a:lnTo>
                    <a:pt x="407612" y="1799254"/>
                  </a:lnTo>
                  <a:lnTo>
                    <a:pt x="347676" y="1751685"/>
                  </a:lnTo>
                  <a:lnTo>
                    <a:pt x="291607" y="1699736"/>
                  </a:lnTo>
                  <a:lnTo>
                    <a:pt x="239662" y="1643662"/>
                  </a:lnTo>
                  <a:lnTo>
                    <a:pt x="192097" y="1583720"/>
                  </a:lnTo>
                  <a:lnTo>
                    <a:pt x="149167" y="1520166"/>
                  </a:lnTo>
                  <a:lnTo>
                    <a:pt x="111130" y="1453257"/>
                  </a:lnTo>
                  <a:lnTo>
                    <a:pt x="78241" y="1383248"/>
                  </a:lnTo>
                  <a:lnTo>
                    <a:pt x="50758" y="1310396"/>
                  </a:lnTo>
                  <a:lnTo>
                    <a:pt x="28936" y="1234957"/>
                  </a:lnTo>
                  <a:lnTo>
                    <a:pt x="13031" y="1157187"/>
                  </a:lnTo>
                  <a:lnTo>
                    <a:pt x="3300" y="1077342"/>
                  </a:lnTo>
                  <a:lnTo>
                    <a:pt x="0" y="99567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" name="object 58"/>
            <p:cNvSpPr/>
            <p:nvPr/>
          </p:nvSpPr>
          <p:spPr>
            <a:xfrm>
              <a:off x="3982592" y="908812"/>
              <a:ext cx="1393825" cy="1393952"/>
            </a:xfrm>
            <a:custGeom>
              <a:avLst/>
              <a:gdLst/>
              <a:ahLst/>
              <a:cxnLst/>
              <a:rect l="l" t="t" r="r" b="b"/>
              <a:pathLst>
                <a:path w="1393825" h="1393952">
                  <a:moveTo>
                    <a:pt x="0" y="696976"/>
                  </a:moveTo>
                  <a:lnTo>
                    <a:pt x="2310" y="754139"/>
                  </a:lnTo>
                  <a:lnTo>
                    <a:pt x="9121" y="810031"/>
                  </a:lnTo>
                  <a:lnTo>
                    <a:pt x="20255" y="864469"/>
                  </a:lnTo>
                  <a:lnTo>
                    <a:pt x="35530" y="917277"/>
                  </a:lnTo>
                  <a:lnTo>
                    <a:pt x="54768" y="968273"/>
                  </a:lnTo>
                  <a:lnTo>
                    <a:pt x="77790" y="1017280"/>
                  </a:lnTo>
                  <a:lnTo>
                    <a:pt x="104415" y="1064116"/>
                  </a:lnTo>
                  <a:lnTo>
                    <a:pt x="134465" y="1108604"/>
                  </a:lnTo>
                  <a:lnTo>
                    <a:pt x="167760" y="1150563"/>
                  </a:lnTo>
                  <a:lnTo>
                    <a:pt x="204120" y="1189815"/>
                  </a:lnTo>
                  <a:lnTo>
                    <a:pt x="243367" y="1226180"/>
                  </a:lnTo>
                  <a:lnTo>
                    <a:pt x="285320" y="1259478"/>
                  </a:lnTo>
                  <a:lnTo>
                    <a:pt x="329800" y="1289530"/>
                  </a:lnTo>
                  <a:lnTo>
                    <a:pt x="376628" y="1316158"/>
                  </a:lnTo>
                  <a:lnTo>
                    <a:pt x="425624" y="1339181"/>
                  </a:lnTo>
                  <a:lnTo>
                    <a:pt x="476609" y="1358420"/>
                  </a:lnTo>
                  <a:lnTo>
                    <a:pt x="529404" y="1373696"/>
                  </a:lnTo>
                  <a:lnTo>
                    <a:pt x="583828" y="1384829"/>
                  </a:lnTo>
                  <a:lnTo>
                    <a:pt x="639703" y="1391641"/>
                  </a:lnTo>
                  <a:lnTo>
                    <a:pt x="696849" y="1393952"/>
                  </a:lnTo>
                  <a:lnTo>
                    <a:pt x="754012" y="1391641"/>
                  </a:lnTo>
                  <a:lnTo>
                    <a:pt x="809904" y="1384829"/>
                  </a:lnTo>
                  <a:lnTo>
                    <a:pt x="864342" y="1373696"/>
                  </a:lnTo>
                  <a:lnTo>
                    <a:pt x="917150" y="1358420"/>
                  </a:lnTo>
                  <a:lnTo>
                    <a:pt x="968146" y="1339181"/>
                  </a:lnTo>
                  <a:lnTo>
                    <a:pt x="1017153" y="1316158"/>
                  </a:lnTo>
                  <a:lnTo>
                    <a:pt x="1063989" y="1289530"/>
                  </a:lnTo>
                  <a:lnTo>
                    <a:pt x="1108477" y="1259478"/>
                  </a:lnTo>
                  <a:lnTo>
                    <a:pt x="1150436" y="1226180"/>
                  </a:lnTo>
                  <a:lnTo>
                    <a:pt x="1189688" y="1189815"/>
                  </a:lnTo>
                  <a:lnTo>
                    <a:pt x="1226053" y="1150563"/>
                  </a:lnTo>
                  <a:lnTo>
                    <a:pt x="1259351" y="1108604"/>
                  </a:lnTo>
                  <a:lnTo>
                    <a:pt x="1289403" y="1064116"/>
                  </a:lnTo>
                  <a:lnTo>
                    <a:pt x="1316031" y="1017280"/>
                  </a:lnTo>
                  <a:lnTo>
                    <a:pt x="1339054" y="968273"/>
                  </a:lnTo>
                  <a:lnTo>
                    <a:pt x="1358293" y="917277"/>
                  </a:lnTo>
                  <a:lnTo>
                    <a:pt x="1373569" y="864469"/>
                  </a:lnTo>
                  <a:lnTo>
                    <a:pt x="1384702" y="810031"/>
                  </a:lnTo>
                  <a:lnTo>
                    <a:pt x="1391514" y="754139"/>
                  </a:lnTo>
                  <a:lnTo>
                    <a:pt x="1393825" y="696976"/>
                  </a:lnTo>
                  <a:lnTo>
                    <a:pt x="1391514" y="639812"/>
                  </a:lnTo>
                  <a:lnTo>
                    <a:pt x="1384702" y="583920"/>
                  </a:lnTo>
                  <a:lnTo>
                    <a:pt x="1373569" y="529482"/>
                  </a:lnTo>
                  <a:lnTo>
                    <a:pt x="1358293" y="476674"/>
                  </a:lnTo>
                  <a:lnTo>
                    <a:pt x="1339054" y="425678"/>
                  </a:lnTo>
                  <a:lnTo>
                    <a:pt x="1316031" y="376671"/>
                  </a:lnTo>
                  <a:lnTo>
                    <a:pt x="1289403" y="329835"/>
                  </a:lnTo>
                  <a:lnTo>
                    <a:pt x="1259351" y="285347"/>
                  </a:lnTo>
                  <a:lnTo>
                    <a:pt x="1226053" y="243388"/>
                  </a:lnTo>
                  <a:lnTo>
                    <a:pt x="1189688" y="204136"/>
                  </a:lnTo>
                  <a:lnTo>
                    <a:pt x="1150436" y="167771"/>
                  </a:lnTo>
                  <a:lnTo>
                    <a:pt x="1108477" y="134473"/>
                  </a:lnTo>
                  <a:lnTo>
                    <a:pt x="1063989" y="104421"/>
                  </a:lnTo>
                  <a:lnTo>
                    <a:pt x="1017153" y="77793"/>
                  </a:lnTo>
                  <a:lnTo>
                    <a:pt x="968146" y="54770"/>
                  </a:lnTo>
                  <a:lnTo>
                    <a:pt x="917150" y="35531"/>
                  </a:lnTo>
                  <a:lnTo>
                    <a:pt x="864342" y="20255"/>
                  </a:lnTo>
                  <a:lnTo>
                    <a:pt x="809904" y="9122"/>
                  </a:lnTo>
                  <a:lnTo>
                    <a:pt x="754012" y="2310"/>
                  </a:lnTo>
                  <a:lnTo>
                    <a:pt x="696849" y="0"/>
                  </a:lnTo>
                  <a:lnTo>
                    <a:pt x="639703" y="2310"/>
                  </a:lnTo>
                  <a:lnTo>
                    <a:pt x="583828" y="9122"/>
                  </a:lnTo>
                  <a:lnTo>
                    <a:pt x="529404" y="20255"/>
                  </a:lnTo>
                  <a:lnTo>
                    <a:pt x="476609" y="35531"/>
                  </a:lnTo>
                  <a:lnTo>
                    <a:pt x="425624" y="54770"/>
                  </a:lnTo>
                  <a:lnTo>
                    <a:pt x="376628" y="77793"/>
                  </a:lnTo>
                  <a:lnTo>
                    <a:pt x="329800" y="104421"/>
                  </a:lnTo>
                  <a:lnTo>
                    <a:pt x="285320" y="134473"/>
                  </a:lnTo>
                  <a:lnTo>
                    <a:pt x="243367" y="167771"/>
                  </a:lnTo>
                  <a:lnTo>
                    <a:pt x="204120" y="204136"/>
                  </a:lnTo>
                  <a:lnTo>
                    <a:pt x="167760" y="243388"/>
                  </a:lnTo>
                  <a:lnTo>
                    <a:pt x="134465" y="285347"/>
                  </a:lnTo>
                  <a:lnTo>
                    <a:pt x="104415" y="329835"/>
                  </a:lnTo>
                  <a:lnTo>
                    <a:pt x="77790" y="376671"/>
                  </a:lnTo>
                  <a:lnTo>
                    <a:pt x="54768" y="425678"/>
                  </a:lnTo>
                  <a:lnTo>
                    <a:pt x="35530" y="476674"/>
                  </a:lnTo>
                  <a:lnTo>
                    <a:pt x="20255" y="529482"/>
                  </a:lnTo>
                  <a:lnTo>
                    <a:pt x="9121" y="583920"/>
                  </a:lnTo>
                  <a:lnTo>
                    <a:pt x="2310" y="639812"/>
                  </a:lnTo>
                  <a:lnTo>
                    <a:pt x="0" y="696976"/>
                  </a:lnTo>
                  <a:close/>
                </a:path>
              </a:pathLst>
            </a:custGeom>
            <a:solidFill>
              <a:srgbClr val="3366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" name="object 59"/>
            <p:cNvSpPr/>
            <p:nvPr/>
          </p:nvSpPr>
          <p:spPr>
            <a:xfrm>
              <a:off x="3982592" y="908812"/>
              <a:ext cx="1393825" cy="1393952"/>
            </a:xfrm>
            <a:custGeom>
              <a:avLst/>
              <a:gdLst/>
              <a:ahLst/>
              <a:cxnLst/>
              <a:rect l="l" t="t" r="r" b="b"/>
              <a:pathLst>
                <a:path w="1393825" h="1393952">
                  <a:moveTo>
                    <a:pt x="0" y="696976"/>
                  </a:moveTo>
                  <a:lnTo>
                    <a:pt x="2310" y="639812"/>
                  </a:lnTo>
                  <a:lnTo>
                    <a:pt x="9121" y="583920"/>
                  </a:lnTo>
                  <a:lnTo>
                    <a:pt x="20255" y="529482"/>
                  </a:lnTo>
                  <a:lnTo>
                    <a:pt x="35530" y="476674"/>
                  </a:lnTo>
                  <a:lnTo>
                    <a:pt x="54768" y="425678"/>
                  </a:lnTo>
                  <a:lnTo>
                    <a:pt x="77790" y="376671"/>
                  </a:lnTo>
                  <a:lnTo>
                    <a:pt x="104415" y="329835"/>
                  </a:lnTo>
                  <a:lnTo>
                    <a:pt x="134465" y="285347"/>
                  </a:lnTo>
                  <a:lnTo>
                    <a:pt x="167760" y="243388"/>
                  </a:lnTo>
                  <a:lnTo>
                    <a:pt x="204120" y="204136"/>
                  </a:lnTo>
                  <a:lnTo>
                    <a:pt x="243367" y="167771"/>
                  </a:lnTo>
                  <a:lnTo>
                    <a:pt x="285320" y="134473"/>
                  </a:lnTo>
                  <a:lnTo>
                    <a:pt x="329800" y="104421"/>
                  </a:lnTo>
                  <a:lnTo>
                    <a:pt x="376628" y="77793"/>
                  </a:lnTo>
                  <a:lnTo>
                    <a:pt x="425624" y="54770"/>
                  </a:lnTo>
                  <a:lnTo>
                    <a:pt x="476609" y="35531"/>
                  </a:lnTo>
                  <a:lnTo>
                    <a:pt x="529404" y="20255"/>
                  </a:lnTo>
                  <a:lnTo>
                    <a:pt x="583828" y="9122"/>
                  </a:lnTo>
                  <a:lnTo>
                    <a:pt x="639703" y="2310"/>
                  </a:lnTo>
                  <a:lnTo>
                    <a:pt x="696849" y="0"/>
                  </a:lnTo>
                  <a:lnTo>
                    <a:pt x="754012" y="2310"/>
                  </a:lnTo>
                  <a:lnTo>
                    <a:pt x="809904" y="9122"/>
                  </a:lnTo>
                  <a:lnTo>
                    <a:pt x="864342" y="20255"/>
                  </a:lnTo>
                  <a:lnTo>
                    <a:pt x="917150" y="35531"/>
                  </a:lnTo>
                  <a:lnTo>
                    <a:pt x="968146" y="54770"/>
                  </a:lnTo>
                  <a:lnTo>
                    <a:pt x="1017153" y="77793"/>
                  </a:lnTo>
                  <a:lnTo>
                    <a:pt x="1063989" y="104421"/>
                  </a:lnTo>
                  <a:lnTo>
                    <a:pt x="1108477" y="134473"/>
                  </a:lnTo>
                  <a:lnTo>
                    <a:pt x="1150436" y="167771"/>
                  </a:lnTo>
                  <a:lnTo>
                    <a:pt x="1189688" y="204136"/>
                  </a:lnTo>
                  <a:lnTo>
                    <a:pt x="1226053" y="243388"/>
                  </a:lnTo>
                  <a:lnTo>
                    <a:pt x="1259351" y="285347"/>
                  </a:lnTo>
                  <a:lnTo>
                    <a:pt x="1289403" y="329835"/>
                  </a:lnTo>
                  <a:lnTo>
                    <a:pt x="1316031" y="376671"/>
                  </a:lnTo>
                  <a:lnTo>
                    <a:pt x="1339054" y="425678"/>
                  </a:lnTo>
                  <a:lnTo>
                    <a:pt x="1358293" y="476674"/>
                  </a:lnTo>
                  <a:lnTo>
                    <a:pt x="1373569" y="529482"/>
                  </a:lnTo>
                  <a:lnTo>
                    <a:pt x="1384702" y="583920"/>
                  </a:lnTo>
                  <a:lnTo>
                    <a:pt x="1391514" y="639812"/>
                  </a:lnTo>
                  <a:lnTo>
                    <a:pt x="1393825" y="696976"/>
                  </a:lnTo>
                  <a:lnTo>
                    <a:pt x="1391514" y="754139"/>
                  </a:lnTo>
                  <a:lnTo>
                    <a:pt x="1384702" y="810031"/>
                  </a:lnTo>
                  <a:lnTo>
                    <a:pt x="1373569" y="864469"/>
                  </a:lnTo>
                  <a:lnTo>
                    <a:pt x="1358293" y="917277"/>
                  </a:lnTo>
                  <a:lnTo>
                    <a:pt x="1339054" y="968273"/>
                  </a:lnTo>
                  <a:lnTo>
                    <a:pt x="1316031" y="1017280"/>
                  </a:lnTo>
                  <a:lnTo>
                    <a:pt x="1289403" y="1064116"/>
                  </a:lnTo>
                  <a:lnTo>
                    <a:pt x="1259351" y="1108604"/>
                  </a:lnTo>
                  <a:lnTo>
                    <a:pt x="1226053" y="1150563"/>
                  </a:lnTo>
                  <a:lnTo>
                    <a:pt x="1189688" y="1189815"/>
                  </a:lnTo>
                  <a:lnTo>
                    <a:pt x="1150436" y="1226180"/>
                  </a:lnTo>
                  <a:lnTo>
                    <a:pt x="1108477" y="1259478"/>
                  </a:lnTo>
                  <a:lnTo>
                    <a:pt x="1063989" y="1289530"/>
                  </a:lnTo>
                  <a:lnTo>
                    <a:pt x="1017153" y="1316158"/>
                  </a:lnTo>
                  <a:lnTo>
                    <a:pt x="968146" y="1339181"/>
                  </a:lnTo>
                  <a:lnTo>
                    <a:pt x="917150" y="1358420"/>
                  </a:lnTo>
                  <a:lnTo>
                    <a:pt x="864342" y="1373696"/>
                  </a:lnTo>
                  <a:lnTo>
                    <a:pt x="809904" y="1384829"/>
                  </a:lnTo>
                  <a:lnTo>
                    <a:pt x="754012" y="1391641"/>
                  </a:lnTo>
                  <a:lnTo>
                    <a:pt x="696849" y="1393952"/>
                  </a:lnTo>
                  <a:lnTo>
                    <a:pt x="639703" y="1391641"/>
                  </a:lnTo>
                  <a:lnTo>
                    <a:pt x="583828" y="1384829"/>
                  </a:lnTo>
                  <a:lnTo>
                    <a:pt x="529404" y="1373696"/>
                  </a:lnTo>
                  <a:lnTo>
                    <a:pt x="476609" y="1358420"/>
                  </a:lnTo>
                  <a:lnTo>
                    <a:pt x="425624" y="1339181"/>
                  </a:lnTo>
                  <a:lnTo>
                    <a:pt x="376628" y="1316158"/>
                  </a:lnTo>
                  <a:lnTo>
                    <a:pt x="329800" y="1289530"/>
                  </a:lnTo>
                  <a:lnTo>
                    <a:pt x="285320" y="1259478"/>
                  </a:lnTo>
                  <a:lnTo>
                    <a:pt x="243367" y="1226180"/>
                  </a:lnTo>
                  <a:lnTo>
                    <a:pt x="204120" y="1189815"/>
                  </a:lnTo>
                  <a:lnTo>
                    <a:pt x="167760" y="1150563"/>
                  </a:lnTo>
                  <a:lnTo>
                    <a:pt x="134465" y="1108604"/>
                  </a:lnTo>
                  <a:lnTo>
                    <a:pt x="104415" y="1064116"/>
                  </a:lnTo>
                  <a:lnTo>
                    <a:pt x="77790" y="1017280"/>
                  </a:lnTo>
                  <a:lnTo>
                    <a:pt x="54768" y="968273"/>
                  </a:lnTo>
                  <a:lnTo>
                    <a:pt x="35530" y="917277"/>
                  </a:lnTo>
                  <a:lnTo>
                    <a:pt x="20255" y="864469"/>
                  </a:lnTo>
                  <a:lnTo>
                    <a:pt x="9121" y="810031"/>
                  </a:lnTo>
                  <a:lnTo>
                    <a:pt x="2310" y="754139"/>
                  </a:lnTo>
                  <a:lnTo>
                    <a:pt x="0" y="696976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" name="object 60"/>
            <p:cNvSpPr/>
            <p:nvPr/>
          </p:nvSpPr>
          <p:spPr>
            <a:xfrm>
              <a:off x="5992876" y="2369439"/>
              <a:ext cx="1393825" cy="1393952"/>
            </a:xfrm>
            <a:custGeom>
              <a:avLst/>
              <a:gdLst/>
              <a:ahLst/>
              <a:cxnLst/>
              <a:rect l="l" t="t" r="r" b="b"/>
              <a:pathLst>
                <a:path w="1393825" h="1393952">
                  <a:moveTo>
                    <a:pt x="0" y="696976"/>
                  </a:moveTo>
                  <a:lnTo>
                    <a:pt x="2310" y="754139"/>
                  </a:lnTo>
                  <a:lnTo>
                    <a:pt x="9122" y="810031"/>
                  </a:lnTo>
                  <a:lnTo>
                    <a:pt x="20255" y="864469"/>
                  </a:lnTo>
                  <a:lnTo>
                    <a:pt x="35531" y="917277"/>
                  </a:lnTo>
                  <a:lnTo>
                    <a:pt x="54770" y="968273"/>
                  </a:lnTo>
                  <a:lnTo>
                    <a:pt x="77793" y="1017280"/>
                  </a:lnTo>
                  <a:lnTo>
                    <a:pt x="104421" y="1064116"/>
                  </a:lnTo>
                  <a:lnTo>
                    <a:pt x="134473" y="1108604"/>
                  </a:lnTo>
                  <a:lnTo>
                    <a:pt x="167771" y="1150563"/>
                  </a:lnTo>
                  <a:lnTo>
                    <a:pt x="204136" y="1189815"/>
                  </a:lnTo>
                  <a:lnTo>
                    <a:pt x="243388" y="1226180"/>
                  </a:lnTo>
                  <a:lnTo>
                    <a:pt x="285347" y="1259478"/>
                  </a:lnTo>
                  <a:lnTo>
                    <a:pt x="329835" y="1289530"/>
                  </a:lnTo>
                  <a:lnTo>
                    <a:pt x="376671" y="1316158"/>
                  </a:lnTo>
                  <a:lnTo>
                    <a:pt x="425678" y="1339181"/>
                  </a:lnTo>
                  <a:lnTo>
                    <a:pt x="476674" y="1358420"/>
                  </a:lnTo>
                  <a:lnTo>
                    <a:pt x="529482" y="1373696"/>
                  </a:lnTo>
                  <a:lnTo>
                    <a:pt x="583920" y="1384829"/>
                  </a:lnTo>
                  <a:lnTo>
                    <a:pt x="639812" y="1391641"/>
                  </a:lnTo>
                  <a:lnTo>
                    <a:pt x="696976" y="1393952"/>
                  </a:lnTo>
                  <a:lnTo>
                    <a:pt x="754121" y="1391641"/>
                  </a:lnTo>
                  <a:lnTo>
                    <a:pt x="809996" y="1384829"/>
                  </a:lnTo>
                  <a:lnTo>
                    <a:pt x="864420" y="1373696"/>
                  </a:lnTo>
                  <a:lnTo>
                    <a:pt x="917215" y="1358420"/>
                  </a:lnTo>
                  <a:lnTo>
                    <a:pt x="968200" y="1339181"/>
                  </a:lnTo>
                  <a:lnTo>
                    <a:pt x="1017196" y="1316158"/>
                  </a:lnTo>
                  <a:lnTo>
                    <a:pt x="1064024" y="1289530"/>
                  </a:lnTo>
                  <a:lnTo>
                    <a:pt x="1108504" y="1259478"/>
                  </a:lnTo>
                  <a:lnTo>
                    <a:pt x="1150457" y="1226180"/>
                  </a:lnTo>
                  <a:lnTo>
                    <a:pt x="1189704" y="1189815"/>
                  </a:lnTo>
                  <a:lnTo>
                    <a:pt x="1226064" y="1150563"/>
                  </a:lnTo>
                  <a:lnTo>
                    <a:pt x="1259359" y="1108604"/>
                  </a:lnTo>
                  <a:lnTo>
                    <a:pt x="1289409" y="1064116"/>
                  </a:lnTo>
                  <a:lnTo>
                    <a:pt x="1316034" y="1017280"/>
                  </a:lnTo>
                  <a:lnTo>
                    <a:pt x="1339056" y="968273"/>
                  </a:lnTo>
                  <a:lnTo>
                    <a:pt x="1358294" y="917277"/>
                  </a:lnTo>
                  <a:lnTo>
                    <a:pt x="1373569" y="864469"/>
                  </a:lnTo>
                  <a:lnTo>
                    <a:pt x="1384703" y="810031"/>
                  </a:lnTo>
                  <a:lnTo>
                    <a:pt x="1391514" y="754139"/>
                  </a:lnTo>
                  <a:lnTo>
                    <a:pt x="1393825" y="696976"/>
                  </a:lnTo>
                  <a:lnTo>
                    <a:pt x="1391514" y="639812"/>
                  </a:lnTo>
                  <a:lnTo>
                    <a:pt x="1384703" y="583920"/>
                  </a:lnTo>
                  <a:lnTo>
                    <a:pt x="1373569" y="529482"/>
                  </a:lnTo>
                  <a:lnTo>
                    <a:pt x="1358294" y="476674"/>
                  </a:lnTo>
                  <a:lnTo>
                    <a:pt x="1339056" y="425678"/>
                  </a:lnTo>
                  <a:lnTo>
                    <a:pt x="1316034" y="376671"/>
                  </a:lnTo>
                  <a:lnTo>
                    <a:pt x="1289409" y="329835"/>
                  </a:lnTo>
                  <a:lnTo>
                    <a:pt x="1259359" y="285347"/>
                  </a:lnTo>
                  <a:lnTo>
                    <a:pt x="1226064" y="243388"/>
                  </a:lnTo>
                  <a:lnTo>
                    <a:pt x="1189704" y="204136"/>
                  </a:lnTo>
                  <a:lnTo>
                    <a:pt x="1150457" y="167771"/>
                  </a:lnTo>
                  <a:lnTo>
                    <a:pt x="1108504" y="134473"/>
                  </a:lnTo>
                  <a:lnTo>
                    <a:pt x="1064024" y="104421"/>
                  </a:lnTo>
                  <a:lnTo>
                    <a:pt x="1017196" y="77793"/>
                  </a:lnTo>
                  <a:lnTo>
                    <a:pt x="968200" y="54770"/>
                  </a:lnTo>
                  <a:lnTo>
                    <a:pt x="917215" y="35531"/>
                  </a:lnTo>
                  <a:lnTo>
                    <a:pt x="864420" y="20255"/>
                  </a:lnTo>
                  <a:lnTo>
                    <a:pt x="809996" y="9122"/>
                  </a:lnTo>
                  <a:lnTo>
                    <a:pt x="754121" y="2310"/>
                  </a:lnTo>
                  <a:lnTo>
                    <a:pt x="696976" y="0"/>
                  </a:lnTo>
                  <a:lnTo>
                    <a:pt x="639812" y="2310"/>
                  </a:lnTo>
                  <a:lnTo>
                    <a:pt x="583920" y="9122"/>
                  </a:lnTo>
                  <a:lnTo>
                    <a:pt x="529482" y="20255"/>
                  </a:lnTo>
                  <a:lnTo>
                    <a:pt x="476674" y="35531"/>
                  </a:lnTo>
                  <a:lnTo>
                    <a:pt x="425678" y="54770"/>
                  </a:lnTo>
                  <a:lnTo>
                    <a:pt x="376671" y="77793"/>
                  </a:lnTo>
                  <a:lnTo>
                    <a:pt x="329835" y="104421"/>
                  </a:lnTo>
                  <a:lnTo>
                    <a:pt x="285347" y="134473"/>
                  </a:lnTo>
                  <a:lnTo>
                    <a:pt x="243388" y="167771"/>
                  </a:lnTo>
                  <a:lnTo>
                    <a:pt x="204136" y="204136"/>
                  </a:lnTo>
                  <a:lnTo>
                    <a:pt x="167771" y="243388"/>
                  </a:lnTo>
                  <a:lnTo>
                    <a:pt x="134473" y="285347"/>
                  </a:lnTo>
                  <a:lnTo>
                    <a:pt x="104421" y="329835"/>
                  </a:lnTo>
                  <a:lnTo>
                    <a:pt x="77793" y="376671"/>
                  </a:lnTo>
                  <a:lnTo>
                    <a:pt x="54770" y="425678"/>
                  </a:lnTo>
                  <a:lnTo>
                    <a:pt x="35531" y="476674"/>
                  </a:lnTo>
                  <a:lnTo>
                    <a:pt x="20255" y="529482"/>
                  </a:lnTo>
                  <a:lnTo>
                    <a:pt x="9122" y="583920"/>
                  </a:lnTo>
                  <a:lnTo>
                    <a:pt x="2310" y="639812"/>
                  </a:lnTo>
                  <a:lnTo>
                    <a:pt x="0" y="696976"/>
                  </a:lnTo>
                  <a:close/>
                </a:path>
              </a:pathLst>
            </a:custGeom>
            <a:solidFill>
              <a:srgbClr val="3366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" name="object 61"/>
            <p:cNvSpPr/>
            <p:nvPr/>
          </p:nvSpPr>
          <p:spPr>
            <a:xfrm>
              <a:off x="5992876" y="2369439"/>
              <a:ext cx="1393825" cy="1393952"/>
            </a:xfrm>
            <a:custGeom>
              <a:avLst/>
              <a:gdLst/>
              <a:ahLst/>
              <a:cxnLst/>
              <a:rect l="l" t="t" r="r" b="b"/>
              <a:pathLst>
                <a:path w="1393825" h="1393952">
                  <a:moveTo>
                    <a:pt x="0" y="696976"/>
                  </a:moveTo>
                  <a:lnTo>
                    <a:pt x="2310" y="639812"/>
                  </a:lnTo>
                  <a:lnTo>
                    <a:pt x="9122" y="583920"/>
                  </a:lnTo>
                  <a:lnTo>
                    <a:pt x="20255" y="529482"/>
                  </a:lnTo>
                  <a:lnTo>
                    <a:pt x="35531" y="476674"/>
                  </a:lnTo>
                  <a:lnTo>
                    <a:pt x="54770" y="425678"/>
                  </a:lnTo>
                  <a:lnTo>
                    <a:pt x="77793" y="376671"/>
                  </a:lnTo>
                  <a:lnTo>
                    <a:pt x="104421" y="329835"/>
                  </a:lnTo>
                  <a:lnTo>
                    <a:pt x="134473" y="285347"/>
                  </a:lnTo>
                  <a:lnTo>
                    <a:pt x="167771" y="243388"/>
                  </a:lnTo>
                  <a:lnTo>
                    <a:pt x="204136" y="204136"/>
                  </a:lnTo>
                  <a:lnTo>
                    <a:pt x="243388" y="167771"/>
                  </a:lnTo>
                  <a:lnTo>
                    <a:pt x="285347" y="134473"/>
                  </a:lnTo>
                  <a:lnTo>
                    <a:pt x="329835" y="104421"/>
                  </a:lnTo>
                  <a:lnTo>
                    <a:pt x="376671" y="77793"/>
                  </a:lnTo>
                  <a:lnTo>
                    <a:pt x="425678" y="54770"/>
                  </a:lnTo>
                  <a:lnTo>
                    <a:pt x="476674" y="35531"/>
                  </a:lnTo>
                  <a:lnTo>
                    <a:pt x="529482" y="20255"/>
                  </a:lnTo>
                  <a:lnTo>
                    <a:pt x="583920" y="9122"/>
                  </a:lnTo>
                  <a:lnTo>
                    <a:pt x="639812" y="2310"/>
                  </a:lnTo>
                  <a:lnTo>
                    <a:pt x="696976" y="0"/>
                  </a:lnTo>
                  <a:lnTo>
                    <a:pt x="754121" y="2310"/>
                  </a:lnTo>
                  <a:lnTo>
                    <a:pt x="809996" y="9122"/>
                  </a:lnTo>
                  <a:lnTo>
                    <a:pt x="864420" y="20255"/>
                  </a:lnTo>
                  <a:lnTo>
                    <a:pt x="917215" y="35531"/>
                  </a:lnTo>
                  <a:lnTo>
                    <a:pt x="968200" y="54770"/>
                  </a:lnTo>
                  <a:lnTo>
                    <a:pt x="1017196" y="77793"/>
                  </a:lnTo>
                  <a:lnTo>
                    <a:pt x="1064024" y="104421"/>
                  </a:lnTo>
                  <a:lnTo>
                    <a:pt x="1108504" y="134473"/>
                  </a:lnTo>
                  <a:lnTo>
                    <a:pt x="1150457" y="167771"/>
                  </a:lnTo>
                  <a:lnTo>
                    <a:pt x="1189704" y="204136"/>
                  </a:lnTo>
                  <a:lnTo>
                    <a:pt x="1226064" y="243388"/>
                  </a:lnTo>
                  <a:lnTo>
                    <a:pt x="1259359" y="285347"/>
                  </a:lnTo>
                  <a:lnTo>
                    <a:pt x="1289409" y="329835"/>
                  </a:lnTo>
                  <a:lnTo>
                    <a:pt x="1316034" y="376671"/>
                  </a:lnTo>
                  <a:lnTo>
                    <a:pt x="1339056" y="425678"/>
                  </a:lnTo>
                  <a:lnTo>
                    <a:pt x="1358294" y="476674"/>
                  </a:lnTo>
                  <a:lnTo>
                    <a:pt x="1373569" y="529482"/>
                  </a:lnTo>
                  <a:lnTo>
                    <a:pt x="1384703" y="583920"/>
                  </a:lnTo>
                  <a:lnTo>
                    <a:pt x="1391514" y="639812"/>
                  </a:lnTo>
                  <a:lnTo>
                    <a:pt x="1393825" y="696976"/>
                  </a:lnTo>
                  <a:lnTo>
                    <a:pt x="1391514" y="754139"/>
                  </a:lnTo>
                  <a:lnTo>
                    <a:pt x="1384703" y="810031"/>
                  </a:lnTo>
                  <a:lnTo>
                    <a:pt x="1373569" y="864469"/>
                  </a:lnTo>
                  <a:lnTo>
                    <a:pt x="1358294" y="917277"/>
                  </a:lnTo>
                  <a:lnTo>
                    <a:pt x="1339056" y="968273"/>
                  </a:lnTo>
                  <a:lnTo>
                    <a:pt x="1316034" y="1017280"/>
                  </a:lnTo>
                  <a:lnTo>
                    <a:pt x="1289409" y="1064116"/>
                  </a:lnTo>
                  <a:lnTo>
                    <a:pt x="1259359" y="1108604"/>
                  </a:lnTo>
                  <a:lnTo>
                    <a:pt x="1226064" y="1150563"/>
                  </a:lnTo>
                  <a:lnTo>
                    <a:pt x="1189704" y="1189815"/>
                  </a:lnTo>
                  <a:lnTo>
                    <a:pt x="1150457" y="1226180"/>
                  </a:lnTo>
                  <a:lnTo>
                    <a:pt x="1108504" y="1259478"/>
                  </a:lnTo>
                  <a:lnTo>
                    <a:pt x="1064024" y="1289530"/>
                  </a:lnTo>
                  <a:lnTo>
                    <a:pt x="1017196" y="1316158"/>
                  </a:lnTo>
                  <a:lnTo>
                    <a:pt x="968200" y="1339181"/>
                  </a:lnTo>
                  <a:lnTo>
                    <a:pt x="917215" y="1358420"/>
                  </a:lnTo>
                  <a:lnTo>
                    <a:pt x="864420" y="1373696"/>
                  </a:lnTo>
                  <a:lnTo>
                    <a:pt x="809996" y="1384829"/>
                  </a:lnTo>
                  <a:lnTo>
                    <a:pt x="754121" y="1391641"/>
                  </a:lnTo>
                  <a:lnTo>
                    <a:pt x="696976" y="1393952"/>
                  </a:lnTo>
                  <a:lnTo>
                    <a:pt x="639812" y="1391641"/>
                  </a:lnTo>
                  <a:lnTo>
                    <a:pt x="583920" y="1384829"/>
                  </a:lnTo>
                  <a:lnTo>
                    <a:pt x="529482" y="1373696"/>
                  </a:lnTo>
                  <a:lnTo>
                    <a:pt x="476674" y="1358420"/>
                  </a:lnTo>
                  <a:lnTo>
                    <a:pt x="425678" y="1339181"/>
                  </a:lnTo>
                  <a:lnTo>
                    <a:pt x="376671" y="1316158"/>
                  </a:lnTo>
                  <a:lnTo>
                    <a:pt x="329835" y="1289530"/>
                  </a:lnTo>
                  <a:lnTo>
                    <a:pt x="285347" y="1259478"/>
                  </a:lnTo>
                  <a:lnTo>
                    <a:pt x="243388" y="1226180"/>
                  </a:lnTo>
                  <a:lnTo>
                    <a:pt x="204136" y="1189815"/>
                  </a:lnTo>
                  <a:lnTo>
                    <a:pt x="167771" y="1150563"/>
                  </a:lnTo>
                  <a:lnTo>
                    <a:pt x="134473" y="1108604"/>
                  </a:lnTo>
                  <a:lnTo>
                    <a:pt x="104421" y="1064116"/>
                  </a:lnTo>
                  <a:lnTo>
                    <a:pt x="77793" y="1017280"/>
                  </a:lnTo>
                  <a:lnTo>
                    <a:pt x="54770" y="968273"/>
                  </a:lnTo>
                  <a:lnTo>
                    <a:pt x="35531" y="917277"/>
                  </a:lnTo>
                  <a:lnTo>
                    <a:pt x="20255" y="864469"/>
                  </a:lnTo>
                  <a:lnTo>
                    <a:pt x="9122" y="810031"/>
                  </a:lnTo>
                  <a:lnTo>
                    <a:pt x="2310" y="754139"/>
                  </a:lnTo>
                  <a:lnTo>
                    <a:pt x="0" y="696976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8" name="object 62"/>
            <p:cNvSpPr/>
            <p:nvPr/>
          </p:nvSpPr>
          <p:spPr>
            <a:xfrm>
              <a:off x="5225034" y="4732655"/>
              <a:ext cx="1393824" cy="1393939"/>
            </a:xfrm>
            <a:custGeom>
              <a:avLst/>
              <a:gdLst/>
              <a:ahLst/>
              <a:cxnLst/>
              <a:rect l="l" t="t" r="r" b="b"/>
              <a:pathLst>
                <a:path w="1393824" h="1393939">
                  <a:moveTo>
                    <a:pt x="0" y="696976"/>
                  </a:moveTo>
                  <a:lnTo>
                    <a:pt x="2310" y="754138"/>
                  </a:lnTo>
                  <a:lnTo>
                    <a:pt x="9121" y="810027"/>
                  </a:lnTo>
                  <a:lnTo>
                    <a:pt x="20255" y="864465"/>
                  </a:lnTo>
                  <a:lnTo>
                    <a:pt x="35530" y="917271"/>
                  </a:lnTo>
                  <a:lnTo>
                    <a:pt x="54768" y="968266"/>
                  </a:lnTo>
                  <a:lnTo>
                    <a:pt x="77790" y="1017271"/>
                  </a:lnTo>
                  <a:lnTo>
                    <a:pt x="104415" y="1064107"/>
                  </a:lnTo>
                  <a:lnTo>
                    <a:pt x="134465" y="1108594"/>
                  </a:lnTo>
                  <a:lnTo>
                    <a:pt x="167760" y="1150553"/>
                  </a:lnTo>
                  <a:lnTo>
                    <a:pt x="204120" y="1189804"/>
                  </a:lnTo>
                  <a:lnTo>
                    <a:pt x="243367" y="1226168"/>
                  </a:lnTo>
                  <a:lnTo>
                    <a:pt x="285320" y="1259466"/>
                  </a:lnTo>
                  <a:lnTo>
                    <a:pt x="329800" y="1289518"/>
                  </a:lnTo>
                  <a:lnTo>
                    <a:pt x="376628" y="1316145"/>
                  </a:lnTo>
                  <a:lnTo>
                    <a:pt x="425624" y="1339168"/>
                  </a:lnTo>
                  <a:lnTo>
                    <a:pt x="476609" y="1358407"/>
                  </a:lnTo>
                  <a:lnTo>
                    <a:pt x="529404" y="1373683"/>
                  </a:lnTo>
                  <a:lnTo>
                    <a:pt x="583828" y="1384817"/>
                  </a:lnTo>
                  <a:lnTo>
                    <a:pt x="639703" y="1391628"/>
                  </a:lnTo>
                  <a:lnTo>
                    <a:pt x="696849" y="1393939"/>
                  </a:lnTo>
                  <a:lnTo>
                    <a:pt x="754012" y="1391628"/>
                  </a:lnTo>
                  <a:lnTo>
                    <a:pt x="809904" y="1384817"/>
                  </a:lnTo>
                  <a:lnTo>
                    <a:pt x="864342" y="1373683"/>
                  </a:lnTo>
                  <a:lnTo>
                    <a:pt x="917150" y="1358407"/>
                  </a:lnTo>
                  <a:lnTo>
                    <a:pt x="968146" y="1339168"/>
                  </a:lnTo>
                  <a:lnTo>
                    <a:pt x="1017153" y="1316145"/>
                  </a:lnTo>
                  <a:lnTo>
                    <a:pt x="1063989" y="1289518"/>
                  </a:lnTo>
                  <a:lnTo>
                    <a:pt x="1108477" y="1259466"/>
                  </a:lnTo>
                  <a:lnTo>
                    <a:pt x="1150436" y="1226168"/>
                  </a:lnTo>
                  <a:lnTo>
                    <a:pt x="1189688" y="1189804"/>
                  </a:lnTo>
                  <a:lnTo>
                    <a:pt x="1226053" y="1150553"/>
                  </a:lnTo>
                  <a:lnTo>
                    <a:pt x="1259351" y="1108594"/>
                  </a:lnTo>
                  <a:lnTo>
                    <a:pt x="1289403" y="1064107"/>
                  </a:lnTo>
                  <a:lnTo>
                    <a:pt x="1316031" y="1017271"/>
                  </a:lnTo>
                  <a:lnTo>
                    <a:pt x="1339054" y="968266"/>
                  </a:lnTo>
                  <a:lnTo>
                    <a:pt x="1358293" y="917271"/>
                  </a:lnTo>
                  <a:lnTo>
                    <a:pt x="1373569" y="864465"/>
                  </a:lnTo>
                  <a:lnTo>
                    <a:pt x="1384702" y="810027"/>
                  </a:lnTo>
                  <a:lnTo>
                    <a:pt x="1391514" y="754138"/>
                  </a:lnTo>
                  <a:lnTo>
                    <a:pt x="1393824" y="696976"/>
                  </a:lnTo>
                  <a:lnTo>
                    <a:pt x="1391514" y="639812"/>
                  </a:lnTo>
                  <a:lnTo>
                    <a:pt x="1384702" y="583920"/>
                  </a:lnTo>
                  <a:lnTo>
                    <a:pt x="1373569" y="529482"/>
                  </a:lnTo>
                  <a:lnTo>
                    <a:pt x="1358293" y="476674"/>
                  </a:lnTo>
                  <a:lnTo>
                    <a:pt x="1339054" y="425678"/>
                  </a:lnTo>
                  <a:lnTo>
                    <a:pt x="1316031" y="376671"/>
                  </a:lnTo>
                  <a:lnTo>
                    <a:pt x="1289403" y="329835"/>
                  </a:lnTo>
                  <a:lnTo>
                    <a:pt x="1259351" y="285347"/>
                  </a:lnTo>
                  <a:lnTo>
                    <a:pt x="1226053" y="243388"/>
                  </a:lnTo>
                  <a:lnTo>
                    <a:pt x="1189688" y="204136"/>
                  </a:lnTo>
                  <a:lnTo>
                    <a:pt x="1150436" y="167771"/>
                  </a:lnTo>
                  <a:lnTo>
                    <a:pt x="1108477" y="134473"/>
                  </a:lnTo>
                  <a:lnTo>
                    <a:pt x="1063989" y="104421"/>
                  </a:lnTo>
                  <a:lnTo>
                    <a:pt x="1017153" y="77793"/>
                  </a:lnTo>
                  <a:lnTo>
                    <a:pt x="968146" y="54770"/>
                  </a:lnTo>
                  <a:lnTo>
                    <a:pt x="917150" y="35531"/>
                  </a:lnTo>
                  <a:lnTo>
                    <a:pt x="864342" y="20255"/>
                  </a:lnTo>
                  <a:lnTo>
                    <a:pt x="809904" y="9122"/>
                  </a:lnTo>
                  <a:lnTo>
                    <a:pt x="754012" y="2310"/>
                  </a:lnTo>
                  <a:lnTo>
                    <a:pt x="696849" y="0"/>
                  </a:lnTo>
                  <a:lnTo>
                    <a:pt x="639703" y="2310"/>
                  </a:lnTo>
                  <a:lnTo>
                    <a:pt x="583828" y="9122"/>
                  </a:lnTo>
                  <a:lnTo>
                    <a:pt x="529404" y="20255"/>
                  </a:lnTo>
                  <a:lnTo>
                    <a:pt x="476609" y="35531"/>
                  </a:lnTo>
                  <a:lnTo>
                    <a:pt x="425624" y="54770"/>
                  </a:lnTo>
                  <a:lnTo>
                    <a:pt x="376628" y="77793"/>
                  </a:lnTo>
                  <a:lnTo>
                    <a:pt x="329800" y="104421"/>
                  </a:lnTo>
                  <a:lnTo>
                    <a:pt x="285320" y="134473"/>
                  </a:lnTo>
                  <a:lnTo>
                    <a:pt x="243367" y="167771"/>
                  </a:lnTo>
                  <a:lnTo>
                    <a:pt x="204120" y="204136"/>
                  </a:lnTo>
                  <a:lnTo>
                    <a:pt x="167760" y="243388"/>
                  </a:lnTo>
                  <a:lnTo>
                    <a:pt x="134465" y="285347"/>
                  </a:lnTo>
                  <a:lnTo>
                    <a:pt x="104415" y="329835"/>
                  </a:lnTo>
                  <a:lnTo>
                    <a:pt x="77790" y="376671"/>
                  </a:lnTo>
                  <a:lnTo>
                    <a:pt x="54768" y="425678"/>
                  </a:lnTo>
                  <a:lnTo>
                    <a:pt x="35530" y="476674"/>
                  </a:lnTo>
                  <a:lnTo>
                    <a:pt x="20255" y="529482"/>
                  </a:lnTo>
                  <a:lnTo>
                    <a:pt x="9121" y="583920"/>
                  </a:lnTo>
                  <a:lnTo>
                    <a:pt x="2310" y="639812"/>
                  </a:lnTo>
                  <a:lnTo>
                    <a:pt x="0" y="696976"/>
                  </a:lnTo>
                  <a:close/>
                </a:path>
              </a:pathLst>
            </a:custGeom>
            <a:solidFill>
              <a:srgbClr val="3366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9" name="object 63"/>
            <p:cNvSpPr/>
            <p:nvPr/>
          </p:nvSpPr>
          <p:spPr>
            <a:xfrm>
              <a:off x="5225034" y="4732655"/>
              <a:ext cx="1393824" cy="1393939"/>
            </a:xfrm>
            <a:custGeom>
              <a:avLst/>
              <a:gdLst/>
              <a:ahLst/>
              <a:cxnLst/>
              <a:rect l="l" t="t" r="r" b="b"/>
              <a:pathLst>
                <a:path w="1393824" h="1393939">
                  <a:moveTo>
                    <a:pt x="0" y="696976"/>
                  </a:moveTo>
                  <a:lnTo>
                    <a:pt x="2310" y="639812"/>
                  </a:lnTo>
                  <a:lnTo>
                    <a:pt x="9121" y="583920"/>
                  </a:lnTo>
                  <a:lnTo>
                    <a:pt x="20255" y="529482"/>
                  </a:lnTo>
                  <a:lnTo>
                    <a:pt x="35530" y="476674"/>
                  </a:lnTo>
                  <a:lnTo>
                    <a:pt x="54768" y="425678"/>
                  </a:lnTo>
                  <a:lnTo>
                    <a:pt x="77790" y="376671"/>
                  </a:lnTo>
                  <a:lnTo>
                    <a:pt x="104415" y="329835"/>
                  </a:lnTo>
                  <a:lnTo>
                    <a:pt x="134465" y="285347"/>
                  </a:lnTo>
                  <a:lnTo>
                    <a:pt x="167760" y="243388"/>
                  </a:lnTo>
                  <a:lnTo>
                    <a:pt x="204120" y="204136"/>
                  </a:lnTo>
                  <a:lnTo>
                    <a:pt x="243367" y="167771"/>
                  </a:lnTo>
                  <a:lnTo>
                    <a:pt x="285320" y="134473"/>
                  </a:lnTo>
                  <a:lnTo>
                    <a:pt x="329800" y="104421"/>
                  </a:lnTo>
                  <a:lnTo>
                    <a:pt x="376628" y="77793"/>
                  </a:lnTo>
                  <a:lnTo>
                    <a:pt x="425624" y="54770"/>
                  </a:lnTo>
                  <a:lnTo>
                    <a:pt x="476609" y="35531"/>
                  </a:lnTo>
                  <a:lnTo>
                    <a:pt x="529404" y="20255"/>
                  </a:lnTo>
                  <a:lnTo>
                    <a:pt x="583828" y="9122"/>
                  </a:lnTo>
                  <a:lnTo>
                    <a:pt x="639703" y="2310"/>
                  </a:lnTo>
                  <a:lnTo>
                    <a:pt x="696849" y="0"/>
                  </a:lnTo>
                  <a:lnTo>
                    <a:pt x="754012" y="2310"/>
                  </a:lnTo>
                  <a:lnTo>
                    <a:pt x="809904" y="9122"/>
                  </a:lnTo>
                  <a:lnTo>
                    <a:pt x="864342" y="20255"/>
                  </a:lnTo>
                  <a:lnTo>
                    <a:pt x="917150" y="35531"/>
                  </a:lnTo>
                  <a:lnTo>
                    <a:pt x="968146" y="54770"/>
                  </a:lnTo>
                  <a:lnTo>
                    <a:pt x="1017153" y="77793"/>
                  </a:lnTo>
                  <a:lnTo>
                    <a:pt x="1063989" y="104421"/>
                  </a:lnTo>
                  <a:lnTo>
                    <a:pt x="1108477" y="134473"/>
                  </a:lnTo>
                  <a:lnTo>
                    <a:pt x="1150436" y="167771"/>
                  </a:lnTo>
                  <a:lnTo>
                    <a:pt x="1189688" y="204136"/>
                  </a:lnTo>
                  <a:lnTo>
                    <a:pt x="1226053" y="243388"/>
                  </a:lnTo>
                  <a:lnTo>
                    <a:pt x="1259351" y="285347"/>
                  </a:lnTo>
                  <a:lnTo>
                    <a:pt x="1289403" y="329835"/>
                  </a:lnTo>
                  <a:lnTo>
                    <a:pt x="1316031" y="376671"/>
                  </a:lnTo>
                  <a:lnTo>
                    <a:pt x="1339054" y="425678"/>
                  </a:lnTo>
                  <a:lnTo>
                    <a:pt x="1358293" y="476674"/>
                  </a:lnTo>
                  <a:lnTo>
                    <a:pt x="1373569" y="529482"/>
                  </a:lnTo>
                  <a:lnTo>
                    <a:pt x="1384702" y="583920"/>
                  </a:lnTo>
                  <a:lnTo>
                    <a:pt x="1391514" y="639812"/>
                  </a:lnTo>
                  <a:lnTo>
                    <a:pt x="1393824" y="696976"/>
                  </a:lnTo>
                  <a:lnTo>
                    <a:pt x="1391514" y="754138"/>
                  </a:lnTo>
                  <a:lnTo>
                    <a:pt x="1384702" y="810027"/>
                  </a:lnTo>
                  <a:lnTo>
                    <a:pt x="1373569" y="864465"/>
                  </a:lnTo>
                  <a:lnTo>
                    <a:pt x="1358293" y="917271"/>
                  </a:lnTo>
                  <a:lnTo>
                    <a:pt x="1339054" y="968266"/>
                  </a:lnTo>
                  <a:lnTo>
                    <a:pt x="1316031" y="1017271"/>
                  </a:lnTo>
                  <a:lnTo>
                    <a:pt x="1289403" y="1064107"/>
                  </a:lnTo>
                  <a:lnTo>
                    <a:pt x="1259351" y="1108594"/>
                  </a:lnTo>
                  <a:lnTo>
                    <a:pt x="1226053" y="1150553"/>
                  </a:lnTo>
                  <a:lnTo>
                    <a:pt x="1189688" y="1189804"/>
                  </a:lnTo>
                  <a:lnTo>
                    <a:pt x="1150436" y="1226168"/>
                  </a:lnTo>
                  <a:lnTo>
                    <a:pt x="1108477" y="1259466"/>
                  </a:lnTo>
                  <a:lnTo>
                    <a:pt x="1063989" y="1289518"/>
                  </a:lnTo>
                  <a:lnTo>
                    <a:pt x="1017153" y="1316145"/>
                  </a:lnTo>
                  <a:lnTo>
                    <a:pt x="968146" y="1339168"/>
                  </a:lnTo>
                  <a:lnTo>
                    <a:pt x="917150" y="1358407"/>
                  </a:lnTo>
                  <a:lnTo>
                    <a:pt x="864342" y="1373683"/>
                  </a:lnTo>
                  <a:lnTo>
                    <a:pt x="809904" y="1384817"/>
                  </a:lnTo>
                  <a:lnTo>
                    <a:pt x="754012" y="1391628"/>
                  </a:lnTo>
                  <a:lnTo>
                    <a:pt x="696849" y="1393939"/>
                  </a:lnTo>
                  <a:lnTo>
                    <a:pt x="639703" y="1391628"/>
                  </a:lnTo>
                  <a:lnTo>
                    <a:pt x="583828" y="1384817"/>
                  </a:lnTo>
                  <a:lnTo>
                    <a:pt x="529404" y="1373683"/>
                  </a:lnTo>
                  <a:lnTo>
                    <a:pt x="476609" y="1358407"/>
                  </a:lnTo>
                  <a:lnTo>
                    <a:pt x="425624" y="1339168"/>
                  </a:lnTo>
                  <a:lnTo>
                    <a:pt x="376628" y="1316145"/>
                  </a:lnTo>
                  <a:lnTo>
                    <a:pt x="329800" y="1289518"/>
                  </a:lnTo>
                  <a:lnTo>
                    <a:pt x="285320" y="1259466"/>
                  </a:lnTo>
                  <a:lnTo>
                    <a:pt x="243367" y="1226168"/>
                  </a:lnTo>
                  <a:lnTo>
                    <a:pt x="204120" y="1189804"/>
                  </a:lnTo>
                  <a:lnTo>
                    <a:pt x="167760" y="1150553"/>
                  </a:lnTo>
                  <a:lnTo>
                    <a:pt x="134465" y="1108594"/>
                  </a:lnTo>
                  <a:lnTo>
                    <a:pt x="104415" y="1064107"/>
                  </a:lnTo>
                  <a:lnTo>
                    <a:pt x="77790" y="1017271"/>
                  </a:lnTo>
                  <a:lnTo>
                    <a:pt x="54768" y="968266"/>
                  </a:lnTo>
                  <a:lnTo>
                    <a:pt x="35530" y="917271"/>
                  </a:lnTo>
                  <a:lnTo>
                    <a:pt x="20255" y="864465"/>
                  </a:lnTo>
                  <a:lnTo>
                    <a:pt x="9121" y="810027"/>
                  </a:lnTo>
                  <a:lnTo>
                    <a:pt x="2310" y="754138"/>
                  </a:lnTo>
                  <a:lnTo>
                    <a:pt x="0" y="696976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0" name="object 64"/>
            <p:cNvSpPr/>
            <p:nvPr/>
          </p:nvSpPr>
          <p:spPr>
            <a:xfrm>
              <a:off x="2740152" y="4732655"/>
              <a:ext cx="1393825" cy="1393939"/>
            </a:xfrm>
            <a:custGeom>
              <a:avLst/>
              <a:gdLst/>
              <a:ahLst/>
              <a:cxnLst/>
              <a:rect l="l" t="t" r="r" b="b"/>
              <a:pathLst>
                <a:path w="1393825" h="1393939">
                  <a:moveTo>
                    <a:pt x="0" y="696976"/>
                  </a:moveTo>
                  <a:lnTo>
                    <a:pt x="2310" y="754138"/>
                  </a:lnTo>
                  <a:lnTo>
                    <a:pt x="9122" y="810027"/>
                  </a:lnTo>
                  <a:lnTo>
                    <a:pt x="20255" y="864465"/>
                  </a:lnTo>
                  <a:lnTo>
                    <a:pt x="35531" y="917271"/>
                  </a:lnTo>
                  <a:lnTo>
                    <a:pt x="54770" y="968266"/>
                  </a:lnTo>
                  <a:lnTo>
                    <a:pt x="77793" y="1017271"/>
                  </a:lnTo>
                  <a:lnTo>
                    <a:pt x="104421" y="1064107"/>
                  </a:lnTo>
                  <a:lnTo>
                    <a:pt x="134473" y="1108594"/>
                  </a:lnTo>
                  <a:lnTo>
                    <a:pt x="167771" y="1150553"/>
                  </a:lnTo>
                  <a:lnTo>
                    <a:pt x="204136" y="1189804"/>
                  </a:lnTo>
                  <a:lnTo>
                    <a:pt x="243388" y="1226168"/>
                  </a:lnTo>
                  <a:lnTo>
                    <a:pt x="285347" y="1259466"/>
                  </a:lnTo>
                  <a:lnTo>
                    <a:pt x="329835" y="1289518"/>
                  </a:lnTo>
                  <a:lnTo>
                    <a:pt x="376671" y="1316145"/>
                  </a:lnTo>
                  <a:lnTo>
                    <a:pt x="425678" y="1339168"/>
                  </a:lnTo>
                  <a:lnTo>
                    <a:pt x="476674" y="1358407"/>
                  </a:lnTo>
                  <a:lnTo>
                    <a:pt x="529482" y="1373683"/>
                  </a:lnTo>
                  <a:lnTo>
                    <a:pt x="583920" y="1384817"/>
                  </a:lnTo>
                  <a:lnTo>
                    <a:pt x="639812" y="1391628"/>
                  </a:lnTo>
                  <a:lnTo>
                    <a:pt x="696976" y="1393939"/>
                  </a:lnTo>
                  <a:lnTo>
                    <a:pt x="754121" y="1391628"/>
                  </a:lnTo>
                  <a:lnTo>
                    <a:pt x="809996" y="1384817"/>
                  </a:lnTo>
                  <a:lnTo>
                    <a:pt x="864420" y="1373683"/>
                  </a:lnTo>
                  <a:lnTo>
                    <a:pt x="917215" y="1358407"/>
                  </a:lnTo>
                  <a:lnTo>
                    <a:pt x="968200" y="1339168"/>
                  </a:lnTo>
                  <a:lnTo>
                    <a:pt x="1017196" y="1316145"/>
                  </a:lnTo>
                  <a:lnTo>
                    <a:pt x="1064024" y="1289518"/>
                  </a:lnTo>
                  <a:lnTo>
                    <a:pt x="1108504" y="1259466"/>
                  </a:lnTo>
                  <a:lnTo>
                    <a:pt x="1150457" y="1226168"/>
                  </a:lnTo>
                  <a:lnTo>
                    <a:pt x="1189704" y="1189804"/>
                  </a:lnTo>
                  <a:lnTo>
                    <a:pt x="1226064" y="1150553"/>
                  </a:lnTo>
                  <a:lnTo>
                    <a:pt x="1259359" y="1108594"/>
                  </a:lnTo>
                  <a:lnTo>
                    <a:pt x="1289409" y="1064107"/>
                  </a:lnTo>
                  <a:lnTo>
                    <a:pt x="1316034" y="1017271"/>
                  </a:lnTo>
                  <a:lnTo>
                    <a:pt x="1339056" y="968266"/>
                  </a:lnTo>
                  <a:lnTo>
                    <a:pt x="1358294" y="917271"/>
                  </a:lnTo>
                  <a:lnTo>
                    <a:pt x="1373569" y="864465"/>
                  </a:lnTo>
                  <a:lnTo>
                    <a:pt x="1384703" y="810027"/>
                  </a:lnTo>
                  <a:lnTo>
                    <a:pt x="1391514" y="754138"/>
                  </a:lnTo>
                  <a:lnTo>
                    <a:pt x="1393825" y="696976"/>
                  </a:lnTo>
                  <a:lnTo>
                    <a:pt x="1391514" y="639812"/>
                  </a:lnTo>
                  <a:lnTo>
                    <a:pt x="1384703" y="583920"/>
                  </a:lnTo>
                  <a:lnTo>
                    <a:pt x="1373569" y="529482"/>
                  </a:lnTo>
                  <a:lnTo>
                    <a:pt x="1358294" y="476674"/>
                  </a:lnTo>
                  <a:lnTo>
                    <a:pt x="1339056" y="425678"/>
                  </a:lnTo>
                  <a:lnTo>
                    <a:pt x="1316034" y="376671"/>
                  </a:lnTo>
                  <a:lnTo>
                    <a:pt x="1289409" y="329835"/>
                  </a:lnTo>
                  <a:lnTo>
                    <a:pt x="1259359" y="285347"/>
                  </a:lnTo>
                  <a:lnTo>
                    <a:pt x="1226064" y="243388"/>
                  </a:lnTo>
                  <a:lnTo>
                    <a:pt x="1189704" y="204136"/>
                  </a:lnTo>
                  <a:lnTo>
                    <a:pt x="1150457" y="167771"/>
                  </a:lnTo>
                  <a:lnTo>
                    <a:pt x="1108504" y="134473"/>
                  </a:lnTo>
                  <a:lnTo>
                    <a:pt x="1064024" y="104421"/>
                  </a:lnTo>
                  <a:lnTo>
                    <a:pt x="1017196" y="77793"/>
                  </a:lnTo>
                  <a:lnTo>
                    <a:pt x="968200" y="54770"/>
                  </a:lnTo>
                  <a:lnTo>
                    <a:pt x="917215" y="35531"/>
                  </a:lnTo>
                  <a:lnTo>
                    <a:pt x="864420" y="20255"/>
                  </a:lnTo>
                  <a:lnTo>
                    <a:pt x="809996" y="9122"/>
                  </a:lnTo>
                  <a:lnTo>
                    <a:pt x="754121" y="2310"/>
                  </a:lnTo>
                  <a:lnTo>
                    <a:pt x="696976" y="0"/>
                  </a:lnTo>
                  <a:lnTo>
                    <a:pt x="639812" y="2310"/>
                  </a:lnTo>
                  <a:lnTo>
                    <a:pt x="583920" y="9122"/>
                  </a:lnTo>
                  <a:lnTo>
                    <a:pt x="529482" y="20255"/>
                  </a:lnTo>
                  <a:lnTo>
                    <a:pt x="476674" y="35531"/>
                  </a:lnTo>
                  <a:lnTo>
                    <a:pt x="425678" y="54770"/>
                  </a:lnTo>
                  <a:lnTo>
                    <a:pt x="376671" y="77793"/>
                  </a:lnTo>
                  <a:lnTo>
                    <a:pt x="329835" y="104421"/>
                  </a:lnTo>
                  <a:lnTo>
                    <a:pt x="285347" y="134473"/>
                  </a:lnTo>
                  <a:lnTo>
                    <a:pt x="243388" y="167771"/>
                  </a:lnTo>
                  <a:lnTo>
                    <a:pt x="204136" y="204136"/>
                  </a:lnTo>
                  <a:lnTo>
                    <a:pt x="167771" y="243388"/>
                  </a:lnTo>
                  <a:lnTo>
                    <a:pt x="134473" y="285347"/>
                  </a:lnTo>
                  <a:lnTo>
                    <a:pt x="104421" y="329835"/>
                  </a:lnTo>
                  <a:lnTo>
                    <a:pt x="77793" y="376671"/>
                  </a:lnTo>
                  <a:lnTo>
                    <a:pt x="54770" y="425678"/>
                  </a:lnTo>
                  <a:lnTo>
                    <a:pt x="35531" y="476674"/>
                  </a:lnTo>
                  <a:lnTo>
                    <a:pt x="20255" y="529482"/>
                  </a:lnTo>
                  <a:lnTo>
                    <a:pt x="9122" y="583920"/>
                  </a:lnTo>
                  <a:lnTo>
                    <a:pt x="2310" y="639812"/>
                  </a:lnTo>
                  <a:lnTo>
                    <a:pt x="0" y="696976"/>
                  </a:lnTo>
                  <a:close/>
                </a:path>
              </a:pathLst>
            </a:custGeom>
            <a:solidFill>
              <a:srgbClr val="3366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1" name="object 65"/>
            <p:cNvSpPr/>
            <p:nvPr/>
          </p:nvSpPr>
          <p:spPr>
            <a:xfrm>
              <a:off x="2740152" y="4732655"/>
              <a:ext cx="1393825" cy="1393939"/>
            </a:xfrm>
            <a:custGeom>
              <a:avLst/>
              <a:gdLst/>
              <a:ahLst/>
              <a:cxnLst/>
              <a:rect l="l" t="t" r="r" b="b"/>
              <a:pathLst>
                <a:path w="1393825" h="1393939">
                  <a:moveTo>
                    <a:pt x="0" y="696976"/>
                  </a:moveTo>
                  <a:lnTo>
                    <a:pt x="2310" y="639812"/>
                  </a:lnTo>
                  <a:lnTo>
                    <a:pt x="9122" y="583920"/>
                  </a:lnTo>
                  <a:lnTo>
                    <a:pt x="20255" y="529482"/>
                  </a:lnTo>
                  <a:lnTo>
                    <a:pt x="35531" y="476674"/>
                  </a:lnTo>
                  <a:lnTo>
                    <a:pt x="54770" y="425678"/>
                  </a:lnTo>
                  <a:lnTo>
                    <a:pt x="77793" y="376671"/>
                  </a:lnTo>
                  <a:lnTo>
                    <a:pt x="104421" y="329835"/>
                  </a:lnTo>
                  <a:lnTo>
                    <a:pt x="134473" y="285347"/>
                  </a:lnTo>
                  <a:lnTo>
                    <a:pt x="167771" y="243388"/>
                  </a:lnTo>
                  <a:lnTo>
                    <a:pt x="204136" y="204136"/>
                  </a:lnTo>
                  <a:lnTo>
                    <a:pt x="243388" y="167771"/>
                  </a:lnTo>
                  <a:lnTo>
                    <a:pt x="285347" y="134473"/>
                  </a:lnTo>
                  <a:lnTo>
                    <a:pt x="329835" y="104421"/>
                  </a:lnTo>
                  <a:lnTo>
                    <a:pt x="376671" y="77793"/>
                  </a:lnTo>
                  <a:lnTo>
                    <a:pt x="425678" y="54770"/>
                  </a:lnTo>
                  <a:lnTo>
                    <a:pt x="476674" y="35531"/>
                  </a:lnTo>
                  <a:lnTo>
                    <a:pt x="529482" y="20255"/>
                  </a:lnTo>
                  <a:lnTo>
                    <a:pt x="583920" y="9122"/>
                  </a:lnTo>
                  <a:lnTo>
                    <a:pt x="639812" y="2310"/>
                  </a:lnTo>
                  <a:lnTo>
                    <a:pt x="696976" y="0"/>
                  </a:lnTo>
                  <a:lnTo>
                    <a:pt x="754121" y="2310"/>
                  </a:lnTo>
                  <a:lnTo>
                    <a:pt x="809996" y="9122"/>
                  </a:lnTo>
                  <a:lnTo>
                    <a:pt x="864420" y="20255"/>
                  </a:lnTo>
                  <a:lnTo>
                    <a:pt x="917215" y="35531"/>
                  </a:lnTo>
                  <a:lnTo>
                    <a:pt x="968200" y="54770"/>
                  </a:lnTo>
                  <a:lnTo>
                    <a:pt x="1017196" y="77793"/>
                  </a:lnTo>
                  <a:lnTo>
                    <a:pt x="1064024" y="104421"/>
                  </a:lnTo>
                  <a:lnTo>
                    <a:pt x="1108504" y="134473"/>
                  </a:lnTo>
                  <a:lnTo>
                    <a:pt x="1150457" y="167771"/>
                  </a:lnTo>
                  <a:lnTo>
                    <a:pt x="1189704" y="204136"/>
                  </a:lnTo>
                  <a:lnTo>
                    <a:pt x="1226064" y="243388"/>
                  </a:lnTo>
                  <a:lnTo>
                    <a:pt x="1259359" y="285347"/>
                  </a:lnTo>
                  <a:lnTo>
                    <a:pt x="1289409" y="329835"/>
                  </a:lnTo>
                  <a:lnTo>
                    <a:pt x="1316034" y="376671"/>
                  </a:lnTo>
                  <a:lnTo>
                    <a:pt x="1339056" y="425678"/>
                  </a:lnTo>
                  <a:lnTo>
                    <a:pt x="1358294" y="476674"/>
                  </a:lnTo>
                  <a:lnTo>
                    <a:pt x="1373569" y="529482"/>
                  </a:lnTo>
                  <a:lnTo>
                    <a:pt x="1384703" y="583920"/>
                  </a:lnTo>
                  <a:lnTo>
                    <a:pt x="1391514" y="639812"/>
                  </a:lnTo>
                  <a:lnTo>
                    <a:pt x="1393825" y="696976"/>
                  </a:lnTo>
                  <a:lnTo>
                    <a:pt x="1391514" y="754138"/>
                  </a:lnTo>
                  <a:lnTo>
                    <a:pt x="1384703" y="810027"/>
                  </a:lnTo>
                  <a:lnTo>
                    <a:pt x="1373569" y="864465"/>
                  </a:lnTo>
                  <a:lnTo>
                    <a:pt x="1358294" y="917271"/>
                  </a:lnTo>
                  <a:lnTo>
                    <a:pt x="1339056" y="968266"/>
                  </a:lnTo>
                  <a:lnTo>
                    <a:pt x="1316034" y="1017271"/>
                  </a:lnTo>
                  <a:lnTo>
                    <a:pt x="1289409" y="1064107"/>
                  </a:lnTo>
                  <a:lnTo>
                    <a:pt x="1259359" y="1108594"/>
                  </a:lnTo>
                  <a:lnTo>
                    <a:pt x="1226064" y="1150553"/>
                  </a:lnTo>
                  <a:lnTo>
                    <a:pt x="1189704" y="1189804"/>
                  </a:lnTo>
                  <a:lnTo>
                    <a:pt x="1150457" y="1226168"/>
                  </a:lnTo>
                  <a:lnTo>
                    <a:pt x="1108504" y="1259466"/>
                  </a:lnTo>
                  <a:lnTo>
                    <a:pt x="1064024" y="1289518"/>
                  </a:lnTo>
                  <a:lnTo>
                    <a:pt x="1017196" y="1316145"/>
                  </a:lnTo>
                  <a:lnTo>
                    <a:pt x="968200" y="1339168"/>
                  </a:lnTo>
                  <a:lnTo>
                    <a:pt x="917215" y="1358407"/>
                  </a:lnTo>
                  <a:lnTo>
                    <a:pt x="864420" y="1373683"/>
                  </a:lnTo>
                  <a:lnTo>
                    <a:pt x="809996" y="1384817"/>
                  </a:lnTo>
                  <a:lnTo>
                    <a:pt x="754121" y="1391628"/>
                  </a:lnTo>
                  <a:lnTo>
                    <a:pt x="696976" y="1393939"/>
                  </a:lnTo>
                  <a:lnTo>
                    <a:pt x="639812" y="1391628"/>
                  </a:lnTo>
                  <a:lnTo>
                    <a:pt x="583920" y="1384817"/>
                  </a:lnTo>
                  <a:lnTo>
                    <a:pt x="529482" y="1373683"/>
                  </a:lnTo>
                  <a:lnTo>
                    <a:pt x="476674" y="1358407"/>
                  </a:lnTo>
                  <a:lnTo>
                    <a:pt x="425678" y="1339168"/>
                  </a:lnTo>
                  <a:lnTo>
                    <a:pt x="376671" y="1316145"/>
                  </a:lnTo>
                  <a:lnTo>
                    <a:pt x="329835" y="1289518"/>
                  </a:lnTo>
                  <a:lnTo>
                    <a:pt x="285347" y="1259466"/>
                  </a:lnTo>
                  <a:lnTo>
                    <a:pt x="243388" y="1226168"/>
                  </a:lnTo>
                  <a:lnTo>
                    <a:pt x="204136" y="1189804"/>
                  </a:lnTo>
                  <a:lnTo>
                    <a:pt x="167771" y="1150553"/>
                  </a:lnTo>
                  <a:lnTo>
                    <a:pt x="134473" y="1108594"/>
                  </a:lnTo>
                  <a:lnTo>
                    <a:pt x="104421" y="1064107"/>
                  </a:lnTo>
                  <a:lnTo>
                    <a:pt x="77793" y="1017271"/>
                  </a:lnTo>
                  <a:lnTo>
                    <a:pt x="54770" y="968266"/>
                  </a:lnTo>
                  <a:lnTo>
                    <a:pt x="35531" y="917271"/>
                  </a:lnTo>
                  <a:lnTo>
                    <a:pt x="20255" y="864465"/>
                  </a:lnTo>
                  <a:lnTo>
                    <a:pt x="9122" y="810027"/>
                  </a:lnTo>
                  <a:lnTo>
                    <a:pt x="2310" y="754138"/>
                  </a:lnTo>
                  <a:lnTo>
                    <a:pt x="0" y="696976"/>
                  </a:lnTo>
                  <a:close/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2" name="object 66"/>
            <p:cNvSpPr/>
            <p:nvPr/>
          </p:nvSpPr>
          <p:spPr>
            <a:xfrm>
              <a:off x="1972310" y="2369439"/>
              <a:ext cx="1393825" cy="1393952"/>
            </a:xfrm>
            <a:custGeom>
              <a:avLst/>
              <a:gdLst/>
              <a:ahLst/>
              <a:cxnLst/>
              <a:rect l="l" t="t" r="r" b="b"/>
              <a:pathLst>
                <a:path w="1393825" h="1393952">
                  <a:moveTo>
                    <a:pt x="0" y="696976"/>
                  </a:moveTo>
                  <a:lnTo>
                    <a:pt x="2310" y="754139"/>
                  </a:lnTo>
                  <a:lnTo>
                    <a:pt x="9121" y="810031"/>
                  </a:lnTo>
                  <a:lnTo>
                    <a:pt x="20255" y="864469"/>
                  </a:lnTo>
                  <a:lnTo>
                    <a:pt x="35530" y="917277"/>
                  </a:lnTo>
                  <a:lnTo>
                    <a:pt x="54768" y="968273"/>
                  </a:lnTo>
                  <a:lnTo>
                    <a:pt x="77790" y="1017280"/>
                  </a:lnTo>
                  <a:lnTo>
                    <a:pt x="104415" y="1064116"/>
                  </a:lnTo>
                  <a:lnTo>
                    <a:pt x="134465" y="1108604"/>
                  </a:lnTo>
                  <a:lnTo>
                    <a:pt x="167760" y="1150563"/>
                  </a:lnTo>
                  <a:lnTo>
                    <a:pt x="204120" y="1189815"/>
                  </a:lnTo>
                  <a:lnTo>
                    <a:pt x="243367" y="1226180"/>
                  </a:lnTo>
                  <a:lnTo>
                    <a:pt x="285320" y="1259478"/>
                  </a:lnTo>
                  <a:lnTo>
                    <a:pt x="329800" y="1289530"/>
                  </a:lnTo>
                  <a:lnTo>
                    <a:pt x="376628" y="1316158"/>
                  </a:lnTo>
                  <a:lnTo>
                    <a:pt x="425624" y="1339181"/>
                  </a:lnTo>
                  <a:lnTo>
                    <a:pt x="476609" y="1358420"/>
                  </a:lnTo>
                  <a:lnTo>
                    <a:pt x="529404" y="1373696"/>
                  </a:lnTo>
                  <a:lnTo>
                    <a:pt x="583828" y="1384829"/>
                  </a:lnTo>
                  <a:lnTo>
                    <a:pt x="639703" y="1391641"/>
                  </a:lnTo>
                  <a:lnTo>
                    <a:pt x="696848" y="1393952"/>
                  </a:lnTo>
                  <a:lnTo>
                    <a:pt x="754012" y="1391641"/>
                  </a:lnTo>
                  <a:lnTo>
                    <a:pt x="809904" y="1384829"/>
                  </a:lnTo>
                  <a:lnTo>
                    <a:pt x="864342" y="1373696"/>
                  </a:lnTo>
                  <a:lnTo>
                    <a:pt x="917150" y="1358420"/>
                  </a:lnTo>
                  <a:lnTo>
                    <a:pt x="968146" y="1339181"/>
                  </a:lnTo>
                  <a:lnTo>
                    <a:pt x="1017153" y="1316158"/>
                  </a:lnTo>
                  <a:lnTo>
                    <a:pt x="1063989" y="1289530"/>
                  </a:lnTo>
                  <a:lnTo>
                    <a:pt x="1108477" y="1259478"/>
                  </a:lnTo>
                  <a:lnTo>
                    <a:pt x="1150436" y="1226180"/>
                  </a:lnTo>
                  <a:lnTo>
                    <a:pt x="1189688" y="1189815"/>
                  </a:lnTo>
                  <a:lnTo>
                    <a:pt x="1226053" y="1150563"/>
                  </a:lnTo>
                  <a:lnTo>
                    <a:pt x="1259351" y="1108604"/>
                  </a:lnTo>
                  <a:lnTo>
                    <a:pt x="1289403" y="1064116"/>
                  </a:lnTo>
                  <a:lnTo>
                    <a:pt x="1316031" y="1017280"/>
                  </a:lnTo>
                  <a:lnTo>
                    <a:pt x="1339054" y="968273"/>
                  </a:lnTo>
                  <a:lnTo>
                    <a:pt x="1358293" y="917277"/>
                  </a:lnTo>
                  <a:lnTo>
                    <a:pt x="1373569" y="864469"/>
                  </a:lnTo>
                  <a:lnTo>
                    <a:pt x="1384702" y="810031"/>
                  </a:lnTo>
                  <a:lnTo>
                    <a:pt x="1391514" y="754139"/>
                  </a:lnTo>
                  <a:lnTo>
                    <a:pt x="1393825" y="696976"/>
                  </a:lnTo>
                  <a:lnTo>
                    <a:pt x="1391514" y="639812"/>
                  </a:lnTo>
                  <a:lnTo>
                    <a:pt x="1384702" y="583920"/>
                  </a:lnTo>
                  <a:lnTo>
                    <a:pt x="1373569" y="529482"/>
                  </a:lnTo>
                  <a:lnTo>
                    <a:pt x="1358293" y="476674"/>
                  </a:lnTo>
                  <a:lnTo>
                    <a:pt x="1339054" y="425678"/>
                  </a:lnTo>
                  <a:lnTo>
                    <a:pt x="1316031" y="376671"/>
                  </a:lnTo>
                  <a:lnTo>
                    <a:pt x="1289403" y="329835"/>
                  </a:lnTo>
                  <a:lnTo>
                    <a:pt x="1259351" y="285347"/>
                  </a:lnTo>
                  <a:lnTo>
                    <a:pt x="1226053" y="243388"/>
                  </a:lnTo>
                  <a:lnTo>
                    <a:pt x="1189688" y="204136"/>
                  </a:lnTo>
                  <a:lnTo>
                    <a:pt x="1150436" y="167771"/>
                  </a:lnTo>
                  <a:lnTo>
                    <a:pt x="1108477" y="134473"/>
                  </a:lnTo>
                  <a:lnTo>
                    <a:pt x="1063989" y="104421"/>
                  </a:lnTo>
                  <a:lnTo>
                    <a:pt x="1017153" y="77793"/>
                  </a:lnTo>
                  <a:lnTo>
                    <a:pt x="968146" y="54770"/>
                  </a:lnTo>
                  <a:lnTo>
                    <a:pt x="917150" y="35531"/>
                  </a:lnTo>
                  <a:lnTo>
                    <a:pt x="864342" y="20255"/>
                  </a:lnTo>
                  <a:lnTo>
                    <a:pt x="809904" y="9122"/>
                  </a:lnTo>
                  <a:lnTo>
                    <a:pt x="754012" y="2310"/>
                  </a:lnTo>
                  <a:lnTo>
                    <a:pt x="696848" y="0"/>
                  </a:lnTo>
                  <a:lnTo>
                    <a:pt x="639703" y="2310"/>
                  </a:lnTo>
                  <a:lnTo>
                    <a:pt x="583828" y="9122"/>
                  </a:lnTo>
                  <a:lnTo>
                    <a:pt x="529404" y="20255"/>
                  </a:lnTo>
                  <a:lnTo>
                    <a:pt x="476609" y="35531"/>
                  </a:lnTo>
                  <a:lnTo>
                    <a:pt x="425624" y="54770"/>
                  </a:lnTo>
                  <a:lnTo>
                    <a:pt x="376628" y="77793"/>
                  </a:lnTo>
                  <a:lnTo>
                    <a:pt x="329800" y="104421"/>
                  </a:lnTo>
                  <a:lnTo>
                    <a:pt x="285320" y="134473"/>
                  </a:lnTo>
                  <a:lnTo>
                    <a:pt x="243367" y="167771"/>
                  </a:lnTo>
                  <a:lnTo>
                    <a:pt x="204120" y="204136"/>
                  </a:lnTo>
                  <a:lnTo>
                    <a:pt x="167760" y="243388"/>
                  </a:lnTo>
                  <a:lnTo>
                    <a:pt x="134465" y="285347"/>
                  </a:lnTo>
                  <a:lnTo>
                    <a:pt x="104415" y="329835"/>
                  </a:lnTo>
                  <a:lnTo>
                    <a:pt x="77790" y="376671"/>
                  </a:lnTo>
                  <a:lnTo>
                    <a:pt x="54768" y="425678"/>
                  </a:lnTo>
                  <a:lnTo>
                    <a:pt x="35530" y="476674"/>
                  </a:lnTo>
                  <a:lnTo>
                    <a:pt x="20255" y="529482"/>
                  </a:lnTo>
                  <a:lnTo>
                    <a:pt x="9121" y="583920"/>
                  </a:lnTo>
                  <a:lnTo>
                    <a:pt x="2310" y="639812"/>
                  </a:lnTo>
                  <a:lnTo>
                    <a:pt x="0" y="696976"/>
                  </a:lnTo>
                  <a:close/>
                </a:path>
              </a:pathLst>
            </a:custGeom>
            <a:solidFill>
              <a:srgbClr val="3366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3" name="object 67"/>
            <p:cNvSpPr/>
            <p:nvPr/>
          </p:nvSpPr>
          <p:spPr>
            <a:xfrm>
              <a:off x="1972310" y="2369439"/>
              <a:ext cx="1393825" cy="1393952"/>
            </a:xfrm>
            <a:custGeom>
              <a:avLst/>
              <a:gdLst/>
              <a:ahLst/>
              <a:cxnLst/>
              <a:rect l="l" t="t" r="r" b="b"/>
              <a:pathLst>
                <a:path w="1393825" h="1393952">
                  <a:moveTo>
                    <a:pt x="0" y="696976"/>
                  </a:moveTo>
                  <a:lnTo>
                    <a:pt x="2310" y="639812"/>
                  </a:lnTo>
                  <a:lnTo>
                    <a:pt x="9121" y="583920"/>
                  </a:lnTo>
                  <a:lnTo>
                    <a:pt x="20255" y="529482"/>
                  </a:lnTo>
                  <a:lnTo>
                    <a:pt x="35530" y="476674"/>
                  </a:lnTo>
                  <a:lnTo>
                    <a:pt x="54768" y="425678"/>
                  </a:lnTo>
                  <a:lnTo>
                    <a:pt x="77790" y="376671"/>
                  </a:lnTo>
                  <a:lnTo>
                    <a:pt x="104415" y="329835"/>
                  </a:lnTo>
                  <a:lnTo>
                    <a:pt x="134465" y="285347"/>
                  </a:lnTo>
                  <a:lnTo>
                    <a:pt x="167760" y="243388"/>
                  </a:lnTo>
                  <a:lnTo>
                    <a:pt x="204120" y="204136"/>
                  </a:lnTo>
                  <a:lnTo>
                    <a:pt x="243367" y="167771"/>
                  </a:lnTo>
                  <a:lnTo>
                    <a:pt x="285320" y="134473"/>
                  </a:lnTo>
                  <a:lnTo>
                    <a:pt x="329800" y="104421"/>
                  </a:lnTo>
                  <a:lnTo>
                    <a:pt x="376628" y="77793"/>
                  </a:lnTo>
                  <a:lnTo>
                    <a:pt x="425624" y="54770"/>
                  </a:lnTo>
                  <a:lnTo>
                    <a:pt x="476609" y="35531"/>
                  </a:lnTo>
                  <a:lnTo>
                    <a:pt x="529404" y="20255"/>
                  </a:lnTo>
                  <a:lnTo>
                    <a:pt x="583828" y="9122"/>
                  </a:lnTo>
                  <a:lnTo>
                    <a:pt x="639703" y="2310"/>
                  </a:lnTo>
                  <a:lnTo>
                    <a:pt x="696848" y="0"/>
                  </a:lnTo>
                  <a:lnTo>
                    <a:pt x="754012" y="2310"/>
                  </a:lnTo>
                  <a:lnTo>
                    <a:pt x="809904" y="9122"/>
                  </a:lnTo>
                  <a:lnTo>
                    <a:pt x="864342" y="20255"/>
                  </a:lnTo>
                  <a:lnTo>
                    <a:pt x="917150" y="35531"/>
                  </a:lnTo>
                  <a:lnTo>
                    <a:pt x="968146" y="54770"/>
                  </a:lnTo>
                  <a:lnTo>
                    <a:pt x="1017153" y="77793"/>
                  </a:lnTo>
                  <a:lnTo>
                    <a:pt x="1063989" y="104421"/>
                  </a:lnTo>
                  <a:lnTo>
                    <a:pt x="1108477" y="134473"/>
                  </a:lnTo>
                  <a:lnTo>
                    <a:pt x="1150436" y="167771"/>
                  </a:lnTo>
                  <a:lnTo>
                    <a:pt x="1189688" y="204136"/>
                  </a:lnTo>
                  <a:lnTo>
                    <a:pt x="1226053" y="243388"/>
                  </a:lnTo>
                  <a:lnTo>
                    <a:pt x="1259351" y="285347"/>
                  </a:lnTo>
                  <a:lnTo>
                    <a:pt x="1289403" y="329835"/>
                  </a:lnTo>
                  <a:lnTo>
                    <a:pt x="1316031" y="376671"/>
                  </a:lnTo>
                  <a:lnTo>
                    <a:pt x="1339054" y="425678"/>
                  </a:lnTo>
                  <a:lnTo>
                    <a:pt x="1358293" y="476674"/>
                  </a:lnTo>
                  <a:lnTo>
                    <a:pt x="1373569" y="529482"/>
                  </a:lnTo>
                  <a:lnTo>
                    <a:pt x="1384702" y="583920"/>
                  </a:lnTo>
                  <a:lnTo>
                    <a:pt x="1391514" y="639812"/>
                  </a:lnTo>
                  <a:lnTo>
                    <a:pt x="1393825" y="696976"/>
                  </a:lnTo>
                  <a:lnTo>
                    <a:pt x="1391514" y="754139"/>
                  </a:lnTo>
                  <a:lnTo>
                    <a:pt x="1384702" y="810031"/>
                  </a:lnTo>
                  <a:lnTo>
                    <a:pt x="1373569" y="864469"/>
                  </a:lnTo>
                  <a:lnTo>
                    <a:pt x="1358293" y="917277"/>
                  </a:lnTo>
                  <a:lnTo>
                    <a:pt x="1339054" y="968273"/>
                  </a:lnTo>
                  <a:lnTo>
                    <a:pt x="1316031" y="1017280"/>
                  </a:lnTo>
                  <a:lnTo>
                    <a:pt x="1289403" y="1064116"/>
                  </a:lnTo>
                  <a:lnTo>
                    <a:pt x="1259351" y="1108604"/>
                  </a:lnTo>
                  <a:lnTo>
                    <a:pt x="1226053" y="1150563"/>
                  </a:lnTo>
                  <a:lnTo>
                    <a:pt x="1189688" y="1189815"/>
                  </a:lnTo>
                  <a:lnTo>
                    <a:pt x="1150436" y="1226180"/>
                  </a:lnTo>
                  <a:lnTo>
                    <a:pt x="1108477" y="1259478"/>
                  </a:lnTo>
                  <a:lnTo>
                    <a:pt x="1063989" y="1289530"/>
                  </a:lnTo>
                  <a:lnTo>
                    <a:pt x="1017153" y="1316158"/>
                  </a:lnTo>
                  <a:lnTo>
                    <a:pt x="968146" y="1339181"/>
                  </a:lnTo>
                  <a:lnTo>
                    <a:pt x="917150" y="1358420"/>
                  </a:lnTo>
                  <a:lnTo>
                    <a:pt x="864342" y="1373696"/>
                  </a:lnTo>
                  <a:lnTo>
                    <a:pt x="809904" y="1384829"/>
                  </a:lnTo>
                  <a:lnTo>
                    <a:pt x="754012" y="1391641"/>
                  </a:lnTo>
                  <a:lnTo>
                    <a:pt x="696848" y="1393952"/>
                  </a:lnTo>
                  <a:lnTo>
                    <a:pt x="639703" y="1391641"/>
                  </a:lnTo>
                  <a:lnTo>
                    <a:pt x="583828" y="1384829"/>
                  </a:lnTo>
                  <a:lnTo>
                    <a:pt x="529404" y="1373696"/>
                  </a:lnTo>
                  <a:lnTo>
                    <a:pt x="476609" y="1358420"/>
                  </a:lnTo>
                  <a:lnTo>
                    <a:pt x="425624" y="1339181"/>
                  </a:lnTo>
                  <a:lnTo>
                    <a:pt x="376628" y="1316158"/>
                  </a:lnTo>
                  <a:lnTo>
                    <a:pt x="329800" y="1289530"/>
                  </a:lnTo>
                  <a:lnTo>
                    <a:pt x="285320" y="1259478"/>
                  </a:lnTo>
                  <a:lnTo>
                    <a:pt x="243367" y="1226180"/>
                  </a:lnTo>
                  <a:lnTo>
                    <a:pt x="204120" y="1189815"/>
                  </a:lnTo>
                  <a:lnTo>
                    <a:pt x="167760" y="1150563"/>
                  </a:lnTo>
                  <a:lnTo>
                    <a:pt x="134465" y="1108604"/>
                  </a:lnTo>
                  <a:lnTo>
                    <a:pt x="104415" y="1064116"/>
                  </a:lnTo>
                  <a:lnTo>
                    <a:pt x="77790" y="1017280"/>
                  </a:lnTo>
                  <a:lnTo>
                    <a:pt x="54768" y="968273"/>
                  </a:lnTo>
                  <a:lnTo>
                    <a:pt x="35530" y="917277"/>
                  </a:lnTo>
                  <a:lnTo>
                    <a:pt x="20255" y="864469"/>
                  </a:lnTo>
                  <a:lnTo>
                    <a:pt x="9121" y="810031"/>
                  </a:lnTo>
                  <a:lnTo>
                    <a:pt x="2310" y="754139"/>
                  </a:lnTo>
                  <a:lnTo>
                    <a:pt x="0" y="696976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4" name="object 9"/>
            <p:cNvSpPr txBox="1"/>
            <p:nvPr/>
          </p:nvSpPr>
          <p:spPr>
            <a:xfrm>
              <a:off x="4288282" y="1358598"/>
              <a:ext cx="792909" cy="49510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 indent="45719" algn="just">
                <a:lnSpc>
                  <a:spcPts val="1250"/>
                </a:lnSpc>
                <a:spcBef>
                  <a:spcPts val="132"/>
                </a:spcBef>
              </a:pPr>
              <a:r>
                <a:rPr sz="1200" spc="-9" dirty="0" smtClean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c</a:t>
              </a:r>
              <a:r>
                <a:rPr sz="1200" spc="4" dirty="0" smtClean="0">
                  <a:solidFill>
                    <a:srgbClr val="FFFFFF"/>
                  </a:solidFill>
                  <a:latin typeface="Arial"/>
                  <a:cs typeface="Arial"/>
                </a:rPr>
                <a:t>ade</a:t>
              </a:r>
              <a:r>
                <a:rPr sz="1200" spc="-39" dirty="0" smtClean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1200" spc="19" dirty="0" smtClean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c Cu</a:t>
              </a:r>
              <a:r>
                <a:rPr sz="1200" spc="9" dirty="0" smtClean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1200" spc="4" dirty="0" smtClean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1200" spc="19" dirty="0" smtClean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c</a:t>
              </a:r>
              <a:r>
                <a:rPr sz="1200" spc="4" dirty="0" smtClean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1200" spc="19" dirty="0" smtClean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z="1200" spc="4" dirty="0" smtClean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m </a:t>
              </a:r>
              <a:r>
                <a:rPr sz="1200" spc="4" dirty="0" smtClean="0">
                  <a:solidFill>
                    <a:srgbClr val="FFFFFF"/>
                  </a:solidFill>
                  <a:latin typeface="Arial"/>
                  <a:cs typeface="Arial"/>
                </a:rPr>
                <a:t>(</a:t>
              </a:r>
              <a:r>
                <a:rPr sz="1200" spc="-9" dirty="0" smtClean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1200" spc="4" dirty="0" smtClean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b</a:t>
              </a:r>
              <a:r>
                <a:rPr sz="1200" spc="25" dirty="0" smtClean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1200" spc="-34" dirty="0" smtClean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1)</a:t>
              </a:r>
              <a:endParaRPr sz="1200">
                <a:latin typeface="Arial"/>
                <a:cs typeface="Arial"/>
              </a:endParaRPr>
            </a:p>
          </p:txBody>
        </p:sp>
        <p:sp>
          <p:nvSpPr>
            <p:cNvPr id="25" name="object 8"/>
            <p:cNvSpPr txBox="1"/>
            <p:nvPr/>
          </p:nvSpPr>
          <p:spPr>
            <a:xfrm>
              <a:off x="2213229" y="2631145"/>
              <a:ext cx="911439" cy="870196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indent="-2240" algn="ctr">
                <a:lnSpc>
                  <a:spcPts val="1379"/>
                </a:lnSpc>
                <a:spcBef>
                  <a:spcPts val="60"/>
                </a:spcBef>
              </a:pP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Qua</a:t>
              </a:r>
              <a:r>
                <a:rPr sz="1200" spc="25" dirty="0" smtClean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z="1200" spc="19" dirty="0" smtClean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ty </a:t>
              </a:r>
              <a:endParaRPr sz="1200">
                <a:latin typeface="Arial"/>
                <a:cs typeface="Arial"/>
              </a:endParaRPr>
            </a:p>
            <a:p>
              <a:pPr algn="ctr">
                <a:lnSpc>
                  <a:spcPts val="1379"/>
                </a:lnSpc>
              </a:pPr>
              <a:r>
                <a:rPr sz="1200" spc="-14" dirty="0" smtClean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1200" spc="4" dirty="0" smtClean="0">
                  <a:solidFill>
                    <a:srgbClr val="FFFFFF"/>
                  </a:solidFill>
                  <a:latin typeface="Arial"/>
                  <a:cs typeface="Arial"/>
                </a:rPr>
                <a:t>anage</a:t>
              </a:r>
              <a:r>
                <a:rPr sz="1200" spc="-39" dirty="0" smtClean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1200" spc="4" dirty="0" smtClean="0">
                  <a:solidFill>
                    <a:srgbClr val="FFFFFF"/>
                  </a:solidFill>
                  <a:latin typeface="Arial"/>
                  <a:cs typeface="Arial"/>
                </a:rPr>
                <a:t>en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t </a:t>
              </a:r>
              <a:endParaRPr sz="1200">
                <a:latin typeface="Arial"/>
                <a:cs typeface="Arial"/>
              </a:endParaRPr>
            </a:p>
            <a:p>
              <a:pPr algn="ctr">
                <a:lnSpc>
                  <a:spcPts val="1379"/>
                </a:lnSpc>
              </a:pPr>
              <a:r>
                <a:rPr sz="1200" spc="-9" dirty="0" smtClean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yst</a:t>
              </a:r>
              <a:r>
                <a:rPr sz="1200" spc="4" dirty="0" smtClean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1200" spc="-39" dirty="0" smtClean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s </a:t>
              </a:r>
              <a:endParaRPr sz="1200">
                <a:latin typeface="Arial"/>
                <a:cs typeface="Arial"/>
              </a:endParaRPr>
            </a:p>
            <a:p>
              <a:pPr algn="ctr">
                <a:lnSpc>
                  <a:spcPts val="1379"/>
                </a:lnSpc>
              </a:pPr>
              <a:r>
                <a:rPr sz="1200" spc="4" dirty="0" smtClean="0">
                  <a:solidFill>
                    <a:srgbClr val="FFFFFF"/>
                  </a:solidFill>
                  <a:latin typeface="Arial"/>
                  <a:cs typeface="Arial"/>
                </a:rPr>
                <a:t>(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Q</a:t>
              </a:r>
              <a:r>
                <a:rPr sz="1200" spc="-14" dirty="0" smtClean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1200" spc="-9" dirty="0" smtClean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)</a:t>
              </a:r>
              <a:endParaRPr sz="1200">
                <a:latin typeface="Arial"/>
                <a:cs typeface="Arial"/>
              </a:endParaRPr>
            </a:p>
            <a:p>
              <a:pPr marL="52577" marR="56983" algn="ctr">
                <a:lnSpc>
                  <a:spcPct val="95825"/>
                </a:lnSpc>
                <a:spcBef>
                  <a:spcPts val="235"/>
                </a:spcBef>
              </a:pPr>
              <a:r>
                <a:rPr sz="1200" spc="4" dirty="0" smtClean="0">
                  <a:solidFill>
                    <a:srgbClr val="FFFFFF"/>
                  </a:solidFill>
                  <a:latin typeface="Arial"/>
                  <a:cs typeface="Arial"/>
                </a:rPr>
                <a:t>(</a:t>
              </a:r>
              <a:r>
                <a:rPr sz="1200" spc="-9" dirty="0" smtClean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1200" spc="4" dirty="0" smtClean="0">
                  <a:solidFill>
                    <a:srgbClr val="FFFFFF"/>
                  </a:solidFill>
                  <a:latin typeface="Arial"/>
                  <a:cs typeface="Arial"/>
                </a:rPr>
                <a:t>nab</a:t>
              </a:r>
              <a:r>
                <a:rPr sz="1200" spc="19" dirty="0" smtClean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z="1200" spc="4" dirty="0" smtClean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1200" spc="-34" dirty="0" smtClean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1200" spc="4" dirty="0" smtClean="0">
                  <a:solidFill>
                    <a:srgbClr val="FFFFFF"/>
                  </a:solidFill>
                  <a:latin typeface="Arial"/>
                  <a:cs typeface="Arial"/>
                </a:rPr>
                <a:t>5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)</a:t>
              </a:r>
              <a:endParaRPr sz="1200">
                <a:latin typeface="Arial"/>
                <a:cs typeface="Arial"/>
              </a:endParaRPr>
            </a:p>
          </p:txBody>
        </p:sp>
        <p:sp>
          <p:nvSpPr>
            <p:cNvPr id="26" name="object 7"/>
            <p:cNvSpPr txBox="1"/>
            <p:nvPr/>
          </p:nvSpPr>
          <p:spPr>
            <a:xfrm>
              <a:off x="6299454" y="2898727"/>
              <a:ext cx="790756" cy="336607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63056" marR="73423" algn="ctr">
                <a:lnSpc>
                  <a:spcPts val="1325"/>
                </a:lnSpc>
                <a:spcBef>
                  <a:spcPts val="66"/>
                </a:spcBef>
              </a:pPr>
              <a:r>
                <a:rPr sz="1200" spc="-9" dirty="0" smtClean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1200" spc="4" dirty="0" smtClean="0">
                  <a:solidFill>
                    <a:srgbClr val="FFFFFF"/>
                  </a:solidFill>
                  <a:latin typeface="Arial"/>
                  <a:cs typeface="Arial"/>
                </a:rPr>
                <a:t>uden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ts</a:t>
              </a:r>
              <a:endParaRPr sz="1200">
                <a:latin typeface="Arial"/>
                <a:cs typeface="Arial"/>
              </a:endParaRPr>
            </a:p>
            <a:p>
              <a:pPr algn="ctr">
                <a:lnSpc>
                  <a:spcPts val="1250"/>
                </a:lnSpc>
              </a:pPr>
              <a:r>
                <a:rPr sz="1200" spc="4" dirty="0" smtClean="0">
                  <a:solidFill>
                    <a:srgbClr val="FFFFFF"/>
                  </a:solidFill>
                  <a:latin typeface="Arial"/>
                  <a:cs typeface="Arial"/>
                </a:rPr>
                <a:t>(</a:t>
              </a:r>
              <a:r>
                <a:rPr sz="1200" spc="-9" dirty="0" smtClean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1200" spc="4" dirty="0" smtClean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b</a:t>
              </a:r>
              <a:r>
                <a:rPr sz="1200" spc="25" dirty="0" smtClean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1200" spc="-34" dirty="0" smtClean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2)</a:t>
              </a:r>
              <a:endParaRPr sz="1200">
                <a:latin typeface="Arial"/>
                <a:cs typeface="Arial"/>
              </a:endParaRPr>
            </a:p>
          </p:txBody>
        </p:sp>
        <p:sp>
          <p:nvSpPr>
            <p:cNvPr id="27" name="object 6"/>
            <p:cNvSpPr txBox="1"/>
            <p:nvPr/>
          </p:nvSpPr>
          <p:spPr>
            <a:xfrm>
              <a:off x="4053586" y="3056490"/>
              <a:ext cx="1269926" cy="1330636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indent="-9479" algn="ctr">
                <a:lnSpc>
                  <a:spcPts val="2299"/>
                </a:lnSpc>
                <a:spcBef>
                  <a:spcPts val="20"/>
                </a:spcBef>
              </a:pPr>
              <a:r>
                <a:rPr sz="2000" spc="-9" dirty="0" smtClean="0">
                  <a:solidFill>
                    <a:srgbClr val="FFFF00"/>
                  </a:solidFill>
                  <a:latin typeface="Arial"/>
                  <a:cs typeface="Arial"/>
                </a:rPr>
                <a:t>A</a:t>
              </a:r>
              <a:r>
                <a:rPr sz="2000" spc="0" dirty="0" smtClean="0">
                  <a:solidFill>
                    <a:srgbClr val="FFFF00"/>
                  </a:solidFill>
                  <a:latin typeface="Arial"/>
                  <a:cs typeface="Arial"/>
                </a:rPr>
                <a:t>d</a:t>
              </a:r>
              <a:r>
                <a:rPr sz="2000" spc="-9" dirty="0" smtClean="0">
                  <a:solidFill>
                    <a:srgbClr val="FFFF00"/>
                  </a:solidFill>
                  <a:latin typeface="Arial"/>
                  <a:cs typeface="Arial"/>
                </a:rPr>
                <a:t>o</a:t>
              </a:r>
              <a:r>
                <a:rPr sz="2000" spc="0" dirty="0" smtClean="0">
                  <a:solidFill>
                    <a:srgbClr val="FFFF00"/>
                  </a:solidFill>
                  <a:latin typeface="Arial"/>
                  <a:cs typeface="Arial"/>
                </a:rPr>
                <a:t>pt</a:t>
              </a:r>
              <a:r>
                <a:rPr sz="2000" spc="-9" dirty="0" smtClean="0">
                  <a:solidFill>
                    <a:srgbClr val="FFFF00"/>
                  </a:solidFill>
                  <a:latin typeface="Arial"/>
                  <a:cs typeface="Arial"/>
                </a:rPr>
                <a:t>e</a:t>
              </a:r>
              <a:r>
                <a:rPr sz="2000" spc="0" dirty="0" smtClean="0">
                  <a:solidFill>
                    <a:srgbClr val="FFFF00"/>
                  </a:solidFill>
                  <a:latin typeface="Arial"/>
                  <a:cs typeface="Arial"/>
                </a:rPr>
                <a:t>d </a:t>
              </a:r>
              <a:endParaRPr sz="2000">
                <a:latin typeface="Arial"/>
                <a:cs typeface="Arial"/>
              </a:endParaRPr>
            </a:p>
            <a:p>
              <a:pPr algn="ctr">
                <a:lnSpc>
                  <a:spcPts val="2299"/>
                </a:lnSpc>
              </a:pPr>
              <a:r>
                <a:rPr sz="2000" spc="4" dirty="0" smtClean="0">
                  <a:solidFill>
                    <a:srgbClr val="FFFF00"/>
                  </a:solidFill>
                  <a:latin typeface="Arial"/>
                  <a:cs typeface="Arial"/>
                </a:rPr>
                <a:t>O</a:t>
              </a:r>
              <a:r>
                <a:rPr sz="2000" spc="-9" dirty="0" smtClean="0">
                  <a:solidFill>
                    <a:srgbClr val="FFFF00"/>
                  </a:solidFill>
                  <a:latin typeface="Arial"/>
                  <a:cs typeface="Arial"/>
                </a:rPr>
                <a:t>B</a:t>
              </a:r>
              <a:r>
                <a:rPr sz="2000" spc="0" dirty="0" smtClean="0">
                  <a:solidFill>
                    <a:srgbClr val="FFFF00"/>
                  </a:solidFill>
                  <a:latin typeface="Arial"/>
                  <a:cs typeface="Arial"/>
                </a:rPr>
                <a:t>E </a:t>
              </a:r>
              <a:endParaRPr sz="2000">
                <a:latin typeface="Arial"/>
                <a:cs typeface="Arial"/>
              </a:endParaRPr>
            </a:p>
            <a:p>
              <a:pPr algn="ctr">
                <a:lnSpc>
                  <a:spcPts val="2299"/>
                </a:lnSpc>
              </a:pPr>
              <a:r>
                <a:rPr sz="2000" spc="-9" dirty="0" smtClean="0">
                  <a:solidFill>
                    <a:srgbClr val="FFFF00"/>
                  </a:solidFill>
                  <a:latin typeface="Arial"/>
                  <a:cs typeface="Arial"/>
                </a:rPr>
                <a:t>P</a:t>
              </a:r>
              <a:r>
                <a:rPr sz="2000" spc="0" dirty="0" smtClean="0">
                  <a:solidFill>
                    <a:srgbClr val="FFFF00"/>
                  </a:solidFill>
                  <a:latin typeface="Arial"/>
                  <a:cs typeface="Arial"/>
                </a:rPr>
                <a:t>h</a:t>
              </a:r>
              <a:r>
                <a:rPr sz="2000" spc="-14" dirty="0" smtClean="0">
                  <a:solidFill>
                    <a:srgbClr val="FFFF00"/>
                  </a:solidFill>
                  <a:latin typeface="Arial"/>
                  <a:cs typeface="Arial"/>
                </a:rPr>
                <a:t>i</a:t>
              </a:r>
              <a:r>
                <a:rPr sz="2000" spc="-9" dirty="0" smtClean="0">
                  <a:solidFill>
                    <a:srgbClr val="FFFF00"/>
                  </a:solidFill>
                  <a:latin typeface="Arial"/>
                  <a:cs typeface="Arial"/>
                </a:rPr>
                <a:t>l</a:t>
              </a:r>
              <a:r>
                <a:rPr sz="2000" spc="0" dirty="0" smtClean="0">
                  <a:solidFill>
                    <a:srgbClr val="FFFF00"/>
                  </a:solidFill>
                  <a:latin typeface="Arial"/>
                  <a:cs typeface="Arial"/>
                </a:rPr>
                <a:t>o</a:t>
              </a:r>
              <a:r>
                <a:rPr sz="2000" spc="4" dirty="0" smtClean="0">
                  <a:solidFill>
                    <a:srgbClr val="FFFF00"/>
                  </a:solidFill>
                  <a:latin typeface="Arial"/>
                  <a:cs typeface="Arial"/>
                </a:rPr>
                <a:t>s</a:t>
              </a:r>
              <a:r>
                <a:rPr sz="2000" spc="0" dirty="0" smtClean="0">
                  <a:solidFill>
                    <a:srgbClr val="FFFF00"/>
                  </a:solidFill>
                  <a:latin typeface="Arial"/>
                  <a:cs typeface="Arial"/>
                </a:rPr>
                <a:t>o</a:t>
              </a:r>
              <a:r>
                <a:rPr sz="2000" spc="-9" dirty="0" smtClean="0">
                  <a:solidFill>
                    <a:srgbClr val="FFFF00"/>
                  </a:solidFill>
                  <a:latin typeface="Arial"/>
                  <a:cs typeface="Arial"/>
                </a:rPr>
                <a:t>p</a:t>
              </a:r>
              <a:r>
                <a:rPr sz="2000" spc="19" dirty="0" smtClean="0">
                  <a:solidFill>
                    <a:srgbClr val="FFFF00"/>
                  </a:solidFill>
                  <a:latin typeface="Arial"/>
                  <a:cs typeface="Arial"/>
                </a:rPr>
                <a:t>h</a:t>
              </a:r>
              <a:r>
                <a:rPr sz="2000" spc="0" dirty="0" smtClean="0">
                  <a:solidFill>
                    <a:srgbClr val="FFFF00"/>
                  </a:solidFill>
                  <a:latin typeface="Arial"/>
                  <a:cs typeface="Arial"/>
                </a:rPr>
                <a:t>y </a:t>
              </a:r>
              <a:endParaRPr sz="2000">
                <a:latin typeface="Arial"/>
                <a:cs typeface="Arial"/>
              </a:endParaRPr>
            </a:p>
            <a:p>
              <a:pPr algn="ctr">
                <a:lnSpc>
                  <a:spcPts val="2299"/>
                </a:lnSpc>
              </a:pPr>
              <a:r>
                <a:rPr sz="2000" spc="-9" dirty="0" smtClean="0">
                  <a:solidFill>
                    <a:srgbClr val="FFFF00"/>
                  </a:solidFill>
                  <a:latin typeface="Arial"/>
                  <a:cs typeface="Arial"/>
                </a:rPr>
                <a:t>PE</a:t>
              </a:r>
              <a:r>
                <a:rPr sz="2000" spc="9" dirty="0" smtClean="0">
                  <a:solidFill>
                    <a:srgbClr val="FFFF00"/>
                  </a:solidFill>
                  <a:latin typeface="Arial"/>
                  <a:cs typeface="Arial"/>
                </a:rPr>
                <a:t>O</a:t>
              </a:r>
              <a:r>
                <a:rPr sz="2000" spc="0" dirty="0" smtClean="0">
                  <a:solidFill>
                    <a:srgbClr val="FFFF00"/>
                  </a:solidFill>
                  <a:latin typeface="Arial"/>
                  <a:cs typeface="Arial"/>
                </a:rPr>
                <a:t>s</a:t>
              </a:r>
              <a:r>
                <a:rPr sz="2000" spc="-17" dirty="0" smtClean="0">
                  <a:solidFill>
                    <a:srgbClr val="FFFF00"/>
                  </a:solidFill>
                  <a:latin typeface="Arial"/>
                  <a:cs typeface="Arial"/>
                </a:rPr>
                <a:t> </a:t>
              </a:r>
              <a:r>
                <a:rPr sz="2000" spc="0" dirty="0" smtClean="0">
                  <a:solidFill>
                    <a:srgbClr val="FFFF00"/>
                  </a:solidFill>
                  <a:latin typeface="Arial"/>
                  <a:cs typeface="Arial"/>
                </a:rPr>
                <a:t>&amp; </a:t>
              </a:r>
              <a:endParaRPr sz="2000">
                <a:latin typeface="Arial"/>
                <a:cs typeface="Arial"/>
              </a:endParaRPr>
            </a:p>
            <a:p>
              <a:pPr algn="ctr">
                <a:lnSpc>
                  <a:spcPts val="2299"/>
                </a:lnSpc>
              </a:pPr>
              <a:r>
                <a:rPr sz="2000" spc="-9" dirty="0" smtClean="0">
                  <a:solidFill>
                    <a:srgbClr val="FFFF00"/>
                  </a:solidFill>
                  <a:latin typeface="Arial"/>
                  <a:cs typeface="Arial"/>
                </a:rPr>
                <a:t>P</a:t>
              </a:r>
              <a:r>
                <a:rPr sz="2000" spc="4" dirty="0" smtClean="0">
                  <a:solidFill>
                    <a:srgbClr val="FFFF00"/>
                  </a:solidFill>
                  <a:latin typeface="Arial"/>
                  <a:cs typeface="Arial"/>
                </a:rPr>
                <a:t>O</a:t>
              </a:r>
              <a:r>
                <a:rPr sz="2000" spc="0" dirty="0" smtClean="0">
                  <a:solidFill>
                    <a:srgbClr val="FFFF00"/>
                  </a:solidFill>
                  <a:latin typeface="Arial"/>
                  <a:cs typeface="Arial"/>
                </a:rPr>
                <a:t>s</a:t>
              </a:r>
              <a:endParaRPr sz="2000">
                <a:latin typeface="Arial"/>
                <a:cs typeface="Arial"/>
              </a:endParaRPr>
            </a:p>
          </p:txBody>
        </p:sp>
        <p:sp>
          <p:nvSpPr>
            <p:cNvPr id="28" name="object 5"/>
            <p:cNvSpPr txBox="1"/>
            <p:nvPr/>
          </p:nvSpPr>
          <p:spPr>
            <a:xfrm>
              <a:off x="5466969" y="5184092"/>
              <a:ext cx="911989" cy="495096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indent="-2073" algn="ctr">
                <a:lnSpc>
                  <a:spcPts val="1250"/>
                </a:lnSpc>
                <a:spcBef>
                  <a:spcPts val="132"/>
                </a:spcBef>
              </a:pPr>
              <a:r>
                <a:rPr sz="1200" spc="-9" dirty="0" smtClean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c</a:t>
              </a:r>
              <a:r>
                <a:rPr sz="1200" spc="4" dirty="0" smtClean="0">
                  <a:solidFill>
                    <a:srgbClr val="FFFFFF"/>
                  </a:solidFill>
                  <a:latin typeface="Arial"/>
                  <a:cs typeface="Arial"/>
                </a:rPr>
                <a:t>ade</a:t>
              </a:r>
              <a:r>
                <a:rPr sz="1200" spc="-39" dirty="0" smtClean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1200" spc="19" dirty="0" smtClean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c &amp; </a:t>
              </a:r>
              <a:r>
                <a:rPr sz="1200" spc="-9" dirty="0" smtClean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1200" spc="4" dirty="0" smtClean="0">
                  <a:solidFill>
                    <a:srgbClr val="FFFFFF"/>
                  </a:solidFill>
                  <a:latin typeface="Arial"/>
                  <a:cs typeface="Arial"/>
                </a:rPr>
                <a:t>p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p</a:t>
              </a:r>
              <a:r>
                <a:rPr sz="1200" spc="4" dirty="0" smtClean="0">
                  <a:solidFill>
                    <a:srgbClr val="FFFFFF"/>
                  </a:solidFill>
                  <a:latin typeface="Arial"/>
                  <a:cs typeface="Arial"/>
                </a:rPr>
                <a:t>or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1200" spc="-19" dirty="0" smtClean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1200" spc="-9" dirty="0" smtClean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1200" spc="4" dirty="0" smtClean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200" spc="-25" dirty="0" smtClean="0">
                  <a:solidFill>
                    <a:srgbClr val="FFFFFF"/>
                  </a:solidFill>
                  <a:latin typeface="Arial"/>
                  <a:cs typeface="Arial"/>
                </a:rPr>
                <a:t>f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f </a:t>
              </a:r>
              <a:r>
                <a:rPr sz="1200" spc="4" dirty="0" smtClean="0">
                  <a:solidFill>
                    <a:srgbClr val="FFFFFF"/>
                  </a:solidFill>
                  <a:latin typeface="Arial"/>
                  <a:cs typeface="Arial"/>
                </a:rPr>
                <a:t>(</a:t>
              </a:r>
              <a:r>
                <a:rPr sz="1200" spc="-9" dirty="0" smtClean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1200" spc="4" dirty="0" smtClean="0">
                  <a:solidFill>
                    <a:srgbClr val="FFFFFF"/>
                  </a:solidFill>
                  <a:latin typeface="Arial"/>
                  <a:cs typeface="Arial"/>
                </a:rPr>
                <a:t>nab</a:t>
              </a:r>
              <a:r>
                <a:rPr sz="1200" spc="19" dirty="0" smtClean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z="1200" spc="4" dirty="0" smtClean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1200" spc="-34" dirty="0" smtClean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1200" spc="4" dirty="0" smtClean="0">
                  <a:solidFill>
                    <a:srgbClr val="FFFFFF"/>
                  </a:solidFill>
                  <a:latin typeface="Arial"/>
                  <a:cs typeface="Arial"/>
                </a:rPr>
                <a:t>3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)</a:t>
              </a:r>
              <a:endParaRPr sz="1200">
                <a:latin typeface="Arial"/>
                <a:cs typeface="Arial"/>
              </a:endParaRPr>
            </a:p>
          </p:txBody>
        </p:sp>
        <p:sp>
          <p:nvSpPr>
            <p:cNvPr id="29" name="object 4"/>
            <p:cNvSpPr txBox="1"/>
            <p:nvPr/>
          </p:nvSpPr>
          <p:spPr>
            <a:xfrm>
              <a:off x="3045333" y="5263086"/>
              <a:ext cx="790756" cy="336607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66104" marR="73271" algn="ctr">
                <a:lnSpc>
                  <a:spcPts val="1325"/>
                </a:lnSpc>
                <a:spcBef>
                  <a:spcPts val="66"/>
                </a:spcBef>
              </a:pPr>
              <a:r>
                <a:rPr sz="1200" spc="9" dirty="0" smtClean="0">
                  <a:solidFill>
                    <a:srgbClr val="FFFFFF"/>
                  </a:solidFill>
                  <a:latin typeface="Arial"/>
                  <a:cs typeface="Arial"/>
                </a:rPr>
                <a:t>F</a:t>
              </a:r>
              <a:r>
                <a:rPr sz="1200" spc="4" dirty="0" smtClean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c</a:t>
              </a:r>
              <a:r>
                <a:rPr sz="1200" spc="19" dirty="0" smtClean="0">
                  <a:solidFill>
                    <a:srgbClr val="FFFFFF"/>
                  </a:solidFill>
                  <a:latin typeface="Arial"/>
                  <a:cs typeface="Arial"/>
                </a:rPr>
                <a:t>ili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ti</a:t>
              </a:r>
              <a:r>
                <a:rPr sz="1200" spc="-19" dirty="0" smtClean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endParaRPr sz="1200">
                <a:latin typeface="Arial"/>
                <a:cs typeface="Arial"/>
              </a:endParaRPr>
            </a:p>
            <a:p>
              <a:pPr algn="ctr">
                <a:lnSpc>
                  <a:spcPts val="1250"/>
                </a:lnSpc>
              </a:pPr>
              <a:r>
                <a:rPr sz="1200" spc="4" dirty="0" smtClean="0">
                  <a:solidFill>
                    <a:srgbClr val="FFFFFF"/>
                  </a:solidFill>
                  <a:latin typeface="Arial"/>
                  <a:cs typeface="Arial"/>
                </a:rPr>
                <a:t>(</a:t>
              </a:r>
              <a:r>
                <a:rPr sz="1200" spc="-9" dirty="0" smtClean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1200" spc="4" dirty="0" smtClean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b</a:t>
              </a:r>
              <a:r>
                <a:rPr sz="1200" spc="25" dirty="0" smtClean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1200" spc="-34" dirty="0" smtClean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1200" spc="0" dirty="0" smtClean="0">
                  <a:solidFill>
                    <a:srgbClr val="FFFFFF"/>
                  </a:solidFill>
                  <a:latin typeface="Arial"/>
                  <a:cs typeface="Arial"/>
                </a:rPr>
                <a:t>4)</a:t>
              </a:r>
              <a:endParaRPr sz="1200">
                <a:latin typeface="Arial"/>
                <a:cs typeface="Arial"/>
              </a:endParaRPr>
            </a:p>
          </p:txBody>
        </p:sp>
      </p:grpSp>
      <p:pic>
        <p:nvPicPr>
          <p:cNvPr id="30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345670192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1524000"/>
            <a:ext cx="6324600" cy="4267201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MY" sz="4000" dirty="0" smtClean="0">
                <a:solidFill>
                  <a:srgbClr val="FFCC66"/>
                </a:solidFill>
                <a:latin typeface="Arial"/>
                <a:cs typeface="Arial"/>
              </a:rPr>
              <a:t>CRITERION 1</a:t>
            </a:r>
            <a:br>
              <a:rPr lang="en-MY" sz="4000" dirty="0" smtClean="0">
                <a:solidFill>
                  <a:srgbClr val="FFCC66"/>
                </a:solidFill>
                <a:latin typeface="Arial"/>
                <a:cs typeface="Arial"/>
              </a:rPr>
            </a:br>
            <a:r>
              <a:rPr lang="en-MY" sz="4000" dirty="0" smtClean="0">
                <a:solidFill>
                  <a:srgbClr val="FFCC66"/>
                </a:solidFill>
                <a:latin typeface="Arial"/>
                <a:cs typeface="Arial"/>
              </a:rPr>
              <a:t/>
            </a:r>
            <a:br>
              <a:rPr lang="en-MY" sz="4000" dirty="0" smtClean="0">
                <a:solidFill>
                  <a:srgbClr val="FFCC66"/>
                </a:solidFill>
                <a:latin typeface="Arial"/>
                <a:cs typeface="Arial"/>
              </a:rPr>
            </a:br>
            <a:r>
              <a:rPr lang="en-MY" sz="4000" dirty="0">
                <a:solidFill>
                  <a:srgbClr val="FFCC66"/>
                </a:solidFill>
                <a:latin typeface="Arial"/>
                <a:cs typeface="Arial"/>
              </a:rPr>
              <a:t/>
            </a:r>
            <a:br>
              <a:rPr lang="en-MY" sz="4000" dirty="0">
                <a:solidFill>
                  <a:srgbClr val="FFCC66"/>
                </a:solidFill>
                <a:latin typeface="Arial"/>
                <a:cs typeface="Arial"/>
              </a:rPr>
            </a:br>
            <a:r>
              <a:rPr lang="en-MY" sz="4000" dirty="0" smtClean="0">
                <a:solidFill>
                  <a:srgbClr val="FFCC66"/>
                </a:solidFill>
                <a:latin typeface="Arial"/>
                <a:cs typeface="Arial"/>
              </a:rPr>
              <a:t>ACADEMIC </a:t>
            </a:r>
            <a:r>
              <a:rPr lang="en-MY" sz="4000" dirty="0">
                <a:solidFill>
                  <a:srgbClr val="FFCC66"/>
                </a:solidFill>
                <a:latin typeface="Arial"/>
                <a:cs typeface="Arial"/>
              </a:rPr>
              <a:t>CURRICULUM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i="1" dirty="0" smtClean="0"/>
              <a:t/>
            </a:r>
            <a:br>
              <a:rPr lang="en-US" sz="4000" i="1" dirty="0" smtClean="0"/>
            </a:br>
            <a:r>
              <a:rPr lang="en-US" sz="4000" i="1" dirty="0" smtClean="0"/>
              <a:t/>
            </a:r>
            <a:br>
              <a:rPr lang="en-US" sz="4000" i="1" dirty="0" smtClean="0"/>
            </a:br>
            <a:r>
              <a:rPr lang="en-US" sz="1800" i="1" dirty="0" smtClean="0"/>
              <a:t/>
            </a:r>
            <a:br>
              <a:rPr lang="en-US" sz="1800" i="1" dirty="0" smtClean="0"/>
            </a:br>
            <a:r>
              <a:rPr lang="en-US" sz="1800" i="1" dirty="0" smtClean="0"/>
              <a:t/>
            </a:r>
            <a:br>
              <a:rPr lang="en-US" sz="1800" i="1" dirty="0" smtClean="0"/>
            </a:br>
            <a:endParaRPr lang="en-US" sz="1800" i="1" dirty="0" smtClean="0"/>
          </a:p>
        </p:txBody>
      </p:sp>
      <p:pic>
        <p:nvPicPr>
          <p:cNvPr id="3" name="Picture 13" descr="UTAR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311021401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ACADEMIC CURRICULUM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="" xmlns:p14="http://schemas.microsoft.com/office/powerpoint/2010/main" val="2589991721"/>
              </p:ext>
            </p:extLst>
          </p:nvPr>
        </p:nvGraphicFramePr>
        <p:xfrm>
          <a:off x="247650" y="838200"/>
          <a:ext cx="84201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11864184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915400" cy="53340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Curriculum adequate 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Appendix </a:t>
            </a:r>
            <a:r>
              <a:rPr lang="en-US" sz="2400" dirty="0"/>
              <a:t>B specifies subject areas to particular engineering field but does not prescribe the specific courses of contemporary importance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Course </a:t>
            </a:r>
            <a:r>
              <a:rPr lang="en-US" sz="2400" dirty="0"/>
              <a:t>structure and </a:t>
            </a:r>
            <a:r>
              <a:rPr lang="en-US" sz="2400" dirty="0" smtClean="0"/>
              <a:t>sequence </a:t>
            </a:r>
            <a:r>
              <a:rPr lang="en-US" sz="2400" dirty="0"/>
              <a:t>+ </a:t>
            </a:r>
            <a:r>
              <a:rPr lang="en-US" sz="2400" dirty="0" smtClean="0"/>
              <a:t>balance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100" dirty="0" smtClean="0"/>
              <a:t>Min</a:t>
            </a:r>
            <a:r>
              <a:rPr lang="en-US" sz="2100" dirty="0"/>
              <a:t>. 120 Credits </a:t>
            </a:r>
          </a:p>
          <a:p>
            <a:pPr lvl="3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100" dirty="0"/>
              <a:t>80 Credits minimum Engineering subjects</a:t>
            </a:r>
          </a:p>
          <a:p>
            <a:pPr lvl="3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100" dirty="0"/>
              <a:t>Remaining 40 Credits + (non-Engineering subjects) </a:t>
            </a:r>
            <a:endParaRPr lang="en-GB" sz="2100" dirty="0"/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Appropriate </a:t>
            </a:r>
            <a:r>
              <a:rPr lang="en-US" sz="2400" dirty="0"/>
              <a:t>breadth and depth, adequate time for contents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Mapping CO to PO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Prepare for engineering practice – design experience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1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ACADEMIC CURRICULUM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26200623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266700" y="990600"/>
            <a:ext cx="8382000" cy="5562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/>
              <a:t>Credit Hours (Equivalent EAC CHs)</a:t>
            </a:r>
            <a:endParaRPr lang="en-US" sz="28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MY" sz="2400" dirty="0"/>
              <a:t>1 hour per week of lecture (14 weeks)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MY" sz="2400" dirty="0"/>
              <a:t>2 hours per week of laboratory or workshop </a:t>
            </a:r>
            <a:endParaRPr lang="en-MY" sz="2400" dirty="0" smtClean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MY" sz="2100" dirty="0" smtClean="0"/>
              <a:t>preferably ≤ 5 per group</a:t>
            </a:r>
            <a:endParaRPr lang="en-MY" sz="21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MY" sz="2400" dirty="0"/>
              <a:t>2 hours per week of supervised tutorial </a:t>
            </a:r>
            <a:endParaRPr lang="en-MY" sz="2400" dirty="0" smtClean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MY" sz="2100" dirty="0" smtClean="0"/>
              <a:t>max </a:t>
            </a:r>
            <a:r>
              <a:rPr lang="en-MY" sz="2100" dirty="0"/>
              <a:t>1 credit hour per subject ≤ </a:t>
            </a:r>
            <a:r>
              <a:rPr lang="en-MY" sz="2100" dirty="0" smtClean="0"/>
              <a:t>30 students </a:t>
            </a:r>
            <a:endParaRPr lang="en-MY" sz="21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MY" sz="2400" dirty="0"/>
              <a:t>3 hours per week of </a:t>
            </a:r>
            <a:r>
              <a:rPr lang="en-MY" sz="2400" dirty="0" smtClean="0"/>
              <a:t>activities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MY" sz="2100" dirty="0" smtClean="0"/>
              <a:t>e.g. problem-based </a:t>
            </a:r>
            <a:r>
              <a:rPr lang="en-MY" sz="2100" dirty="0"/>
              <a:t>learning, e-learning modules, </a:t>
            </a:r>
            <a:r>
              <a:rPr lang="en-MY" sz="2100" dirty="0" smtClean="0"/>
              <a:t>coursework projects &amp; FYP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MY" sz="2400" dirty="0" smtClean="0"/>
              <a:t>1 </a:t>
            </a:r>
            <a:r>
              <a:rPr lang="en-MY" sz="2400" dirty="0"/>
              <a:t>credit hour is allocated for every 2 weeks of </a:t>
            </a:r>
            <a:r>
              <a:rPr lang="en-MY" sz="2400" dirty="0" smtClean="0"/>
              <a:t>industrial training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MY" sz="2100" dirty="0" smtClean="0"/>
              <a:t>max </a:t>
            </a:r>
            <a:r>
              <a:rPr lang="en-MY" sz="2100" dirty="0"/>
              <a:t>6 credit </a:t>
            </a:r>
            <a:r>
              <a:rPr lang="en-MY" sz="2100" dirty="0" smtClean="0"/>
              <a:t>hours, </a:t>
            </a:r>
            <a:r>
              <a:rPr lang="en-MY" sz="2400" dirty="0" smtClean="0"/>
              <a:t>min. 8-week  </a:t>
            </a:r>
            <a:r>
              <a:rPr lang="en-MY" sz="2400" dirty="0"/>
              <a:t>continuous </a:t>
            </a:r>
            <a:r>
              <a:rPr lang="en-MY" sz="2400" dirty="0" smtClean="0"/>
              <a:t>training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MY" sz="2700" dirty="0" smtClean="0"/>
              <a:t>FYP is subject to </a:t>
            </a:r>
            <a:r>
              <a:rPr lang="en-MY" sz="2700" dirty="0"/>
              <a:t>a </a:t>
            </a:r>
            <a:r>
              <a:rPr lang="en-MY" sz="2700" dirty="0" smtClean="0"/>
              <a:t>min </a:t>
            </a:r>
            <a:r>
              <a:rPr lang="en-MY" sz="2700" dirty="0"/>
              <a:t>of 6 </a:t>
            </a:r>
            <a:r>
              <a:rPr lang="en-MY" sz="2700" dirty="0" smtClean="0"/>
              <a:t>CHs and max of 12CHs</a:t>
            </a:r>
            <a:endParaRPr lang="en-MY" sz="27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MY" sz="24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ACADEMIC CURRICULUM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28377551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1027"/>
          <p:cNvSpPr>
            <a:spLocks noGrp="1" noChangeArrowheads="1"/>
          </p:cNvSpPr>
          <p:nvPr>
            <p:ph idx="1"/>
          </p:nvPr>
        </p:nvSpPr>
        <p:spPr>
          <a:xfrm>
            <a:off x="381000" y="838200"/>
            <a:ext cx="8153400" cy="5791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Curriculum: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/>
              <a:t>Maths</a:t>
            </a:r>
            <a:r>
              <a:rPr lang="en-US" sz="2400" dirty="0"/>
              <a:t>, </a:t>
            </a:r>
            <a:r>
              <a:rPr lang="en-US" sz="2400" dirty="0" err="1"/>
              <a:t>Sci</a:t>
            </a:r>
            <a:r>
              <a:rPr lang="en-US" sz="2400" dirty="0"/>
              <a:t>, </a:t>
            </a:r>
            <a:r>
              <a:rPr lang="en-US" sz="2400" dirty="0" err="1"/>
              <a:t>eng</a:t>
            </a:r>
            <a:r>
              <a:rPr lang="en-US" sz="2400" dirty="0"/>
              <a:t> principles, skills and tools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/>
              <a:t>Eng</a:t>
            </a:r>
            <a:r>
              <a:rPr lang="en-US" sz="2400" dirty="0"/>
              <a:t> applications – design and projects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cs typeface="Times New Roman" pitchFamily="18" charset="0"/>
              </a:rPr>
              <a:t>laboratory work to complement the science, computing and engineering theory</a:t>
            </a:r>
            <a:r>
              <a:rPr lang="en-US" sz="2400" dirty="0"/>
              <a:t> 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Integrated </a:t>
            </a:r>
            <a:r>
              <a:rPr lang="en-US" sz="2400" dirty="0"/>
              <a:t>exposure to PE practice, </a:t>
            </a:r>
            <a:r>
              <a:rPr lang="en-US" sz="2400" dirty="0" err="1"/>
              <a:t>incl</a:t>
            </a:r>
            <a:r>
              <a:rPr lang="en-US" sz="2400" dirty="0"/>
              <a:t> </a:t>
            </a:r>
            <a:r>
              <a:rPr lang="en-US" sz="2400" dirty="0" err="1"/>
              <a:t>mgmt</a:t>
            </a:r>
            <a:r>
              <a:rPr lang="en-US" sz="2400" dirty="0"/>
              <a:t> and </a:t>
            </a:r>
            <a:r>
              <a:rPr lang="en-US" sz="2400" dirty="0" smtClean="0"/>
              <a:t>ethics</a:t>
            </a:r>
            <a:endParaRPr lang="en-US" sz="2400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ACADEMIC CURRICULUM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41380577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1027"/>
          <p:cNvSpPr>
            <a:spLocks noGrp="1" noChangeArrowheads="1"/>
          </p:cNvSpPr>
          <p:nvPr>
            <p:ph idx="1"/>
          </p:nvPr>
        </p:nvSpPr>
        <p:spPr>
          <a:xfrm>
            <a:off x="381000" y="838200"/>
            <a:ext cx="8153400" cy="5791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 smtClean="0"/>
              <a:t>Final Year Project (FYP)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MY" sz="2400" dirty="0" smtClean="0"/>
              <a:t>Appropriate </a:t>
            </a:r>
            <a:r>
              <a:rPr lang="en-MY" sz="2400" dirty="0"/>
              <a:t>topics in relation to the degree programme.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MY" sz="2400" dirty="0"/>
              <a:t>Supervisors must be academic staff or qualified engineers from industry.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MY" sz="2400" dirty="0"/>
              <a:t>FYP is compulsory and demands individual analysis and judgement and shall be assessed </a:t>
            </a:r>
            <a:r>
              <a:rPr lang="en-MY" sz="2400" u="sng" dirty="0"/>
              <a:t>independently</a:t>
            </a:r>
            <a:r>
              <a:rPr lang="en-MY" sz="2400" dirty="0"/>
              <a:t>.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MY" sz="2400" dirty="0"/>
              <a:t>Student is expected to developed techniques in literature review, utilising appropriate modern technology.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MY" sz="2400" dirty="0"/>
              <a:t>A final year project is subjected to </a:t>
            </a:r>
            <a:r>
              <a:rPr lang="en-MY" sz="2400" dirty="0" smtClean="0"/>
              <a:t>6-12 CHs</a:t>
            </a:r>
            <a:endParaRPr lang="en-MY" sz="2400" dirty="0"/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ACADEMIC CURRICULUM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337335752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1027"/>
          <p:cNvSpPr>
            <a:spLocks noGrp="1" noChangeArrowheads="1"/>
          </p:cNvSpPr>
          <p:nvPr>
            <p:ph idx="1"/>
          </p:nvPr>
        </p:nvSpPr>
        <p:spPr>
          <a:xfrm>
            <a:off x="381000" y="838200"/>
            <a:ext cx="8153400" cy="5791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MY" sz="2800" dirty="0"/>
              <a:t>Laboratory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MY" sz="2500" dirty="0"/>
              <a:t>Proper Lab supervision by qualified persons. 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MY" sz="2500" dirty="0"/>
              <a:t>Working in groups preferably less than 5.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MY" sz="2500" dirty="0"/>
              <a:t>Lab exercise should be relevant and adequate, promote development of instrumentation skills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MY" sz="2500" dirty="0"/>
              <a:t>The assessment shall be done through a systematic manner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MY" sz="2500" dirty="0"/>
              <a:t>Reports show that the required </a:t>
            </a:r>
            <a:r>
              <a:rPr lang="en-MY" sz="2500" dirty="0" smtClean="0"/>
              <a:t>outcomes</a:t>
            </a:r>
            <a:endParaRPr lang="en-MY" sz="2500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ACADEMIC CURRICULUM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4440395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1027"/>
          <p:cNvSpPr>
            <a:spLocks noGrp="1" noChangeArrowheads="1"/>
          </p:cNvSpPr>
          <p:nvPr>
            <p:ph idx="1"/>
          </p:nvPr>
        </p:nvSpPr>
        <p:spPr>
          <a:xfrm>
            <a:off x="381000" y="838200"/>
            <a:ext cx="8153400" cy="5791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MY" sz="2800" dirty="0"/>
              <a:t>Industrial Training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MY" sz="2500" dirty="0"/>
              <a:t>Exposure to engineering professional practice (practice </a:t>
            </a:r>
            <a:r>
              <a:rPr lang="en-MY" sz="2500" dirty="0" smtClean="0"/>
              <a:t>environment) </a:t>
            </a:r>
            <a:r>
              <a:rPr lang="en-MY" sz="2500" dirty="0"/>
              <a:t>in the form of industrial training ( 2 months minimum) is compulsory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MY" sz="2500" dirty="0"/>
              <a:t>The industrial training is shown to exposed students and made them familiar will common engineering processes at a practical level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MY" sz="2500" dirty="0"/>
              <a:t>Efforts need to be made to </a:t>
            </a:r>
            <a:r>
              <a:rPr lang="en-MY" sz="2500" dirty="0" smtClean="0"/>
              <a:t>assist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500" u="sng" dirty="0" smtClean="0"/>
              <a:t>Not in the last final semester</a:t>
            </a:r>
            <a:endParaRPr lang="en-MY" sz="2500" u="sng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ACADEMIC CURRICULUM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32246751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1027"/>
          <p:cNvSpPr>
            <a:spLocks noGrp="1" noChangeArrowheads="1"/>
          </p:cNvSpPr>
          <p:nvPr>
            <p:ph idx="1"/>
          </p:nvPr>
        </p:nvSpPr>
        <p:spPr>
          <a:xfrm>
            <a:off x="381000" y="838200"/>
            <a:ext cx="8153400" cy="5791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 smtClean="0"/>
              <a:t>Design Projects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MY" sz="2800" dirty="0" smtClean="0"/>
              <a:t>Include </a:t>
            </a:r>
            <a:r>
              <a:rPr lang="en-MY" sz="2800" u="sng" dirty="0"/>
              <a:t>complex engineering problems and design systems</a:t>
            </a:r>
            <a:r>
              <a:rPr lang="en-MY" sz="2800" dirty="0"/>
              <a:t>, components or processes </a:t>
            </a:r>
            <a:r>
              <a:rPr lang="en-MY" sz="2800" b="1" i="1" dirty="0"/>
              <a:t>integrating core </a:t>
            </a:r>
            <a:r>
              <a:rPr lang="en-MY" sz="2800" dirty="0"/>
              <a:t>areas and meeting specified needs with appropriate consideration for </a:t>
            </a:r>
            <a:r>
              <a:rPr lang="en-MY" sz="2800" u="sng" dirty="0"/>
              <a:t>public health and safety, cultural, societal and environmental considerations</a:t>
            </a:r>
            <a:r>
              <a:rPr lang="en-MY" sz="2800" dirty="0"/>
              <a:t>.</a:t>
            </a:r>
            <a:endParaRPr lang="en-US" sz="2800" dirty="0"/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ACADEMIC CURRICULUM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41249788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21920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Outcome from the Workshop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381000" y="990600"/>
            <a:ext cx="8763000" cy="5486400"/>
          </a:xfrm>
        </p:spPr>
        <p:txBody>
          <a:bodyPr/>
          <a:lstStyle/>
          <a:p>
            <a:pPr algn="l" eaLnBrk="1" hangingPunct="1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At the end of this training, participants will be able to understand: </a:t>
            </a:r>
          </a:p>
          <a:p>
            <a:pPr marL="457200" indent="-457200" algn="l" eaLnBrk="1" hangingPunct="1">
              <a:lnSpc>
                <a:spcPct val="150000"/>
              </a:lnSpc>
              <a:spcBef>
                <a:spcPts val="400"/>
              </a:spcBef>
              <a:buFont typeface="Wingdings" pitchFamily="2" charset="2"/>
              <a:buChar char="q"/>
              <a:defRPr/>
            </a:pPr>
            <a:r>
              <a:rPr lang="en-MY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To identify the expectations of accreditation</a:t>
            </a:r>
          </a:p>
          <a:p>
            <a:pPr marL="457200" indent="-457200" algn="l" eaLnBrk="1" hangingPunct="1">
              <a:lnSpc>
                <a:spcPct val="150000"/>
              </a:lnSpc>
              <a:spcBef>
                <a:spcPts val="400"/>
              </a:spcBef>
              <a:buFont typeface="Wingdings" pitchFamily="2" charset="2"/>
              <a:buChar char="q"/>
              <a:defRPr/>
            </a:pPr>
            <a:r>
              <a:rPr lang="en-MY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To identify appropriate approach in preparing a good self-assessment report for accreditation with the real spirit of OBE.</a:t>
            </a:r>
          </a:p>
          <a:p>
            <a:pPr algn="l" eaLnBrk="1" hangingPunct="1">
              <a:defRPr/>
            </a:pPr>
            <a:endParaRPr lang="en-US" sz="2400" dirty="0" smtClean="0">
              <a:solidFill>
                <a:srgbClr val="FFFFFF"/>
              </a:solidFill>
            </a:endParaRPr>
          </a:p>
          <a:p>
            <a:pPr algn="l" eaLnBrk="1" hangingPunct="1">
              <a:defRPr/>
            </a:pPr>
            <a:endParaRPr lang="en-US" sz="2400" dirty="0" smtClean="0">
              <a:solidFill>
                <a:srgbClr val="FFFFFF"/>
              </a:solidFill>
            </a:endParaRPr>
          </a:p>
          <a:p>
            <a:pPr algn="l" eaLnBrk="1" hangingPunct="1">
              <a:defRPr/>
            </a:pPr>
            <a:endParaRPr lang="en-US" sz="2400" dirty="0" smtClean="0">
              <a:solidFill>
                <a:srgbClr val="FFFFFF"/>
              </a:solidFill>
            </a:endParaRPr>
          </a:p>
          <a:p>
            <a:pPr algn="l" eaLnBrk="1" hangingPunct="1">
              <a:defRPr/>
            </a:pPr>
            <a:endParaRPr lang="en-US" sz="2400" dirty="0" smtClean="0">
              <a:solidFill>
                <a:srgbClr val="FFFFFF"/>
              </a:solidFill>
            </a:endParaRPr>
          </a:p>
          <a:p>
            <a:pPr algn="l" eaLnBrk="1" hangingPunct="1">
              <a:defRPr/>
            </a:pPr>
            <a:endParaRPr lang="en-US" sz="2400" dirty="0" smtClean="0">
              <a:solidFill>
                <a:srgbClr val="FFFFFF"/>
              </a:solidFill>
            </a:endParaRPr>
          </a:p>
        </p:txBody>
      </p:sp>
      <p:pic>
        <p:nvPicPr>
          <p:cNvPr id="512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1027"/>
          <p:cNvSpPr>
            <a:spLocks noGrp="1" noChangeArrowheads="1"/>
          </p:cNvSpPr>
          <p:nvPr>
            <p:ph idx="1"/>
          </p:nvPr>
        </p:nvSpPr>
        <p:spPr>
          <a:xfrm>
            <a:off x="381000" y="838200"/>
            <a:ext cx="7620000" cy="5791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MY" sz="2800" dirty="0" smtClean="0"/>
              <a:t>Exposure </a:t>
            </a:r>
            <a:r>
              <a:rPr lang="en-MY" sz="2800" dirty="0"/>
              <a:t>to engineering practice is integrated throughout the curriculum. </a:t>
            </a:r>
            <a:endParaRPr lang="en-MY" sz="2800" dirty="0" smtClean="0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MY" sz="2500" dirty="0"/>
              <a:t>Lecture by guest lecturers from industry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MY" sz="2500" dirty="0"/>
              <a:t>Academic staff with industrial experience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MY" sz="2500" dirty="0"/>
              <a:t>Courses on professional ethics and conduct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MY" sz="2500" dirty="0"/>
              <a:t>Industry Visits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MY" sz="2500" dirty="0"/>
              <a:t>Industry based projects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MY" sz="2500" dirty="0"/>
              <a:t>Regular use of a log book / portfolio which industrial experiences are recorded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endParaRPr lang="en-US" sz="2500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ACADEMIC CURRICULUM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24704161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1027"/>
          <p:cNvSpPr>
            <a:spLocks noGrp="1" noChangeArrowheads="1"/>
          </p:cNvSpPr>
          <p:nvPr>
            <p:ph idx="1"/>
          </p:nvPr>
        </p:nvSpPr>
        <p:spPr>
          <a:xfrm>
            <a:off x="381000" y="838200"/>
            <a:ext cx="7620000" cy="5791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 smtClean="0"/>
              <a:t>Condition Passing Courses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MY" sz="2500" u="sng" dirty="0"/>
              <a:t>Unless the continuous assessment approach adopted can demonstrate the attainment of the depth of knowledge</a:t>
            </a:r>
            <a:r>
              <a:rPr lang="en-MY" sz="2500" dirty="0"/>
              <a:t>, IHLs are strongly reminded to ensure that no student shall pass a course if they fail in their final </a:t>
            </a:r>
            <a:r>
              <a:rPr lang="en-MY" sz="2500" dirty="0" smtClean="0"/>
              <a:t>examination of the semester.</a:t>
            </a:r>
            <a:endParaRPr lang="en-US" sz="2500" dirty="0"/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ACADEMIC CURRICULUM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28323909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1524000"/>
            <a:ext cx="6324600" cy="4267201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MY" sz="4000" dirty="0" smtClean="0">
                <a:solidFill>
                  <a:srgbClr val="FFCC66"/>
                </a:solidFill>
                <a:latin typeface="Arial"/>
                <a:cs typeface="Arial"/>
              </a:rPr>
              <a:t>CRITERION 2</a:t>
            </a:r>
            <a:br>
              <a:rPr lang="en-MY" sz="4000" dirty="0" smtClean="0">
                <a:solidFill>
                  <a:srgbClr val="FFCC66"/>
                </a:solidFill>
                <a:latin typeface="Arial"/>
                <a:cs typeface="Arial"/>
              </a:rPr>
            </a:br>
            <a:r>
              <a:rPr lang="en-MY" sz="4000" dirty="0" smtClean="0">
                <a:solidFill>
                  <a:srgbClr val="FFCC66"/>
                </a:solidFill>
                <a:latin typeface="Arial"/>
                <a:cs typeface="Arial"/>
              </a:rPr>
              <a:t/>
            </a:r>
            <a:br>
              <a:rPr lang="en-MY" sz="4000" dirty="0" smtClean="0">
                <a:solidFill>
                  <a:srgbClr val="FFCC66"/>
                </a:solidFill>
                <a:latin typeface="Arial"/>
                <a:cs typeface="Arial"/>
              </a:rPr>
            </a:br>
            <a:r>
              <a:rPr lang="en-MY" sz="4000" dirty="0">
                <a:solidFill>
                  <a:srgbClr val="FFCC66"/>
                </a:solidFill>
                <a:latin typeface="Arial"/>
                <a:cs typeface="Arial"/>
              </a:rPr>
              <a:t/>
            </a:r>
            <a:br>
              <a:rPr lang="en-MY" sz="4000" dirty="0">
                <a:solidFill>
                  <a:srgbClr val="FFCC66"/>
                </a:solidFill>
                <a:latin typeface="Arial"/>
                <a:cs typeface="Arial"/>
              </a:rPr>
            </a:br>
            <a:r>
              <a:rPr lang="en-MY" sz="4000" dirty="0">
                <a:solidFill>
                  <a:srgbClr val="FFCC66"/>
                </a:solidFill>
                <a:latin typeface="Arial"/>
                <a:cs typeface="Arial"/>
              </a:rPr>
              <a:t>S</a:t>
            </a:r>
            <a:r>
              <a:rPr lang="en-MY" sz="4000" dirty="0" smtClean="0">
                <a:solidFill>
                  <a:srgbClr val="FFCC66"/>
                </a:solidFill>
                <a:latin typeface="Arial"/>
                <a:cs typeface="Arial"/>
              </a:rPr>
              <a:t>tudents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i="1" dirty="0" smtClean="0"/>
              <a:t/>
            </a:r>
            <a:br>
              <a:rPr lang="en-US" sz="4000" i="1" dirty="0" smtClean="0"/>
            </a:br>
            <a:r>
              <a:rPr lang="en-US" sz="4000" i="1" dirty="0" smtClean="0"/>
              <a:t/>
            </a:r>
            <a:br>
              <a:rPr lang="en-US" sz="4000" i="1" dirty="0" smtClean="0"/>
            </a:br>
            <a:r>
              <a:rPr lang="en-US" sz="1800" i="1" dirty="0" smtClean="0"/>
              <a:t/>
            </a:r>
            <a:br>
              <a:rPr lang="en-US" sz="1800" i="1" dirty="0" smtClean="0"/>
            </a:br>
            <a:r>
              <a:rPr lang="en-US" sz="1800" i="1" dirty="0" smtClean="0"/>
              <a:t/>
            </a:r>
            <a:br>
              <a:rPr lang="en-US" sz="1800" i="1" dirty="0" smtClean="0"/>
            </a:br>
            <a:endParaRPr lang="en-US" sz="1800" i="1" dirty="0" smtClean="0"/>
          </a:p>
        </p:txBody>
      </p:sp>
      <p:pic>
        <p:nvPicPr>
          <p:cNvPr id="3" name="Picture 13" descr="UTAR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38022046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STUDENTS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="" xmlns:p14="http://schemas.microsoft.com/office/powerpoint/2010/main" val="850790383"/>
              </p:ext>
            </p:extLst>
          </p:nvPr>
        </p:nvGraphicFramePr>
        <p:xfrm>
          <a:off x="247650" y="838200"/>
          <a:ext cx="84201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30387096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419100" y="838200"/>
            <a:ext cx="8077200" cy="5867400"/>
          </a:xfrm>
        </p:spPr>
        <p:txBody>
          <a:bodyPr>
            <a:normAutofit fontScale="92500" lnSpcReduction="20000"/>
          </a:bodyPr>
          <a:lstStyle/>
          <a:p>
            <a:pPr marL="252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MY" u="sng" dirty="0" smtClean="0"/>
              <a:t>Quality </a:t>
            </a:r>
            <a:r>
              <a:rPr lang="en-MY" u="sng" dirty="0"/>
              <a:t>and performance of students, in relation to the Programme Outcomes is of utmost importance in the evaluation of an engineering programme</a:t>
            </a:r>
            <a:r>
              <a:rPr lang="en-MY" dirty="0"/>
              <a:t>.</a:t>
            </a:r>
          </a:p>
          <a:p>
            <a:pPr marL="252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Student Admission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Entry requirements (Academic</a:t>
            </a:r>
            <a:r>
              <a:rPr lang="en-US" sz="2400" dirty="0" smtClean="0"/>
              <a:t>)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Transfer </a:t>
            </a:r>
            <a:r>
              <a:rPr lang="en-US" sz="2400" dirty="0"/>
              <a:t>policy/Selection procedures/ Appropriateness of arrangements for </a:t>
            </a:r>
            <a:r>
              <a:rPr lang="en-US" sz="2400" dirty="0" smtClean="0"/>
              <a:t>exemptions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Student </a:t>
            </a:r>
            <a:r>
              <a:rPr lang="en-US" dirty="0"/>
              <a:t>Development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Student </a:t>
            </a:r>
            <a:r>
              <a:rPr lang="en-US" sz="2400" dirty="0" smtClean="0"/>
              <a:t>counseling</a:t>
            </a:r>
            <a:r>
              <a:rPr lang="en-US" sz="2200" dirty="0">
                <a:solidFill>
                  <a:schemeClr val="tx1"/>
                </a:solidFill>
              </a:rPr>
              <a:t>`</a:t>
            </a:r>
            <a:endParaRPr lang="en-US" sz="2400" dirty="0"/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Workload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Enthusiasm and motivation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Co-curricular activities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Observed attainment of </a:t>
            </a:r>
            <a:r>
              <a:rPr lang="en-US" sz="2400" dirty="0" err="1"/>
              <a:t>Programme</a:t>
            </a:r>
            <a:r>
              <a:rPr lang="en-US" sz="2400" dirty="0"/>
              <a:t> </a:t>
            </a:r>
            <a:r>
              <a:rPr lang="en-US" sz="2400" dirty="0" smtClean="0"/>
              <a:t>Outcomes</a:t>
            </a:r>
            <a:endParaRPr lang="en-US" sz="2400" dirty="0"/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100" dirty="0"/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GB" sz="36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STUDENTS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19509559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419100" y="990600"/>
            <a:ext cx="8077200" cy="5486400"/>
          </a:xfrm>
        </p:spPr>
        <p:txBody>
          <a:bodyPr>
            <a:normAutofit/>
          </a:bodyPr>
          <a:lstStyle/>
          <a:p>
            <a:pPr marL="2520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Student Admission (1)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Entry requirements (Academic</a:t>
            </a:r>
            <a:r>
              <a:rPr lang="en-US" sz="2400" dirty="0" smtClean="0"/>
              <a:t>)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100" dirty="0"/>
              <a:t>good principle passes in </a:t>
            </a:r>
            <a:r>
              <a:rPr lang="en-US" sz="2100" dirty="0" err="1"/>
              <a:t>maths</a:t>
            </a:r>
            <a:r>
              <a:rPr lang="en-US" sz="2100" dirty="0"/>
              <a:t> and physical </a:t>
            </a:r>
            <a:r>
              <a:rPr lang="en-US" sz="2100" dirty="0" smtClean="0"/>
              <a:t>sciences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100" dirty="0"/>
              <a:t>Diploma holders, Equivalent </a:t>
            </a:r>
            <a:r>
              <a:rPr lang="en-US" sz="2100" dirty="0" smtClean="0"/>
              <a:t>qualifications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100" dirty="0"/>
              <a:t>Enrolment - international </a:t>
            </a:r>
            <a:r>
              <a:rPr lang="en-US" sz="2100" dirty="0" smtClean="0"/>
              <a:t>student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100" dirty="0"/>
              <a:t>Allow alternative educational </a:t>
            </a:r>
            <a:r>
              <a:rPr lang="en-US" sz="2100" dirty="0" smtClean="0"/>
              <a:t>pathways</a:t>
            </a: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GB" sz="36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STUDENTS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387788615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419100" y="990600"/>
            <a:ext cx="8077200" cy="5486400"/>
          </a:xfrm>
        </p:spPr>
        <p:txBody>
          <a:bodyPr>
            <a:normAutofit/>
          </a:bodyPr>
          <a:lstStyle/>
          <a:p>
            <a:pPr marL="2520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Student Admission (2)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Transfer </a:t>
            </a:r>
            <a:r>
              <a:rPr lang="en-US" sz="2400" dirty="0"/>
              <a:t>policy/Selection procedures/ Appropriateness of arrangements for </a:t>
            </a:r>
            <a:r>
              <a:rPr lang="en-US" sz="2400" dirty="0" smtClean="0"/>
              <a:t>exemptions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MY" sz="2100" dirty="0"/>
              <a:t>Policy for credit exemptions and transfer for diploma holders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MY" sz="2100" dirty="0"/>
              <a:t>Allow up to max of 30% of the total credit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MY" sz="2100" dirty="0"/>
              <a:t>Scrutiny - based on justifiable grounds 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MY" sz="2100" dirty="0" err="1"/>
              <a:t>eg</a:t>
            </a:r>
            <a:r>
              <a:rPr lang="en-MY" sz="2100" dirty="0"/>
              <a:t>: adopts courses with grade B or better and at least 80% syllabus coverage according to the programme are eligible for transfer</a:t>
            </a:r>
            <a:r>
              <a:rPr lang="en-MY" sz="2100" dirty="0" smtClean="0"/>
              <a:t>.</a:t>
            </a:r>
            <a:endParaRPr lang="en-US" sz="2100" dirty="0"/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GB" sz="36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STUDENTS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18950967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419100" y="838200"/>
            <a:ext cx="8077200" cy="5867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Student Development (1)</a:t>
            </a:r>
            <a:endParaRPr lang="en-US" dirty="0"/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Student </a:t>
            </a:r>
            <a:r>
              <a:rPr lang="en-US" sz="2400" dirty="0" smtClean="0"/>
              <a:t>counseling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MY" sz="2100" dirty="0"/>
              <a:t>Academic advising, qualified </a:t>
            </a:r>
            <a:r>
              <a:rPr lang="en-MY" sz="2100" dirty="0" err="1"/>
              <a:t>counselor</a:t>
            </a:r>
            <a:r>
              <a:rPr lang="en-MY" sz="2100" dirty="0"/>
              <a:t>, career </a:t>
            </a:r>
            <a:r>
              <a:rPr lang="en-MY" sz="2100" dirty="0" err="1"/>
              <a:t>counselor</a:t>
            </a:r>
            <a:endParaRPr lang="en-MY" sz="2100" dirty="0"/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MY" sz="2100" dirty="0"/>
              <a:t>Assistance in handling health, financial, stress, emotional and spiritual problems.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MY" sz="2100" dirty="0"/>
              <a:t>Services offered - individual counselling, group counselling, advice and guidance, motivational talks and seminars, cultural adaptation (international student/out of town)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100" dirty="0"/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100" dirty="0"/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GB" sz="36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STUDENTS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2283072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419100" y="838200"/>
            <a:ext cx="8077200" cy="5867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Student Development (2)</a:t>
            </a:r>
            <a:endParaRPr lang="en-US" dirty="0"/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Workload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MY" sz="2100" dirty="0"/>
              <a:t>appropriate and the students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MY" sz="2100" dirty="0"/>
              <a:t>have spare time to have co-curriculum </a:t>
            </a:r>
            <a:r>
              <a:rPr lang="en-MY" sz="2100" dirty="0" smtClean="0"/>
              <a:t>and personal </a:t>
            </a:r>
            <a:r>
              <a:rPr lang="en-MY" sz="2100" dirty="0"/>
              <a:t>activities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MY" sz="2100" dirty="0"/>
              <a:t>shall not be over burdened with workload – total SLT based on assessment tools – reaffirm no. of </a:t>
            </a:r>
            <a:r>
              <a:rPr lang="en-MY" sz="2100" dirty="0" err="1"/>
              <a:t>assgs</a:t>
            </a:r>
            <a:r>
              <a:rPr lang="en-MY" sz="2100" dirty="0"/>
              <a:t>, </a:t>
            </a:r>
            <a:r>
              <a:rPr lang="en-MY" sz="2100" dirty="0" err="1"/>
              <a:t>projs</a:t>
            </a:r>
            <a:r>
              <a:rPr lang="en-MY" sz="2100" dirty="0"/>
              <a:t>, tests per course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MY" sz="2100" dirty="0" smtClean="0"/>
              <a:t>18-25 </a:t>
            </a:r>
            <a:r>
              <a:rPr lang="en-MY" sz="2100" dirty="0"/>
              <a:t>(poor), 16-17 (satisfactory), 15 or less (good</a:t>
            </a:r>
            <a:r>
              <a:rPr lang="en-MY" sz="2100" dirty="0" smtClean="0"/>
              <a:t>)</a:t>
            </a:r>
            <a:endParaRPr lang="en-US" sz="2100" dirty="0"/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GB" sz="36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STUDENTS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155639936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419100" y="838200"/>
            <a:ext cx="8077200" cy="5867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Student Development (3)</a:t>
            </a:r>
            <a:endParaRPr lang="en-US" dirty="0"/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Enthusiasm </a:t>
            </a:r>
            <a:r>
              <a:rPr lang="en-US" sz="2400" dirty="0"/>
              <a:t>and </a:t>
            </a:r>
            <a:r>
              <a:rPr lang="en-US" sz="2400" dirty="0" smtClean="0"/>
              <a:t>motivation</a:t>
            </a:r>
          </a:p>
          <a:p>
            <a:pPr lvl="2"/>
            <a:r>
              <a:rPr lang="en-US" altLang="zh-CN" sz="2200" dirty="0">
                <a:solidFill>
                  <a:srgbClr val="FFFF00"/>
                </a:solidFill>
                <a:latin typeface="Calibri"/>
                <a:ea typeface="SimSun"/>
              </a:rPr>
              <a:t>conducive teaching-learning environment</a:t>
            </a:r>
            <a:endParaRPr lang="zh-CN" altLang="en-US" sz="2200" dirty="0">
              <a:solidFill>
                <a:srgbClr val="FFFF00"/>
              </a:solidFill>
              <a:latin typeface="Calibri"/>
              <a:ea typeface="SimSun"/>
            </a:endParaRPr>
          </a:p>
          <a:p>
            <a:pPr lvl="2"/>
            <a:r>
              <a:rPr lang="en-MY" altLang="zh-CN" sz="2200" dirty="0">
                <a:solidFill>
                  <a:srgbClr val="FFFF00"/>
                </a:solidFill>
                <a:latin typeface="Calibri"/>
                <a:ea typeface="SimSun"/>
              </a:rPr>
              <a:t>students demonstrate enthusiasm and high</a:t>
            </a:r>
            <a:r>
              <a:rPr lang="zh-CN" altLang="en-US" sz="2200" dirty="0">
                <a:solidFill>
                  <a:srgbClr val="FFFF00"/>
                </a:solidFill>
                <a:latin typeface="Calibri"/>
                <a:ea typeface="SimSun"/>
              </a:rPr>
              <a:t> </a:t>
            </a:r>
            <a:r>
              <a:rPr lang="en-US" altLang="zh-CN" sz="2200" dirty="0">
                <a:solidFill>
                  <a:srgbClr val="FFFF00"/>
                </a:solidFill>
                <a:latin typeface="Calibri"/>
                <a:ea typeface="SimSun"/>
              </a:rPr>
              <a:t>motivation</a:t>
            </a:r>
            <a:r>
              <a:rPr lang="zh-CN" altLang="en-US" sz="2200" dirty="0">
                <a:solidFill>
                  <a:srgbClr val="FFFF00"/>
                </a:solidFill>
                <a:latin typeface="Calibri"/>
                <a:ea typeface="SimSun"/>
              </a:rPr>
              <a:t> </a:t>
            </a:r>
            <a:r>
              <a:rPr lang="en-US" altLang="zh-CN" sz="2200" dirty="0">
                <a:solidFill>
                  <a:srgbClr val="FFFF00"/>
                </a:solidFill>
                <a:latin typeface="Calibri"/>
                <a:ea typeface="SimSun"/>
              </a:rPr>
              <a:t>? </a:t>
            </a:r>
            <a:endParaRPr lang="zh-CN" altLang="en-US" sz="2200" dirty="0">
              <a:solidFill>
                <a:srgbClr val="FFFF00"/>
              </a:solidFill>
              <a:latin typeface="Calibri"/>
              <a:ea typeface="SimSun"/>
            </a:endParaRPr>
          </a:p>
          <a:p>
            <a:pPr lvl="2"/>
            <a:r>
              <a:rPr lang="en-US" altLang="zh-CN" sz="2200" dirty="0">
                <a:solidFill>
                  <a:srgbClr val="FFFF00"/>
                </a:solidFill>
                <a:latin typeface="Calibri"/>
                <a:ea typeface="SimSun"/>
              </a:rPr>
              <a:t>triangulate –</a:t>
            </a:r>
            <a:r>
              <a:rPr lang="zh-CN" altLang="en-US" sz="2200" dirty="0">
                <a:solidFill>
                  <a:srgbClr val="FFFF00"/>
                </a:solidFill>
                <a:latin typeface="Calibri"/>
                <a:ea typeface="SimSun"/>
              </a:rPr>
              <a:t> </a:t>
            </a:r>
            <a:r>
              <a:rPr lang="en-US" altLang="zh-CN" sz="2200" dirty="0">
                <a:solidFill>
                  <a:srgbClr val="FFFF00"/>
                </a:solidFill>
                <a:latin typeface="Calibri"/>
                <a:ea typeface="SimSun"/>
              </a:rPr>
              <a:t>IHL/</a:t>
            </a:r>
            <a:r>
              <a:rPr lang="en-US" altLang="zh-CN" sz="2200" dirty="0" err="1">
                <a:solidFill>
                  <a:srgbClr val="FFFF00"/>
                </a:solidFill>
                <a:latin typeface="Calibri"/>
                <a:ea typeface="SimSun"/>
              </a:rPr>
              <a:t>programme</a:t>
            </a:r>
            <a:r>
              <a:rPr lang="en-US" altLang="zh-CN" sz="2200" dirty="0">
                <a:solidFill>
                  <a:srgbClr val="FFFF00"/>
                </a:solidFill>
                <a:latin typeface="Calibri"/>
                <a:ea typeface="SimSun"/>
              </a:rPr>
              <a:t> enrolled </a:t>
            </a:r>
            <a:r>
              <a:rPr lang="en-US" altLang="zh-CN" sz="2200" dirty="0" smtClean="0">
                <a:solidFill>
                  <a:srgbClr val="FFFF00"/>
                </a:solidFill>
                <a:latin typeface="Calibri"/>
                <a:ea typeface="SimSun"/>
              </a:rPr>
              <a:t>is student</a:t>
            </a:r>
            <a:r>
              <a:rPr lang="en-MY" altLang="zh-CN" sz="2200" dirty="0" smtClean="0">
                <a:solidFill>
                  <a:srgbClr val="FFFF00"/>
                </a:solidFill>
                <a:latin typeface="Calibri"/>
                <a:ea typeface="SimSun"/>
              </a:rPr>
              <a:t>s </a:t>
            </a:r>
            <a:r>
              <a:rPr lang="en-MY" altLang="zh-CN" sz="2200" dirty="0">
                <a:solidFill>
                  <a:srgbClr val="FFFF00"/>
                </a:solidFill>
                <a:latin typeface="Calibri"/>
                <a:ea typeface="SimSun"/>
              </a:rPr>
              <a:t>first choice, willing to continue their</a:t>
            </a:r>
            <a:r>
              <a:rPr lang="zh-CN" altLang="en-US" sz="2200" dirty="0">
                <a:solidFill>
                  <a:srgbClr val="FFFF00"/>
                </a:solidFill>
                <a:latin typeface="Calibri"/>
                <a:ea typeface="SimSun"/>
              </a:rPr>
              <a:t> </a:t>
            </a:r>
            <a:r>
              <a:rPr lang="en-MY" altLang="zh-CN" sz="2200" dirty="0">
                <a:solidFill>
                  <a:srgbClr val="FFFF00"/>
                </a:solidFill>
                <a:latin typeface="Calibri"/>
                <a:ea typeface="SimSun"/>
              </a:rPr>
              <a:t>PG study, name best lecturer and why, clear of</a:t>
            </a:r>
            <a:r>
              <a:rPr lang="zh-CN" altLang="en-US" sz="2200" dirty="0">
                <a:solidFill>
                  <a:srgbClr val="FFFF00"/>
                </a:solidFill>
                <a:latin typeface="Calibri"/>
                <a:ea typeface="SimSun"/>
              </a:rPr>
              <a:t> </a:t>
            </a:r>
            <a:r>
              <a:rPr lang="en-US" altLang="zh-CN" sz="2200" dirty="0">
                <a:solidFill>
                  <a:srgbClr val="FFFF00"/>
                </a:solidFill>
                <a:latin typeface="Calibri"/>
                <a:ea typeface="SimSun"/>
              </a:rPr>
              <a:t>their career paths</a:t>
            </a:r>
            <a:endParaRPr lang="zh-CN" altLang="en-US" sz="450" dirty="0">
              <a:solidFill>
                <a:srgbClr val="FFFF00"/>
              </a:solidFill>
              <a:latin typeface="Times New Roman"/>
              <a:ea typeface="SimSun"/>
            </a:endParaRPr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100" dirty="0"/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100" dirty="0"/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GB" sz="36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STUDENTS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26850147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458200" cy="39624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dirty="0" smtClean="0"/>
              <a:t>Purpose of accreditation – graduates with accredited degree are able to register with the Board of Engineers Malaysia (BEM)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dirty="0" smtClean="0"/>
              <a:t>Engineering Accreditation Council (EAC), a body delegated by BEM comprising BEM, IEM, MQA and JPA, to conduct </a:t>
            </a:r>
            <a:r>
              <a:rPr lang="en-US" sz="3600" dirty="0" err="1" smtClean="0"/>
              <a:t>programme</a:t>
            </a:r>
            <a:r>
              <a:rPr lang="en-US" sz="3600" dirty="0" smtClean="0"/>
              <a:t> accreditation</a:t>
            </a:r>
            <a:endParaRPr lang="en-MY" sz="36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09600" y="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</p:txBody>
      </p:sp>
      <p:pic>
        <p:nvPicPr>
          <p:cNvPr id="5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22657087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419100" y="838200"/>
            <a:ext cx="8077200" cy="5867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Student Development (1)</a:t>
            </a:r>
            <a:endParaRPr lang="en-US" dirty="0"/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Co-curricular activities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100" dirty="0"/>
              <a:t>student participation in sports and co-curricular activities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100" dirty="0"/>
              <a:t>student </a:t>
            </a:r>
            <a:r>
              <a:rPr lang="en-US" sz="2100" dirty="0" err="1"/>
              <a:t>organisations</a:t>
            </a:r>
            <a:r>
              <a:rPr lang="en-US" sz="2100" dirty="0"/>
              <a:t> - management and governance,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100" dirty="0"/>
              <a:t>leadership, teamwork, list them 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100" dirty="0"/>
              <a:t>outreach </a:t>
            </a:r>
            <a:r>
              <a:rPr lang="en-US" sz="2100" dirty="0" err="1"/>
              <a:t>programmes</a:t>
            </a:r>
            <a:r>
              <a:rPr lang="en-US" sz="2100" dirty="0"/>
              <a:t>, design competition, motivational talks, visits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100" dirty="0"/>
              <a:t>support </a:t>
            </a:r>
            <a:r>
              <a:rPr lang="en-US" sz="2100" dirty="0" err="1"/>
              <a:t>programmes</a:t>
            </a:r>
            <a:r>
              <a:rPr lang="en-US" sz="2100" dirty="0"/>
              <a:t> - improve generic skills </a:t>
            </a:r>
            <a:r>
              <a:rPr lang="en-US" sz="2100" dirty="0" err="1"/>
              <a:t>eg</a:t>
            </a:r>
            <a:r>
              <a:rPr lang="en-US" sz="2100" dirty="0"/>
              <a:t> internship abroad, global outreach </a:t>
            </a:r>
            <a:r>
              <a:rPr lang="en-US" sz="2100" dirty="0" err="1"/>
              <a:t>programme</a:t>
            </a:r>
            <a:endParaRPr lang="en-US" sz="2100" dirty="0"/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100" dirty="0"/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GB" sz="36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STUDENTS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16240683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419100" y="838200"/>
            <a:ext cx="8077200" cy="5867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Student Development (2)</a:t>
            </a:r>
            <a:endParaRPr lang="en-US" dirty="0"/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Observed </a:t>
            </a:r>
            <a:r>
              <a:rPr lang="en-US" sz="2400" dirty="0"/>
              <a:t>attainment of </a:t>
            </a:r>
            <a:r>
              <a:rPr lang="en-US" sz="2400" dirty="0" err="1"/>
              <a:t>Programme</a:t>
            </a:r>
            <a:r>
              <a:rPr lang="en-US" sz="2400" dirty="0"/>
              <a:t> </a:t>
            </a:r>
            <a:r>
              <a:rPr lang="en-US" sz="2400" dirty="0" smtClean="0"/>
              <a:t>Outcomes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MY" sz="2100" dirty="0"/>
              <a:t>first-hand feel of the students’ achievement of the Programme Outcomes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MY" sz="2100" dirty="0"/>
              <a:t>familiarity with OBE </a:t>
            </a:r>
            <a:r>
              <a:rPr lang="en-MY" sz="2100" dirty="0" smtClean="0"/>
              <a:t>&amp; know </a:t>
            </a:r>
            <a:r>
              <a:rPr lang="en-MY" sz="2100" dirty="0"/>
              <a:t>their POs performance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MY" sz="2100" dirty="0" smtClean="0"/>
              <a:t>communication </a:t>
            </a:r>
            <a:r>
              <a:rPr lang="en-MY" sz="2100" dirty="0"/>
              <a:t>skill, confidence level, critical thinking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MY" sz="2100" dirty="0"/>
              <a:t>contemporary, ethic and sustainable </a:t>
            </a:r>
            <a:r>
              <a:rPr lang="en-MY" sz="2100" dirty="0" smtClean="0"/>
              <a:t>issues</a:t>
            </a:r>
            <a:endParaRPr lang="en-MY" sz="2100" dirty="0"/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MY" sz="2100" dirty="0" smtClean="0"/>
              <a:t>actions </a:t>
            </a:r>
            <a:r>
              <a:rPr lang="en-MY" sz="2100" dirty="0"/>
              <a:t>taken when PO not attained.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MY" sz="2100" dirty="0"/>
              <a:t>graduating students (year 4) demonstrate WA Knowledge Profiles (Cognitive, Psychomotor, Affective)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 lvl="2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100" dirty="0"/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GB" sz="36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STUDENTS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7839743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1524000"/>
            <a:ext cx="6324600" cy="4267201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MY" sz="4000" dirty="0" smtClean="0">
                <a:solidFill>
                  <a:srgbClr val="FFCC66"/>
                </a:solidFill>
                <a:latin typeface="Arial"/>
                <a:cs typeface="Arial"/>
              </a:rPr>
              <a:t>CRITERION 3</a:t>
            </a:r>
            <a:br>
              <a:rPr lang="en-MY" sz="4000" dirty="0" smtClean="0">
                <a:solidFill>
                  <a:srgbClr val="FFCC66"/>
                </a:solidFill>
                <a:latin typeface="Arial"/>
                <a:cs typeface="Arial"/>
              </a:rPr>
            </a:br>
            <a:r>
              <a:rPr lang="en-MY" sz="4000" dirty="0" smtClean="0">
                <a:solidFill>
                  <a:srgbClr val="FFCC66"/>
                </a:solidFill>
                <a:latin typeface="Arial"/>
                <a:cs typeface="Arial"/>
              </a:rPr>
              <a:t/>
            </a:r>
            <a:br>
              <a:rPr lang="en-MY" sz="4000" dirty="0" smtClean="0">
                <a:solidFill>
                  <a:srgbClr val="FFCC66"/>
                </a:solidFill>
                <a:latin typeface="Arial"/>
                <a:cs typeface="Arial"/>
              </a:rPr>
            </a:br>
            <a:r>
              <a:rPr lang="en-MY" sz="4000" dirty="0">
                <a:solidFill>
                  <a:srgbClr val="FFCC66"/>
                </a:solidFill>
                <a:latin typeface="Arial"/>
                <a:cs typeface="Arial"/>
              </a:rPr>
              <a:t/>
            </a:r>
            <a:br>
              <a:rPr lang="en-MY" sz="4000" dirty="0">
                <a:solidFill>
                  <a:srgbClr val="FFCC66"/>
                </a:solidFill>
                <a:latin typeface="Arial"/>
                <a:cs typeface="Arial"/>
              </a:rPr>
            </a:br>
            <a:r>
              <a:rPr lang="en-MY" sz="4000" dirty="0" smtClean="0">
                <a:solidFill>
                  <a:srgbClr val="FFCC66"/>
                </a:solidFill>
                <a:latin typeface="Arial"/>
                <a:cs typeface="Arial"/>
              </a:rPr>
              <a:t>Staff</a:t>
            </a:r>
            <a:br>
              <a:rPr lang="en-MY" sz="4000" dirty="0" smtClean="0">
                <a:solidFill>
                  <a:srgbClr val="FFCC66"/>
                </a:solidFill>
                <a:latin typeface="Arial"/>
                <a:cs typeface="Arial"/>
              </a:rPr>
            </a:br>
            <a:r>
              <a:rPr lang="en-MY" sz="2700" dirty="0" smtClean="0">
                <a:solidFill>
                  <a:srgbClr val="FFCC66"/>
                </a:solidFill>
                <a:latin typeface="Arial"/>
                <a:cs typeface="Arial"/>
              </a:rPr>
              <a:t>(Academic &amp; Support)</a:t>
            </a:r>
            <a:r>
              <a:rPr lang="en-US" sz="4000" i="1" dirty="0" smtClean="0"/>
              <a:t/>
            </a:r>
            <a:br>
              <a:rPr lang="en-US" sz="4000" i="1" dirty="0" smtClean="0"/>
            </a:br>
            <a:r>
              <a:rPr lang="en-US" sz="4000" i="1" dirty="0" smtClean="0"/>
              <a:t/>
            </a:r>
            <a:br>
              <a:rPr lang="en-US" sz="4000" i="1" dirty="0" smtClean="0"/>
            </a:br>
            <a:r>
              <a:rPr lang="en-US" sz="1800" i="1" dirty="0" smtClean="0"/>
              <a:t/>
            </a:r>
            <a:br>
              <a:rPr lang="en-US" sz="1800" i="1" dirty="0" smtClean="0"/>
            </a:br>
            <a:r>
              <a:rPr lang="en-US" sz="1800" i="1" dirty="0" smtClean="0"/>
              <a:t/>
            </a:r>
            <a:br>
              <a:rPr lang="en-US" sz="1800" i="1" dirty="0" smtClean="0"/>
            </a:br>
            <a:endParaRPr lang="en-US" sz="1800" i="1" dirty="0" smtClean="0"/>
          </a:p>
        </p:txBody>
      </p:sp>
      <p:pic>
        <p:nvPicPr>
          <p:cNvPr id="3" name="Picture 13" descr="UTAR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339027826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STAFF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="" xmlns:p14="http://schemas.microsoft.com/office/powerpoint/2010/main" val="300146334"/>
              </p:ext>
            </p:extLst>
          </p:nvPr>
        </p:nvGraphicFramePr>
        <p:xfrm>
          <a:off x="247650" y="838200"/>
          <a:ext cx="84201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12576371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384629" y="1066800"/>
            <a:ext cx="8534400" cy="4800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Sufficient number and competencies to cover all areas (excessive workload)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Minimum 8 full time in the particular eng discipline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Full time equivalent of part time </a:t>
            </a:r>
            <a:r>
              <a:rPr lang="en-US" sz="2400" dirty="0" smtClean="0"/>
              <a:t>teaching staff not </a:t>
            </a:r>
            <a:r>
              <a:rPr lang="en-US" sz="2400" dirty="0"/>
              <a:t>exceeding 40% 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Aware and implement </a:t>
            </a:r>
            <a:r>
              <a:rPr lang="en-US" sz="2400" dirty="0"/>
              <a:t>of OBE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Staff-student ratio (</a:t>
            </a:r>
            <a:r>
              <a:rPr lang="en-US" sz="2400" dirty="0" smtClean="0"/>
              <a:t>1:20) </a:t>
            </a:r>
            <a:r>
              <a:rPr lang="en-US" sz="2400" dirty="0"/>
              <a:t>or </a:t>
            </a:r>
            <a:r>
              <a:rPr lang="en-US" sz="2400" dirty="0" smtClean="0"/>
              <a:t>better</a:t>
            </a:r>
          </a:p>
          <a:p>
            <a:pPr lvl="1">
              <a:lnSpc>
                <a:spcPct val="90000"/>
              </a:lnSpc>
            </a:pPr>
            <a:r>
              <a:rPr lang="en-US" sz="2100" dirty="0" smtClean="0">
                <a:solidFill>
                  <a:srgbClr val="FF0000"/>
                </a:solidFill>
              </a:rPr>
              <a:t>&gt;(1:20) poor; &lt; (1:15) good</a:t>
            </a:r>
            <a:r>
              <a:rPr lang="en-US" sz="2100" dirty="0" smtClean="0"/>
              <a:t>.</a:t>
            </a: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400" dirty="0"/>
              <a:t>Professional development (morale)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Interaction with industry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Promotion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Teaching experience &amp; design – qualification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Sufficient support staff</a:t>
            </a:r>
            <a:endParaRPr lang="en-GB" sz="28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STAFF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317140975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384629" y="838200"/>
            <a:ext cx="8149771" cy="5334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GB" sz="2800" dirty="0" smtClean="0"/>
              <a:t>Academic Staff</a:t>
            </a:r>
          </a:p>
          <a:p>
            <a:pPr lvl="1">
              <a:lnSpc>
                <a:spcPct val="90000"/>
              </a:lnSpc>
            </a:pPr>
            <a:r>
              <a:rPr lang="en-MY" sz="2500" dirty="0"/>
              <a:t>8 full-time academic staff relevant to the discipline</a:t>
            </a:r>
          </a:p>
          <a:p>
            <a:pPr lvl="1">
              <a:lnSpc>
                <a:spcPct val="90000"/>
              </a:lnSpc>
            </a:pPr>
            <a:r>
              <a:rPr lang="en-MY" sz="2500" dirty="0"/>
              <a:t>Enough competencies to cover all the key </a:t>
            </a:r>
            <a:r>
              <a:rPr lang="en-MY" sz="2500" dirty="0" smtClean="0"/>
              <a:t>areas</a:t>
            </a:r>
            <a:endParaRPr lang="en-MY" sz="2500" dirty="0"/>
          </a:p>
          <a:p>
            <a:pPr lvl="1">
              <a:lnSpc>
                <a:spcPct val="90000"/>
              </a:lnSpc>
            </a:pPr>
            <a:r>
              <a:rPr lang="en-MY" sz="2500" dirty="0"/>
              <a:t>Part-time staff with professional qualifications in the related engineering fields can be considered; but the FT equivalent of PT staff &lt; 40%.</a:t>
            </a:r>
          </a:p>
          <a:p>
            <a:pPr lvl="1">
              <a:lnSpc>
                <a:spcPct val="90000"/>
              </a:lnSpc>
            </a:pPr>
            <a:r>
              <a:rPr lang="en-MY" sz="2500" dirty="0"/>
              <a:t>Academic staff without PG qualification should meet the following criteria:</a:t>
            </a:r>
          </a:p>
          <a:p>
            <a:pPr lvl="2">
              <a:lnSpc>
                <a:spcPct val="90000"/>
              </a:lnSpc>
            </a:pPr>
            <a:r>
              <a:rPr lang="en-MY" sz="2200" dirty="0"/>
              <a:t>A good first degree, at least CGPA 3.5 from reputable University</a:t>
            </a:r>
          </a:p>
          <a:p>
            <a:pPr lvl="2">
              <a:lnSpc>
                <a:spcPct val="90000"/>
              </a:lnSpc>
            </a:pPr>
            <a:r>
              <a:rPr lang="en-MY" sz="2200" dirty="0"/>
              <a:t>At least 10 years of working experience in relevant fields associated with the programme being evaluated</a:t>
            </a:r>
          </a:p>
          <a:p>
            <a:pPr lvl="2">
              <a:lnSpc>
                <a:spcPct val="90000"/>
              </a:lnSpc>
            </a:pPr>
            <a:r>
              <a:rPr lang="en-MY" sz="2200" dirty="0"/>
              <a:t>Possess a recognised professional qualification in the relevant fields</a:t>
            </a:r>
          </a:p>
          <a:p>
            <a:pPr lvl="2">
              <a:lnSpc>
                <a:spcPct val="90000"/>
              </a:lnSpc>
            </a:pPr>
            <a:r>
              <a:rPr lang="en-MY" sz="2200" dirty="0"/>
              <a:t>design course taught by experienced academics (with consultancy experience or PE); similarly in specialised elective courses</a:t>
            </a:r>
          </a:p>
          <a:p>
            <a:pPr lvl="2">
              <a:lnSpc>
                <a:spcPct val="90000"/>
              </a:lnSpc>
            </a:pPr>
            <a:r>
              <a:rPr lang="en-MY" sz="2200" dirty="0"/>
              <a:t>a staff development policy put in place such as scholarships to do</a:t>
            </a:r>
          </a:p>
          <a:p>
            <a:pPr lvl="2">
              <a:lnSpc>
                <a:spcPct val="90000"/>
              </a:lnSpc>
            </a:pPr>
            <a:r>
              <a:rPr lang="en-MY" sz="2200" dirty="0"/>
              <a:t>PhD and attachment in industry, drive for PE attainment, </a:t>
            </a:r>
            <a:r>
              <a:rPr lang="en-MY" sz="2200" dirty="0" err="1"/>
              <a:t>etc</a:t>
            </a:r>
            <a:endParaRPr lang="en-MY" sz="2200" dirty="0"/>
          </a:p>
          <a:p>
            <a:pPr lvl="1">
              <a:lnSpc>
                <a:spcPct val="90000"/>
              </a:lnSpc>
            </a:pPr>
            <a:endParaRPr lang="en-GB" sz="25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STAFF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13715525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914400"/>
            <a:ext cx="8229600" cy="5715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sz="2800" dirty="0" smtClean="0"/>
              <a:t>P.ENG. REQUIREMENT</a:t>
            </a:r>
          </a:p>
          <a:p>
            <a:pPr lvl="1">
              <a:lnSpc>
                <a:spcPct val="90000"/>
              </a:lnSpc>
            </a:pPr>
            <a:r>
              <a:rPr lang="en-MY" sz="2500" dirty="0"/>
              <a:t>At least three (3) of the academics of an engineering programme should have Professional Engineers (or similar) qualification would be considered for accreditation by 2015</a:t>
            </a:r>
          </a:p>
          <a:p>
            <a:pPr lvl="1">
              <a:lnSpc>
                <a:spcPct val="90000"/>
              </a:lnSpc>
            </a:pPr>
            <a:r>
              <a:rPr lang="en-MY" sz="2500" dirty="0" smtClean="0"/>
              <a:t>Besides </a:t>
            </a:r>
            <a:r>
              <a:rPr lang="en-MY" sz="2500" dirty="0"/>
              <a:t>the </a:t>
            </a:r>
            <a:r>
              <a:rPr lang="en-MY" sz="2500" dirty="0" err="1"/>
              <a:t>PEng</a:t>
            </a:r>
            <a:r>
              <a:rPr lang="en-MY" sz="2500" dirty="0"/>
              <a:t>. (Ir.) status, other equivalent PE qualification (with proper assessment) from other professional engineering bodies from any of the IPEA and APEC members can be accepted,</a:t>
            </a:r>
          </a:p>
          <a:p>
            <a:pPr lvl="2">
              <a:lnSpc>
                <a:spcPct val="90000"/>
              </a:lnSpc>
            </a:pPr>
            <a:r>
              <a:rPr lang="en-MY" sz="2200" dirty="0"/>
              <a:t>The Corporate membership of IEM (i.e. MIEM)</a:t>
            </a:r>
          </a:p>
          <a:p>
            <a:pPr lvl="2">
              <a:lnSpc>
                <a:spcPct val="90000"/>
              </a:lnSpc>
            </a:pPr>
            <a:r>
              <a:rPr lang="en-MY" sz="2200" dirty="0"/>
              <a:t>CEng. UK by the Engineering Council of UK attained through professional engineering institution licensed by the EC to assess candidates for CEng registration which include </a:t>
            </a:r>
            <a:r>
              <a:rPr lang="en-MY" sz="2200" dirty="0" err="1"/>
              <a:t>IET,IMechE</a:t>
            </a:r>
            <a:r>
              <a:rPr lang="en-MY" sz="2200" dirty="0"/>
              <a:t>, ICE, </a:t>
            </a:r>
            <a:r>
              <a:rPr lang="en-MY" sz="2200" dirty="0" err="1"/>
              <a:t>IChemE</a:t>
            </a:r>
            <a:r>
              <a:rPr lang="en-MY" sz="2200" dirty="0"/>
              <a:t>, and others (see www.engc.org.uk) </a:t>
            </a:r>
          </a:p>
          <a:p>
            <a:pPr lvl="2">
              <a:lnSpc>
                <a:spcPct val="90000"/>
              </a:lnSpc>
            </a:pPr>
            <a:r>
              <a:rPr lang="en-MY" sz="2200" dirty="0" err="1"/>
              <a:t>CPEng</a:t>
            </a:r>
            <a:r>
              <a:rPr lang="en-MY" sz="2200" dirty="0"/>
              <a:t>. by Engineers Australia</a:t>
            </a:r>
          </a:p>
          <a:p>
            <a:pPr lvl="2">
              <a:lnSpc>
                <a:spcPct val="90000"/>
              </a:lnSpc>
            </a:pPr>
            <a:r>
              <a:rPr lang="en-MY" sz="2200" dirty="0" err="1"/>
              <a:t>PEng</a:t>
            </a:r>
            <a:r>
              <a:rPr lang="en-MY" sz="2200" dirty="0"/>
              <a:t>. by Engineers Canada</a:t>
            </a:r>
          </a:p>
          <a:p>
            <a:pPr lvl="1">
              <a:lnSpc>
                <a:spcPct val="90000"/>
              </a:lnSpc>
            </a:pPr>
            <a:endParaRPr lang="en-GB" sz="2500" dirty="0"/>
          </a:p>
          <a:p>
            <a:pPr>
              <a:lnSpc>
                <a:spcPct val="90000"/>
              </a:lnSpc>
            </a:pPr>
            <a:endParaRPr lang="en-GB" sz="28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STAFF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38051306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410094" y="398032"/>
            <a:ext cx="8323812" cy="6061934"/>
            <a:chOff x="410094" y="398032"/>
            <a:chExt cx="8323812" cy="6061934"/>
          </a:xfrm>
        </p:grpSpPr>
        <p:sp>
          <p:nvSpPr>
            <p:cNvPr id="75" name="object 75"/>
            <p:cNvSpPr/>
            <p:nvPr/>
          </p:nvSpPr>
          <p:spPr>
            <a:xfrm>
              <a:off x="410095" y="398032"/>
              <a:ext cx="8323811" cy="606193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5314604" y="1804595"/>
              <a:ext cx="3402675" cy="463923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410094" y="400722"/>
              <a:ext cx="7658793" cy="6051176"/>
            </a:xfrm>
            <a:custGeom>
              <a:avLst/>
              <a:gdLst/>
              <a:ahLst/>
              <a:cxnLst/>
              <a:rect l="l" t="t" r="r" b="b"/>
              <a:pathLst>
                <a:path w="8424672" h="6858000">
                  <a:moveTo>
                    <a:pt x="8424672" y="6854952"/>
                  </a:moveTo>
                  <a:lnTo>
                    <a:pt x="8424672" y="6851904"/>
                  </a:lnTo>
                  <a:lnTo>
                    <a:pt x="8421624" y="6675120"/>
                  </a:lnTo>
                  <a:lnTo>
                    <a:pt x="8412480" y="6498336"/>
                  </a:lnTo>
                  <a:lnTo>
                    <a:pt x="8400288" y="6324600"/>
                  </a:lnTo>
                  <a:lnTo>
                    <a:pt x="8382000" y="6150864"/>
                  </a:lnTo>
                  <a:lnTo>
                    <a:pt x="8357616" y="5977128"/>
                  </a:lnTo>
                  <a:lnTo>
                    <a:pt x="8327136" y="5806440"/>
                  </a:lnTo>
                  <a:lnTo>
                    <a:pt x="8293608" y="5638800"/>
                  </a:lnTo>
                  <a:lnTo>
                    <a:pt x="8253984" y="5471160"/>
                  </a:lnTo>
                  <a:lnTo>
                    <a:pt x="8208264" y="5303520"/>
                  </a:lnTo>
                  <a:lnTo>
                    <a:pt x="8159496" y="5138928"/>
                  </a:lnTo>
                  <a:lnTo>
                    <a:pt x="8104632" y="4974336"/>
                  </a:lnTo>
                  <a:lnTo>
                    <a:pt x="8046720" y="4812792"/>
                  </a:lnTo>
                  <a:lnTo>
                    <a:pt x="7982712" y="4654296"/>
                  </a:lnTo>
                  <a:lnTo>
                    <a:pt x="7912608" y="4495800"/>
                  </a:lnTo>
                  <a:lnTo>
                    <a:pt x="7839456" y="4337304"/>
                  </a:lnTo>
                  <a:lnTo>
                    <a:pt x="7763256" y="4184904"/>
                  </a:lnTo>
                  <a:lnTo>
                    <a:pt x="7680960" y="4032504"/>
                  </a:lnTo>
                  <a:lnTo>
                    <a:pt x="7592568" y="3880104"/>
                  </a:lnTo>
                  <a:lnTo>
                    <a:pt x="7504176" y="3730752"/>
                  </a:lnTo>
                  <a:lnTo>
                    <a:pt x="7406640" y="3584448"/>
                  </a:lnTo>
                  <a:lnTo>
                    <a:pt x="7309104" y="3441192"/>
                  </a:lnTo>
                  <a:lnTo>
                    <a:pt x="7205472" y="3297936"/>
                  </a:lnTo>
                  <a:lnTo>
                    <a:pt x="7098792" y="3157728"/>
                  </a:lnTo>
                  <a:lnTo>
                    <a:pt x="6986016" y="3020568"/>
                  </a:lnTo>
                  <a:lnTo>
                    <a:pt x="6870192" y="2883408"/>
                  </a:lnTo>
                  <a:lnTo>
                    <a:pt x="6751320" y="2752344"/>
                  </a:lnTo>
                  <a:lnTo>
                    <a:pt x="6629400" y="2621280"/>
                  </a:lnTo>
                  <a:lnTo>
                    <a:pt x="6501384" y="2493264"/>
                  </a:lnTo>
                  <a:lnTo>
                    <a:pt x="6370320" y="2368296"/>
                  </a:lnTo>
                  <a:lnTo>
                    <a:pt x="6236208" y="2243328"/>
                  </a:lnTo>
                  <a:lnTo>
                    <a:pt x="6099048" y="2124456"/>
                  </a:lnTo>
                  <a:lnTo>
                    <a:pt x="5958840" y="2005584"/>
                  </a:lnTo>
                  <a:lnTo>
                    <a:pt x="5812536" y="1889760"/>
                  </a:lnTo>
                  <a:lnTo>
                    <a:pt x="5666232" y="1780032"/>
                  </a:lnTo>
                  <a:lnTo>
                    <a:pt x="5513832" y="1670303"/>
                  </a:lnTo>
                  <a:lnTo>
                    <a:pt x="5361432" y="1563624"/>
                  </a:lnTo>
                  <a:lnTo>
                    <a:pt x="5202936" y="1459992"/>
                  </a:lnTo>
                  <a:lnTo>
                    <a:pt x="5041392" y="1359408"/>
                  </a:lnTo>
                  <a:lnTo>
                    <a:pt x="4879848" y="1264920"/>
                  </a:lnTo>
                  <a:lnTo>
                    <a:pt x="4712208" y="1170432"/>
                  </a:lnTo>
                  <a:lnTo>
                    <a:pt x="4544568" y="1078992"/>
                  </a:lnTo>
                  <a:lnTo>
                    <a:pt x="4370832" y="990600"/>
                  </a:lnTo>
                  <a:lnTo>
                    <a:pt x="4197096" y="908303"/>
                  </a:lnTo>
                  <a:lnTo>
                    <a:pt x="4020312" y="826008"/>
                  </a:lnTo>
                  <a:lnTo>
                    <a:pt x="3837432" y="749807"/>
                  </a:lnTo>
                  <a:lnTo>
                    <a:pt x="3654552" y="676655"/>
                  </a:lnTo>
                  <a:lnTo>
                    <a:pt x="3471672" y="603503"/>
                  </a:lnTo>
                  <a:lnTo>
                    <a:pt x="3282696" y="539496"/>
                  </a:lnTo>
                  <a:lnTo>
                    <a:pt x="3093720" y="475488"/>
                  </a:lnTo>
                  <a:lnTo>
                    <a:pt x="2901696" y="414527"/>
                  </a:lnTo>
                  <a:lnTo>
                    <a:pt x="2706623" y="359664"/>
                  </a:lnTo>
                  <a:lnTo>
                    <a:pt x="2508504" y="307848"/>
                  </a:lnTo>
                  <a:lnTo>
                    <a:pt x="2310384" y="259079"/>
                  </a:lnTo>
                  <a:lnTo>
                    <a:pt x="2109216" y="216407"/>
                  </a:lnTo>
                  <a:lnTo>
                    <a:pt x="1908047" y="173736"/>
                  </a:lnTo>
                  <a:lnTo>
                    <a:pt x="1703832" y="140207"/>
                  </a:lnTo>
                  <a:lnTo>
                    <a:pt x="1496568" y="106679"/>
                  </a:lnTo>
                  <a:lnTo>
                    <a:pt x="1289303" y="79248"/>
                  </a:lnTo>
                  <a:lnTo>
                    <a:pt x="1078992" y="54864"/>
                  </a:lnTo>
                  <a:lnTo>
                    <a:pt x="868680" y="36575"/>
                  </a:lnTo>
                  <a:lnTo>
                    <a:pt x="655320" y="21336"/>
                  </a:lnTo>
                  <a:lnTo>
                    <a:pt x="438911" y="9144"/>
                  </a:lnTo>
                  <a:lnTo>
                    <a:pt x="225551" y="3048"/>
                  </a:lnTo>
                  <a:lnTo>
                    <a:pt x="6095" y="3048"/>
                  </a:lnTo>
                  <a:lnTo>
                    <a:pt x="6095" y="12192"/>
                  </a:lnTo>
                  <a:lnTo>
                    <a:pt x="225551" y="15240"/>
                  </a:lnTo>
                  <a:lnTo>
                    <a:pt x="438911" y="21336"/>
                  </a:lnTo>
                  <a:lnTo>
                    <a:pt x="655320" y="33527"/>
                  </a:lnTo>
                  <a:lnTo>
                    <a:pt x="865632" y="48768"/>
                  </a:lnTo>
                  <a:lnTo>
                    <a:pt x="1078992" y="67055"/>
                  </a:lnTo>
                  <a:lnTo>
                    <a:pt x="1286256" y="91440"/>
                  </a:lnTo>
                  <a:lnTo>
                    <a:pt x="1496568" y="118872"/>
                  </a:lnTo>
                  <a:lnTo>
                    <a:pt x="1700783" y="152400"/>
                  </a:lnTo>
                  <a:lnTo>
                    <a:pt x="1905000" y="188975"/>
                  </a:lnTo>
                  <a:lnTo>
                    <a:pt x="2109216" y="228600"/>
                  </a:lnTo>
                  <a:lnTo>
                    <a:pt x="2307335" y="271272"/>
                  </a:lnTo>
                  <a:lnTo>
                    <a:pt x="2505456" y="320040"/>
                  </a:lnTo>
                  <a:lnTo>
                    <a:pt x="2703576" y="371855"/>
                  </a:lnTo>
                  <a:lnTo>
                    <a:pt x="2898647" y="426720"/>
                  </a:lnTo>
                  <a:lnTo>
                    <a:pt x="3090672" y="487679"/>
                  </a:lnTo>
                  <a:lnTo>
                    <a:pt x="3279648" y="551688"/>
                  </a:lnTo>
                  <a:lnTo>
                    <a:pt x="3465576" y="615696"/>
                  </a:lnTo>
                  <a:lnTo>
                    <a:pt x="3651504" y="685800"/>
                  </a:lnTo>
                  <a:lnTo>
                    <a:pt x="3834384" y="762000"/>
                  </a:lnTo>
                  <a:lnTo>
                    <a:pt x="4014216" y="838200"/>
                  </a:lnTo>
                  <a:lnTo>
                    <a:pt x="4191000" y="917448"/>
                  </a:lnTo>
                  <a:lnTo>
                    <a:pt x="4364736" y="1002792"/>
                  </a:lnTo>
                  <a:lnTo>
                    <a:pt x="4538472" y="1091184"/>
                  </a:lnTo>
                  <a:lnTo>
                    <a:pt x="4706112" y="1179576"/>
                  </a:lnTo>
                  <a:lnTo>
                    <a:pt x="4873752" y="1274064"/>
                  </a:lnTo>
                  <a:lnTo>
                    <a:pt x="5035296" y="1371600"/>
                  </a:lnTo>
                  <a:lnTo>
                    <a:pt x="5196840" y="1472184"/>
                  </a:lnTo>
                  <a:lnTo>
                    <a:pt x="5355336" y="1575815"/>
                  </a:lnTo>
                  <a:lnTo>
                    <a:pt x="5507736" y="1679448"/>
                  </a:lnTo>
                  <a:lnTo>
                    <a:pt x="5660136" y="1789176"/>
                  </a:lnTo>
                  <a:lnTo>
                    <a:pt x="5806440" y="1901952"/>
                  </a:lnTo>
                  <a:lnTo>
                    <a:pt x="5949696" y="2014727"/>
                  </a:lnTo>
                  <a:lnTo>
                    <a:pt x="6092952" y="2133600"/>
                  </a:lnTo>
                  <a:lnTo>
                    <a:pt x="6230112" y="2252472"/>
                  </a:lnTo>
                  <a:lnTo>
                    <a:pt x="6364224" y="2377440"/>
                  </a:lnTo>
                  <a:lnTo>
                    <a:pt x="6492240" y="2502408"/>
                  </a:lnTo>
                  <a:lnTo>
                    <a:pt x="6620256" y="2630424"/>
                  </a:lnTo>
                  <a:lnTo>
                    <a:pt x="6742176" y="2761488"/>
                  </a:lnTo>
                  <a:lnTo>
                    <a:pt x="6861048" y="2892552"/>
                  </a:lnTo>
                  <a:lnTo>
                    <a:pt x="6976872" y="3029712"/>
                  </a:lnTo>
                  <a:lnTo>
                    <a:pt x="7086600" y="3166872"/>
                  </a:lnTo>
                  <a:lnTo>
                    <a:pt x="7196328" y="3307080"/>
                  </a:lnTo>
                  <a:lnTo>
                    <a:pt x="7299960" y="3447288"/>
                  </a:lnTo>
                  <a:lnTo>
                    <a:pt x="7397496" y="3593592"/>
                  </a:lnTo>
                  <a:lnTo>
                    <a:pt x="7491984" y="3739896"/>
                  </a:lnTo>
                  <a:lnTo>
                    <a:pt x="7583424" y="3886200"/>
                  </a:lnTo>
                  <a:lnTo>
                    <a:pt x="7668768" y="4038600"/>
                  </a:lnTo>
                  <a:lnTo>
                    <a:pt x="7751064" y="4191000"/>
                  </a:lnTo>
                  <a:lnTo>
                    <a:pt x="7830312" y="4343400"/>
                  </a:lnTo>
                  <a:lnTo>
                    <a:pt x="7903464" y="4501896"/>
                  </a:lnTo>
                  <a:lnTo>
                    <a:pt x="7970520" y="4657344"/>
                  </a:lnTo>
                  <a:lnTo>
                    <a:pt x="8034528" y="4818888"/>
                  </a:lnTo>
                  <a:lnTo>
                    <a:pt x="8092440" y="4980432"/>
                  </a:lnTo>
                  <a:lnTo>
                    <a:pt x="8147304" y="5141976"/>
                  </a:lnTo>
                  <a:lnTo>
                    <a:pt x="8196072" y="5306568"/>
                  </a:lnTo>
                  <a:lnTo>
                    <a:pt x="8241792" y="5474208"/>
                  </a:lnTo>
                  <a:lnTo>
                    <a:pt x="8281416" y="5641848"/>
                  </a:lnTo>
                  <a:lnTo>
                    <a:pt x="8314944" y="5809488"/>
                  </a:lnTo>
                  <a:lnTo>
                    <a:pt x="8345424" y="5980176"/>
                  </a:lnTo>
                  <a:lnTo>
                    <a:pt x="8369808" y="6153912"/>
                  </a:lnTo>
                  <a:lnTo>
                    <a:pt x="8388096" y="6324600"/>
                  </a:lnTo>
                  <a:lnTo>
                    <a:pt x="8400288" y="6498336"/>
                  </a:lnTo>
                  <a:lnTo>
                    <a:pt x="8409432" y="6675120"/>
                  </a:lnTo>
                  <a:lnTo>
                    <a:pt x="8412480" y="6851904"/>
                  </a:lnTo>
                  <a:lnTo>
                    <a:pt x="8412480" y="6854952"/>
                  </a:lnTo>
                  <a:lnTo>
                    <a:pt x="8415528" y="6858000"/>
                  </a:lnTo>
                  <a:lnTo>
                    <a:pt x="8421624" y="6858000"/>
                  </a:lnTo>
                  <a:lnTo>
                    <a:pt x="8424672" y="6854952"/>
                  </a:lnTo>
                  <a:close/>
                </a:path>
              </a:pathLst>
            </a:custGeom>
            <a:solidFill>
              <a:srgbClr val="3366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415637" y="403412"/>
              <a:ext cx="8312727" cy="677732"/>
            </a:xfrm>
            <a:custGeom>
              <a:avLst/>
              <a:gdLst/>
              <a:ahLst/>
              <a:cxnLst/>
              <a:rect l="l" t="t" r="r" b="b"/>
              <a:pathLst>
                <a:path w="9144000" h="768096">
                  <a:moveTo>
                    <a:pt x="0" y="0"/>
                  </a:moveTo>
                  <a:lnTo>
                    <a:pt x="0" y="768096"/>
                  </a:lnTo>
                  <a:lnTo>
                    <a:pt x="9144000" y="768096"/>
                  </a:lnTo>
                  <a:lnTo>
                    <a:pt x="91440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2546465" y="3749040"/>
              <a:ext cx="5771804" cy="0"/>
            </a:xfrm>
            <a:custGeom>
              <a:avLst/>
              <a:gdLst/>
              <a:ahLst/>
              <a:cxnLst/>
              <a:rect l="l" t="t" r="r" b="b"/>
              <a:pathLst>
                <a:path w="6348984">
                  <a:moveTo>
                    <a:pt x="0" y="0"/>
                  </a:moveTo>
                  <a:lnTo>
                    <a:pt x="6348984" y="0"/>
                  </a:lnTo>
                </a:path>
              </a:pathLst>
            </a:custGeom>
            <a:ln w="13462">
              <a:solidFill>
                <a:srgbClr val="FFFF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4" name="object 74"/>
            <p:cNvSpPr txBox="1"/>
            <p:nvPr/>
          </p:nvSpPr>
          <p:spPr>
            <a:xfrm>
              <a:off x="1027546" y="1269525"/>
              <a:ext cx="3802859" cy="56836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>
                <a:lnSpc>
                  <a:spcPts val="1916"/>
                </a:lnSpc>
                <a:spcBef>
                  <a:spcPts val="95"/>
                </a:spcBef>
              </a:pP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Austr</a:t>
              </a:r>
              <a:r>
                <a:rPr b="1" spc="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a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lia</a:t>
              </a:r>
              <a:r>
                <a:rPr b="1" spc="-57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-</a:t>
              </a:r>
              <a:r>
                <a:rPr spc="-1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Engineers</a:t>
              </a:r>
              <a:r>
                <a:rPr b="1" spc="-139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Austr</a:t>
              </a:r>
              <a:r>
                <a:rPr b="1" spc="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a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lia</a:t>
              </a:r>
              <a:r>
                <a:rPr b="1" spc="-80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b="1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(1997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)</a:t>
              </a:r>
              <a:endParaRPr>
                <a:latin typeface="Times New Roman"/>
                <a:cs typeface="Times New Roman"/>
              </a:endParaRPr>
            </a:p>
            <a:p>
              <a:pPr marL="11397" marR="34054">
                <a:lnSpc>
                  <a:spcPct val="95825"/>
                </a:lnSpc>
                <a:spcBef>
                  <a:spcPts val="424"/>
                </a:spcBef>
              </a:pP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C</a:t>
              </a:r>
              <a:r>
                <a:rPr b="1" spc="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a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b="1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a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da</a:t>
              </a:r>
              <a:r>
                <a:rPr b="1" spc="-50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-</a:t>
              </a:r>
              <a:r>
                <a:rPr spc="-1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u="heavy" spc="-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g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i</a:t>
              </a:r>
              <a:r>
                <a:rPr u="heavy" spc="-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ee</a:t>
              </a:r>
              <a:r>
                <a:rPr u="heavy" spc="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r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s</a:t>
              </a:r>
              <a:r>
                <a:rPr u="heavy" spc="-35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Ca</a:t>
              </a:r>
              <a:r>
                <a:rPr u="heavy" spc="-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a</a:t>
              </a:r>
              <a:r>
                <a:rPr u="heavy" spc="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d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a</a:t>
              </a:r>
              <a:r>
                <a:rPr u="heavy" spc="-26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(</a:t>
              </a:r>
              <a:r>
                <a:rPr i="1"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1997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)</a:t>
              </a:r>
              <a:endParaRPr>
                <a:latin typeface="Times New Roman"/>
                <a:cs typeface="Times New Roman"/>
              </a:endParaRPr>
            </a:p>
          </p:txBody>
        </p:sp>
        <p:sp>
          <p:nvSpPr>
            <p:cNvPr id="73" name="object 73"/>
            <p:cNvSpPr txBox="1"/>
            <p:nvPr/>
          </p:nvSpPr>
          <p:spPr>
            <a:xfrm>
              <a:off x="6979458" y="1269524"/>
              <a:ext cx="1513787" cy="89252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 marR="34246">
                <a:lnSpc>
                  <a:spcPts val="1916"/>
                </a:lnSpc>
                <a:spcBef>
                  <a:spcPts val="95"/>
                </a:spcBef>
              </a:pPr>
              <a:r>
                <a:rPr b="1" dirty="0" smtClean="0">
                  <a:solidFill>
                    <a:srgbClr val="FFFFFF"/>
                  </a:solidFill>
                  <a:latin typeface="Times New Roman"/>
                  <a:cs typeface="Times New Roman"/>
                </a:rPr>
                <a:t>P</a:t>
              </a:r>
              <a:r>
                <a:rPr b="1" spc="-31" dirty="0" smtClean="0">
                  <a:solidFill>
                    <a:srgbClr val="FFFFFF"/>
                  </a:solidFill>
                  <a:latin typeface="Times New Roman"/>
                  <a:cs typeface="Times New Roman"/>
                </a:rPr>
                <a:t>r</a:t>
              </a:r>
              <a:r>
                <a:rPr b="1" spc="8" dirty="0" smtClean="0">
                  <a:solidFill>
                    <a:srgbClr val="FFFFFF"/>
                  </a:solidFill>
                  <a:latin typeface="Times New Roman"/>
                  <a:cs typeface="Times New Roman"/>
                </a:rPr>
                <a:t>ov</a:t>
              </a:r>
              <a:r>
                <a:rPr b="1" dirty="0" smtClean="0">
                  <a:solidFill>
                    <a:srgbClr val="FFFFFF"/>
                  </a:solidFill>
                  <a:latin typeface="Times New Roman"/>
                  <a:cs typeface="Times New Roman"/>
                </a:rPr>
                <a:t>isiona</a:t>
              </a:r>
              <a:r>
                <a:rPr lang="en-US" b="1" dirty="0" smtClean="0">
                  <a:solidFill>
                    <a:srgbClr val="FFFFFF"/>
                  </a:solidFill>
                  <a:latin typeface="Times New Roman"/>
                  <a:cs typeface="Times New Roman"/>
                </a:rPr>
                <a:t>l</a:t>
              </a:r>
              <a:endParaRPr dirty="0">
                <a:latin typeface="Times New Roman"/>
                <a:cs typeface="Times New Roman"/>
              </a:endParaRPr>
            </a:p>
            <a:p>
              <a:pPr marL="11397">
                <a:lnSpc>
                  <a:spcPct val="95825"/>
                </a:lnSpc>
                <a:spcBef>
                  <a:spcPts val="416"/>
                </a:spcBef>
              </a:pPr>
              <a:r>
                <a:rPr dirty="0">
                  <a:solidFill>
                    <a:srgbClr val="FFFFFF"/>
                  </a:solidFill>
                  <a:latin typeface="Arial"/>
                  <a:cs typeface="Arial"/>
                </a:rPr>
                <a:t>•  </a:t>
              </a:r>
              <a:r>
                <a:rPr spc="311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b="1" spc="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B</a:t>
              </a:r>
              <a:r>
                <a:rPr b="1"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a</a:t>
              </a: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b="1"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g</a:t>
              </a: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l</a:t>
              </a:r>
              <a:r>
                <a:rPr b="1"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a</a:t>
              </a: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desh</a:t>
              </a:r>
              <a:endParaRPr dirty="0">
                <a:latin typeface="Times New Roman"/>
                <a:cs typeface="Times New Roman"/>
              </a:endParaRPr>
            </a:p>
            <a:p>
              <a:pPr marL="11397" marR="34246">
                <a:lnSpc>
                  <a:spcPct val="95825"/>
                </a:lnSpc>
                <a:spcBef>
                  <a:spcPts val="534"/>
                </a:spcBef>
              </a:pPr>
              <a:r>
                <a:rPr dirty="0">
                  <a:solidFill>
                    <a:srgbClr val="FFFFFF"/>
                  </a:solidFill>
                  <a:latin typeface="Arial"/>
                  <a:cs typeface="Arial"/>
                </a:rPr>
                <a:t>•  </a:t>
              </a:r>
              <a:r>
                <a:rPr spc="311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b="1" dirty="0" smtClean="0">
                  <a:solidFill>
                    <a:srgbClr val="FFFFFF"/>
                  </a:solidFill>
                  <a:latin typeface="Arial"/>
                  <a:cs typeface="Arial"/>
                </a:rPr>
                <a:t>Pakist</a:t>
              </a:r>
              <a:r>
                <a:rPr lang="en-US" b="1" dirty="0" smtClean="0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endParaRPr dirty="0">
                <a:latin typeface="Arial"/>
                <a:cs typeface="Arial"/>
              </a:endParaRPr>
            </a:p>
          </p:txBody>
        </p:sp>
        <p:sp>
          <p:nvSpPr>
            <p:cNvPr id="72" name="object 72"/>
            <p:cNvSpPr txBox="1"/>
            <p:nvPr/>
          </p:nvSpPr>
          <p:spPr>
            <a:xfrm>
              <a:off x="714433" y="1303200"/>
              <a:ext cx="189542" cy="2461708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>
                <a:lnSpc>
                  <a:spcPts val="1561"/>
                </a:lnSpc>
                <a:spcBef>
                  <a:spcPts val="78"/>
                </a:spcBef>
              </a:pPr>
              <a:r>
                <a:rPr sz="1400" dirty="0">
                  <a:solidFill>
                    <a:srgbClr val="FFFF00"/>
                  </a:solidFill>
                  <a:latin typeface="Wingdings"/>
                  <a:cs typeface="Wingdings"/>
                </a:rPr>
                <a:t></a:t>
              </a:r>
              <a:endParaRPr sz="1400">
                <a:latin typeface="Wingdings"/>
                <a:cs typeface="Wingdings"/>
              </a:endParaRPr>
            </a:p>
            <a:p>
              <a:pPr marL="11397">
                <a:lnSpc>
                  <a:spcPct val="92488"/>
                </a:lnSpc>
                <a:spcBef>
                  <a:spcPts val="913"/>
                </a:spcBef>
              </a:pPr>
              <a:r>
                <a:rPr sz="1400" dirty="0">
                  <a:solidFill>
                    <a:srgbClr val="FFFF00"/>
                  </a:solidFill>
                  <a:latin typeface="Wingdings"/>
                  <a:cs typeface="Wingdings"/>
                </a:rPr>
                <a:t></a:t>
              </a:r>
              <a:endParaRPr sz="1400">
                <a:latin typeface="Wingdings"/>
                <a:cs typeface="Wingdings"/>
              </a:endParaRPr>
            </a:p>
            <a:p>
              <a:pPr marL="11397">
                <a:lnSpc>
                  <a:spcPct val="92488"/>
                </a:lnSpc>
                <a:spcBef>
                  <a:spcPts val="991"/>
                </a:spcBef>
              </a:pPr>
              <a:r>
                <a:rPr sz="1400" dirty="0">
                  <a:solidFill>
                    <a:srgbClr val="FFFF00"/>
                  </a:solidFill>
                  <a:latin typeface="Wingdings"/>
                  <a:cs typeface="Wingdings"/>
                </a:rPr>
                <a:t></a:t>
              </a:r>
              <a:endParaRPr sz="1400">
                <a:latin typeface="Wingdings"/>
                <a:cs typeface="Wingdings"/>
              </a:endParaRPr>
            </a:p>
            <a:p>
              <a:pPr marL="11397">
                <a:lnSpc>
                  <a:spcPct val="92488"/>
                </a:lnSpc>
                <a:spcBef>
                  <a:spcPts val="991"/>
                </a:spcBef>
              </a:pPr>
              <a:r>
                <a:rPr sz="1400" dirty="0">
                  <a:solidFill>
                    <a:srgbClr val="FFFF00"/>
                  </a:solidFill>
                  <a:latin typeface="Wingdings"/>
                  <a:cs typeface="Wingdings"/>
                </a:rPr>
                <a:t></a:t>
              </a:r>
              <a:endParaRPr sz="1400">
                <a:latin typeface="Wingdings"/>
                <a:cs typeface="Wingdings"/>
              </a:endParaRPr>
            </a:p>
            <a:p>
              <a:pPr marL="11397">
                <a:lnSpc>
                  <a:spcPct val="92488"/>
                </a:lnSpc>
                <a:spcBef>
                  <a:spcPts val="991"/>
                </a:spcBef>
              </a:pPr>
              <a:r>
                <a:rPr sz="1400" dirty="0">
                  <a:solidFill>
                    <a:srgbClr val="FFFF00"/>
                  </a:solidFill>
                  <a:latin typeface="Wingdings"/>
                  <a:cs typeface="Wingdings"/>
                </a:rPr>
                <a:t></a:t>
              </a:r>
              <a:endParaRPr sz="1400">
                <a:latin typeface="Wingdings"/>
                <a:cs typeface="Wingdings"/>
              </a:endParaRPr>
            </a:p>
            <a:p>
              <a:pPr marL="11397">
                <a:lnSpc>
                  <a:spcPct val="92488"/>
                </a:lnSpc>
                <a:spcBef>
                  <a:spcPts val="991"/>
                </a:spcBef>
              </a:pPr>
              <a:r>
                <a:rPr sz="1400" dirty="0">
                  <a:solidFill>
                    <a:srgbClr val="FFFF00"/>
                  </a:solidFill>
                  <a:latin typeface="Wingdings"/>
                  <a:cs typeface="Wingdings"/>
                </a:rPr>
                <a:t></a:t>
              </a:r>
              <a:endParaRPr sz="1400">
                <a:latin typeface="Wingdings"/>
                <a:cs typeface="Wingdings"/>
              </a:endParaRPr>
            </a:p>
            <a:p>
              <a:pPr marL="11397">
                <a:lnSpc>
                  <a:spcPct val="92488"/>
                </a:lnSpc>
                <a:spcBef>
                  <a:spcPts val="991"/>
                </a:spcBef>
              </a:pPr>
              <a:r>
                <a:rPr sz="1400" dirty="0">
                  <a:solidFill>
                    <a:srgbClr val="FFFF00"/>
                  </a:solidFill>
                  <a:latin typeface="Wingdings"/>
                  <a:cs typeface="Wingdings"/>
                </a:rPr>
                <a:t></a:t>
              </a:r>
              <a:endParaRPr sz="1400">
                <a:latin typeface="Wingdings"/>
                <a:cs typeface="Wingdings"/>
              </a:endParaRPr>
            </a:p>
            <a:p>
              <a:pPr marL="11397">
                <a:lnSpc>
                  <a:spcPct val="92488"/>
                </a:lnSpc>
                <a:spcBef>
                  <a:spcPts val="991"/>
                </a:spcBef>
              </a:pPr>
              <a:r>
                <a:rPr sz="1400" dirty="0">
                  <a:solidFill>
                    <a:srgbClr val="FFFF00"/>
                  </a:solidFill>
                  <a:latin typeface="Wingdings"/>
                  <a:cs typeface="Wingdings"/>
                </a:rPr>
                <a:t></a:t>
              </a:r>
              <a:endParaRPr sz="1400">
                <a:latin typeface="Wingdings"/>
                <a:cs typeface="Wingdings"/>
              </a:endParaRPr>
            </a:p>
          </p:txBody>
        </p:sp>
        <p:sp>
          <p:nvSpPr>
            <p:cNvPr id="71" name="object 71"/>
            <p:cNvSpPr txBox="1"/>
            <p:nvPr/>
          </p:nvSpPr>
          <p:spPr>
            <a:xfrm>
              <a:off x="1027546" y="1914983"/>
              <a:ext cx="3284697" cy="24563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>
                <a:lnSpc>
                  <a:spcPts val="1916"/>
                </a:lnSpc>
                <a:spcBef>
                  <a:spcPts val="95"/>
                </a:spcBef>
              </a:pP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I</a:t>
              </a:r>
              <a:r>
                <a:rPr b="1" spc="-45" dirty="0">
                  <a:solidFill>
                    <a:srgbClr val="FFFF00"/>
                  </a:solidFill>
                  <a:latin typeface="Times New Roman"/>
                  <a:cs typeface="Times New Roman"/>
                </a:rPr>
                <a:t>r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el</a:t>
              </a:r>
              <a:r>
                <a:rPr b="1" spc="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a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nd</a:t>
              </a:r>
              <a:r>
                <a:rPr b="1" spc="-39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-</a:t>
              </a:r>
              <a:r>
                <a:rPr spc="-1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u="heavy" spc="-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g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i</a:t>
              </a:r>
              <a:r>
                <a:rPr u="heavy" spc="-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ee</a:t>
              </a:r>
              <a:r>
                <a:rPr u="heavy" spc="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r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s</a:t>
              </a:r>
              <a:r>
                <a:rPr u="heavy" spc="-35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Ir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ela</a:t>
              </a:r>
              <a:r>
                <a:rPr u="heavy" spc="-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d</a:t>
              </a:r>
              <a:r>
                <a:rPr u="heavy" spc="-59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(</a:t>
              </a:r>
              <a:r>
                <a:rPr i="1"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1997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)</a:t>
              </a:r>
              <a:endParaRPr>
                <a:latin typeface="Times New Roman"/>
                <a:cs typeface="Times New Roman"/>
              </a:endParaRPr>
            </a:p>
          </p:txBody>
        </p:sp>
        <p:sp>
          <p:nvSpPr>
            <p:cNvPr id="70" name="object 70"/>
            <p:cNvSpPr txBox="1"/>
            <p:nvPr/>
          </p:nvSpPr>
          <p:spPr>
            <a:xfrm>
              <a:off x="1027546" y="2236454"/>
              <a:ext cx="6974695" cy="24689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>
                <a:lnSpc>
                  <a:spcPts val="1925"/>
                </a:lnSpc>
                <a:spcBef>
                  <a:spcPts val="96"/>
                </a:spcBef>
              </a:pP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New</a:t>
              </a:r>
              <a:r>
                <a:rPr b="1" spc="-2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b="1" spc="-4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Z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b="1" spc="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a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l</a:t>
              </a:r>
              <a:r>
                <a:rPr b="1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a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nd</a:t>
              </a:r>
              <a:r>
                <a:rPr b="1" spc="-22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-</a:t>
              </a:r>
              <a:r>
                <a:rPr spc="7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I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stit</a:t>
              </a:r>
              <a:r>
                <a:rPr u="heavy" spc="-22" dirty="0">
                  <a:solidFill>
                    <a:srgbClr val="FFFF00"/>
                  </a:solidFill>
                  <a:latin typeface="Times New Roman"/>
                  <a:cs typeface="Times New Roman"/>
                </a:rPr>
                <a:t>u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ti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spc="-60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f</a:t>
              </a:r>
              <a:r>
                <a:rPr u="heavy" spc="-2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17" dirty="0">
                  <a:solidFill>
                    <a:srgbClr val="FFFF00"/>
                  </a:solidFill>
                  <a:latin typeface="Times New Roman"/>
                  <a:cs typeface="Times New Roman"/>
                </a:rPr>
                <a:t>P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ro</a:t>
              </a:r>
              <a:r>
                <a:rPr u="heavy" spc="-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f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essio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al</a:t>
              </a:r>
              <a:r>
                <a:rPr u="heavy" spc="-106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u="heavy" spc="-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g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i</a:t>
              </a:r>
              <a:r>
                <a:rPr u="heavy" spc="-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ee</a:t>
              </a:r>
              <a:r>
                <a:rPr u="heavy" spc="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r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s</a:t>
              </a:r>
              <a:r>
                <a:rPr u="heavy" spc="-35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NZ</a:t>
              </a:r>
              <a:r>
                <a:rPr u="heavy" spc="-1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(</a:t>
              </a:r>
              <a:r>
                <a:rPr i="1"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1997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)</a:t>
              </a:r>
              <a:r>
                <a:rPr spc="-16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Arial"/>
                  <a:cs typeface="Arial"/>
                </a:rPr>
                <a:t>•  </a:t>
              </a:r>
              <a:r>
                <a:rPr spc="311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Russia</a:t>
              </a:r>
              <a:endParaRPr>
                <a:latin typeface="Times New Roman"/>
                <a:cs typeface="Times New Roman"/>
              </a:endParaRPr>
            </a:p>
          </p:txBody>
        </p:sp>
        <p:sp>
          <p:nvSpPr>
            <p:cNvPr id="69" name="object 69"/>
            <p:cNvSpPr txBox="1"/>
            <p:nvPr/>
          </p:nvSpPr>
          <p:spPr>
            <a:xfrm>
              <a:off x="1027546" y="2560442"/>
              <a:ext cx="6451846" cy="24563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>
                <a:lnSpc>
                  <a:spcPts val="1916"/>
                </a:lnSpc>
                <a:spcBef>
                  <a:spcPts val="95"/>
                </a:spcBef>
              </a:pP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H</a:t>
              </a:r>
              <a:r>
                <a:rPr b="1" spc="22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ng</a:t>
              </a:r>
              <a:r>
                <a:rPr b="1" spc="-50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K</a:t>
              </a:r>
              <a:r>
                <a:rPr b="1" spc="22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ng</a:t>
              </a:r>
              <a:r>
                <a:rPr b="1" spc="-50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China</a:t>
              </a:r>
              <a:r>
                <a:rPr b="1" spc="-20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-</a:t>
              </a:r>
              <a:r>
                <a:rPr spc="-37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26" dirty="0">
                  <a:solidFill>
                    <a:srgbClr val="FFFF00"/>
                  </a:solidFill>
                  <a:latin typeface="Times New Roman"/>
                  <a:cs typeface="Times New Roman"/>
                </a:rPr>
                <a:t>T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h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u="heavy" spc="-45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H</a:t>
              </a:r>
              <a:r>
                <a:rPr u="heavy" spc="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g</a:t>
              </a:r>
              <a:r>
                <a:rPr u="heavy" spc="-26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K</a:t>
              </a:r>
              <a:r>
                <a:rPr u="heavy" spc="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g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I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stit</a:t>
              </a:r>
              <a:r>
                <a:rPr u="heavy" spc="-22" dirty="0">
                  <a:solidFill>
                    <a:srgbClr val="FFFF00"/>
                  </a:solidFill>
                  <a:latin typeface="Times New Roman"/>
                  <a:cs typeface="Times New Roman"/>
                </a:rPr>
                <a:t>u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ti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spc="-60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f</a:t>
              </a:r>
              <a:r>
                <a:rPr u="heavy" spc="-2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u="heavy" spc="-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g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i</a:t>
              </a:r>
              <a:r>
                <a:rPr u="heavy" spc="-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ee</a:t>
              </a:r>
              <a:r>
                <a:rPr u="heavy" spc="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r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s</a:t>
              </a:r>
              <a:r>
                <a:rPr u="heavy" spc="-5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(</a:t>
              </a:r>
              <a:r>
                <a:rPr i="1"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1997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)</a:t>
              </a:r>
              <a:endParaRPr>
                <a:latin typeface="Times New Roman"/>
                <a:cs typeface="Times New Roman"/>
              </a:endParaRPr>
            </a:p>
          </p:txBody>
        </p:sp>
        <p:sp>
          <p:nvSpPr>
            <p:cNvPr id="68" name="object 68"/>
            <p:cNvSpPr txBox="1"/>
            <p:nvPr/>
          </p:nvSpPr>
          <p:spPr>
            <a:xfrm>
              <a:off x="1027546" y="2883172"/>
              <a:ext cx="5570697" cy="24563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>
                <a:lnSpc>
                  <a:spcPts val="1916"/>
                </a:lnSpc>
                <a:spcBef>
                  <a:spcPts val="95"/>
                </a:spcBef>
              </a:pP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S</a:t>
              </a:r>
              <a:r>
                <a:rPr b="1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u</a:t>
              </a:r>
              <a:r>
                <a:rPr b="1" spc="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t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h</a:t>
              </a:r>
              <a:r>
                <a:rPr b="1" spc="-129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A</a:t>
              </a:r>
              <a:r>
                <a:rPr b="1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f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rica</a:t>
              </a:r>
              <a:r>
                <a:rPr b="1" spc="-4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-</a:t>
              </a:r>
              <a:r>
                <a:rPr spc="-1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u="heavy" spc="-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g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i</a:t>
              </a:r>
              <a:r>
                <a:rPr u="heavy" spc="-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ee</a:t>
              </a:r>
              <a:r>
                <a:rPr u="heavy" spc="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r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i</a:t>
              </a:r>
              <a:r>
                <a:rPr u="heavy" spc="-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g</a:t>
              </a:r>
              <a:r>
                <a:rPr u="heavy" spc="-3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C</a:t>
              </a:r>
              <a:r>
                <a:rPr u="heavy" spc="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un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cil</a:t>
              </a:r>
              <a:r>
                <a:rPr u="heavy" spc="-3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f</a:t>
              </a:r>
              <a:r>
                <a:rPr u="heavy" spc="-2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S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u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th</a:t>
              </a:r>
              <a:r>
                <a:rPr u="heavy" spc="-11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-17" dirty="0">
                  <a:solidFill>
                    <a:srgbClr val="FFFF00"/>
                  </a:solidFill>
                  <a:latin typeface="Times New Roman"/>
                  <a:cs typeface="Times New Roman"/>
                </a:rPr>
                <a:t>A</a:t>
              </a:r>
              <a:r>
                <a:rPr u="heavy" spc="-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f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r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ica</a:t>
              </a:r>
              <a:r>
                <a:rPr u="heavy" spc="-1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(</a:t>
              </a:r>
              <a:r>
                <a:rPr i="1"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1997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)</a:t>
              </a:r>
              <a:endParaRPr>
                <a:latin typeface="Times New Roman"/>
                <a:cs typeface="Times New Roman"/>
              </a:endParaRPr>
            </a:p>
          </p:txBody>
        </p:sp>
        <p:sp>
          <p:nvSpPr>
            <p:cNvPr id="67" name="object 67"/>
            <p:cNvSpPr txBox="1"/>
            <p:nvPr/>
          </p:nvSpPr>
          <p:spPr>
            <a:xfrm>
              <a:off x="1027546" y="3205901"/>
              <a:ext cx="4880741" cy="24563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>
                <a:lnSpc>
                  <a:spcPts val="1916"/>
                </a:lnSpc>
                <a:spcBef>
                  <a:spcPts val="95"/>
                </a:spcBef>
              </a:pP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Uni</a:t>
              </a:r>
              <a:r>
                <a:rPr b="1" spc="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t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ed</a:t>
              </a:r>
              <a:r>
                <a:rPr b="1" spc="-5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Kin</a:t>
              </a:r>
              <a:r>
                <a:rPr b="1" spc="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g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d</a:t>
              </a:r>
              <a:r>
                <a:rPr b="1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m</a:t>
              </a:r>
              <a:r>
                <a:rPr b="1" spc="-7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-</a:t>
              </a:r>
              <a:r>
                <a:rPr spc="7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u="heavy" spc="-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g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i</a:t>
              </a:r>
              <a:r>
                <a:rPr u="heavy" spc="-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ee</a:t>
              </a:r>
              <a:r>
                <a:rPr u="heavy" spc="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r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i</a:t>
              </a:r>
              <a:r>
                <a:rPr u="heavy" spc="-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g</a:t>
              </a:r>
              <a:r>
                <a:rPr u="heavy" spc="-56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C</a:t>
              </a:r>
              <a:r>
                <a:rPr u="heavy" spc="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un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cil</a:t>
              </a:r>
              <a:r>
                <a:rPr u="heavy" spc="-12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UK</a:t>
              </a:r>
              <a:r>
                <a:rPr u="heavy" spc="-2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(</a:t>
              </a:r>
              <a:r>
                <a:rPr i="1"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1997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)</a:t>
              </a:r>
              <a:endParaRPr>
                <a:latin typeface="Times New Roman"/>
                <a:cs typeface="Times New Roman"/>
              </a:endParaRPr>
            </a:p>
          </p:txBody>
        </p:sp>
        <p:sp>
          <p:nvSpPr>
            <p:cNvPr id="66" name="object 66"/>
            <p:cNvSpPr txBox="1"/>
            <p:nvPr/>
          </p:nvSpPr>
          <p:spPr>
            <a:xfrm>
              <a:off x="1027546" y="3528631"/>
              <a:ext cx="5941614" cy="51457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>
                <a:lnSpc>
                  <a:spcPts val="1916"/>
                </a:lnSpc>
                <a:spcBef>
                  <a:spcPts val="95"/>
                </a:spcBef>
              </a:pP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Uni</a:t>
              </a:r>
              <a:r>
                <a:rPr b="1" spc="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t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ed</a:t>
              </a:r>
              <a:r>
                <a:rPr b="1" spc="-5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S</a:t>
              </a:r>
              <a:r>
                <a:rPr b="1" spc="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t</a:t>
              </a:r>
              <a:r>
                <a:rPr b="1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at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es</a:t>
              </a:r>
              <a:r>
                <a:rPr b="1" spc="-46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-</a:t>
              </a:r>
              <a:r>
                <a:rPr spc="-1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Nati</a:t>
              </a:r>
              <a:r>
                <a:rPr spc="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al</a:t>
              </a:r>
              <a:r>
                <a:rPr spc="-3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C</a:t>
              </a:r>
              <a:r>
                <a:rPr spc="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un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cil</a:t>
              </a:r>
              <a:r>
                <a:rPr spc="-30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f</a:t>
              </a:r>
              <a:r>
                <a:rPr spc="-2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pc="-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x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a</a:t>
              </a:r>
              <a:r>
                <a:rPr spc="-3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m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i</a:t>
              </a:r>
              <a:r>
                <a:rPr spc="-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r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s</a:t>
              </a:r>
              <a:r>
                <a:rPr spc="-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f</a:t>
              </a:r>
              <a:r>
                <a:rPr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r</a:t>
              </a:r>
              <a:r>
                <a:rPr spc="-30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pc="-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g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i</a:t>
              </a:r>
              <a:r>
                <a:rPr spc="-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ee</a:t>
              </a:r>
              <a:r>
                <a:rPr spc="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r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i</a:t>
              </a:r>
              <a:r>
                <a:rPr spc="-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g</a:t>
              </a:r>
              <a:endParaRPr>
                <a:latin typeface="Times New Roman"/>
                <a:cs typeface="Times New Roman"/>
              </a:endParaRPr>
            </a:p>
            <a:p>
              <a:pPr marL="11397" marR="34054">
                <a:lnSpc>
                  <a:spcPct val="95825"/>
                </a:lnSpc>
              </a:pP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(</a:t>
              </a:r>
              <a:r>
                <a:rPr i="1"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1997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)</a:t>
              </a:r>
              <a:endParaRPr>
                <a:latin typeface="Times New Roman"/>
                <a:cs typeface="Times New Roman"/>
              </a:endParaRPr>
            </a:p>
          </p:txBody>
        </p:sp>
        <p:sp>
          <p:nvSpPr>
            <p:cNvPr id="65" name="object 65"/>
            <p:cNvSpPr txBox="1"/>
            <p:nvPr/>
          </p:nvSpPr>
          <p:spPr>
            <a:xfrm>
              <a:off x="6976687" y="3528630"/>
              <a:ext cx="388712" cy="24563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>
                <a:lnSpc>
                  <a:spcPts val="1916"/>
                </a:lnSpc>
                <a:spcBef>
                  <a:spcPts val="95"/>
                </a:spcBef>
              </a:pP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a</a:t>
              </a:r>
              <a:r>
                <a:rPr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d</a:t>
              </a:r>
              <a:endParaRPr>
                <a:latin typeface="Times New Roman"/>
                <a:cs typeface="Times New Roman"/>
              </a:endParaRPr>
            </a:p>
          </p:txBody>
        </p:sp>
        <p:sp>
          <p:nvSpPr>
            <p:cNvPr id="64" name="object 64"/>
            <p:cNvSpPr txBox="1"/>
            <p:nvPr/>
          </p:nvSpPr>
          <p:spPr>
            <a:xfrm>
              <a:off x="7367385" y="3528630"/>
              <a:ext cx="995541" cy="24563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>
                <a:lnSpc>
                  <a:spcPts val="1916"/>
                </a:lnSpc>
                <a:spcBef>
                  <a:spcPts val="95"/>
                </a:spcBef>
              </a:pP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S</a:t>
              </a:r>
              <a:r>
                <a:rPr spc="-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u</a:t>
              </a:r>
              <a:r>
                <a:rPr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r</a:t>
              </a:r>
              <a:r>
                <a:rPr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v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pc="-3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y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i</a:t>
              </a:r>
              <a:r>
                <a:rPr spc="-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g</a:t>
              </a:r>
              <a:endParaRPr>
                <a:latin typeface="Times New Roman"/>
                <a:cs typeface="Times New Roman"/>
              </a:endParaRPr>
            </a:p>
          </p:txBody>
        </p:sp>
        <p:sp>
          <p:nvSpPr>
            <p:cNvPr id="63" name="object 63"/>
            <p:cNvSpPr txBox="1"/>
            <p:nvPr/>
          </p:nvSpPr>
          <p:spPr>
            <a:xfrm>
              <a:off x="1027546" y="4120301"/>
              <a:ext cx="5484799" cy="24563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>
                <a:lnSpc>
                  <a:spcPts val="1916"/>
                </a:lnSpc>
                <a:spcBef>
                  <a:spcPts val="95"/>
                </a:spcBef>
              </a:pPr>
              <a:r>
                <a:rPr b="1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Ja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p</a:t>
              </a:r>
              <a:r>
                <a:rPr b="1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a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b="1" spc="-47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-</a:t>
              </a:r>
              <a:r>
                <a:rPr spc="-1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I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stit</a:t>
              </a:r>
              <a:r>
                <a:rPr u="heavy" spc="-22" dirty="0">
                  <a:solidFill>
                    <a:srgbClr val="FFFF00"/>
                  </a:solidFill>
                  <a:latin typeface="Times New Roman"/>
                  <a:cs typeface="Times New Roman"/>
                </a:rPr>
                <a:t>u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ti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spc="-60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f</a:t>
              </a:r>
              <a:r>
                <a:rPr u="heavy" spc="-2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17" dirty="0">
                  <a:solidFill>
                    <a:srgbClr val="FFFF00"/>
                  </a:solidFill>
                  <a:latin typeface="Times New Roman"/>
                  <a:cs typeface="Times New Roman"/>
                </a:rPr>
                <a:t>P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ro</a:t>
              </a:r>
              <a:r>
                <a:rPr u="heavy" spc="-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f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essio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al</a:t>
              </a:r>
              <a:r>
                <a:rPr u="heavy" spc="-8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u="heavy" spc="-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g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i</a:t>
              </a:r>
              <a:r>
                <a:rPr u="heavy" spc="-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ee</a:t>
              </a:r>
              <a:r>
                <a:rPr u="heavy" spc="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r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s</a:t>
              </a:r>
              <a:r>
                <a:rPr u="heavy" spc="-5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J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a</a:t>
              </a:r>
              <a:r>
                <a:rPr u="heavy" spc="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p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an</a:t>
              </a:r>
              <a:r>
                <a:rPr u="heavy" spc="-45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(</a:t>
              </a:r>
              <a:r>
                <a:rPr i="1"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1999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)</a:t>
              </a:r>
              <a:endParaRPr>
                <a:latin typeface="Times New Roman"/>
                <a:cs typeface="Times New Roman"/>
              </a:endParaRPr>
            </a:p>
          </p:txBody>
        </p:sp>
        <p:sp>
          <p:nvSpPr>
            <p:cNvPr id="62" name="object 62"/>
            <p:cNvSpPr txBox="1"/>
            <p:nvPr/>
          </p:nvSpPr>
          <p:spPr>
            <a:xfrm>
              <a:off x="714433" y="4153976"/>
              <a:ext cx="189542" cy="2138979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>
                <a:lnSpc>
                  <a:spcPts val="1561"/>
                </a:lnSpc>
                <a:spcBef>
                  <a:spcPts val="78"/>
                </a:spcBef>
              </a:pPr>
              <a:r>
                <a:rPr sz="1400" dirty="0">
                  <a:solidFill>
                    <a:srgbClr val="FFFF00"/>
                  </a:solidFill>
                  <a:latin typeface="Wingdings"/>
                  <a:cs typeface="Wingdings"/>
                </a:rPr>
                <a:t></a:t>
              </a:r>
              <a:endParaRPr sz="1400">
                <a:latin typeface="Wingdings"/>
                <a:cs typeface="Wingdings"/>
              </a:endParaRPr>
            </a:p>
            <a:p>
              <a:pPr marL="11397">
                <a:lnSpc>
                  <a:spcPct val="92488"/>
                </a:lnSpc>
                <a:spcBef>
                  <a:spcPts val="913"/>
                </a:spcBef>
              </a:pPr>
              <a:r>
                <a:rPr sz="1400" dirty="0">
                  <a:solidFill>
                    <a:srgbClr val="FFFF00"/>
                  </a:solidFill>
                  <a:latin typeface="Wingdings"/>
                  <a:cs typeface="Wingdings"/>
                </a:rPr>
                <a:t></a:t>
              </a:r>
              <a:endParaRPr sz="1400">
                <a:latin typeface="Wingdings"/>
                <a:cs typeface="Wingdings"/>
              </a:endParaRPr>
            </a:p>
            <a:p>
              <a:pPr marL="11397">
                <a:lnSpc>
                  <a:spcPct val="92488"/>
                </a:lnSpc>
                <a:spcBef>
                  <a:spcPts val="991"/>
                </a:spcBef>
              </a:pPr>
              <a:r>
                <a:rPr sz="1400" dirty="0">
                  <a:solidFill>
                    <a:srgbClr val="FFFF00"/>
                  </a:solidFill>
                  <a:latin typeface="Wingdings"/>
                  <a:cs typeface="Wingdings"/>
                </a:rPr>
                <a:t></a:t>
              </a:r>
              <a:endParaRPr sz="1400">
                <a:latin typeface="Wingdings"/>
                <a:cs typeface="Wingdings"/>
              </a:endParaRPr>
            </a:p>
            <a:p>
              <a:pPr marL="11397">
                <a:lnSpc>
                  <a:spcPct val="92488"/>
                </a:lnSpc>
                <a:spcBef>
                  <a:spcPts val="991"/>
                </a:spcBef>
              </a:pPr>
              <a:r>
                <a:rPr sz="1400" dirty="0">
                  <a:solidFill>
                    <a:srgbClr val="FFFF00"/>
                  </a:solidFill>
                  <a:latin typeface="Wingdings"/>
                  <a:cs typeface="Wingdings"/>
                </a:rPr>
                <a:t></a:t>
              </a:r>
              <a:endParaRPr sz="1400">
                <a:latin typeface="Wingdings"/>
                <a:cs typeface="Wingdings"/>
              </a:endParaRPr>
            </a:p>
            <a:p>
              <a:pPr marL="11397">
                <a:lnSpc>
                  <a:spcPct val="92488"/>
                </a:lnSpc>
                <a:spcBef>
                  <a:spcPts val="991"/>
                </a:spcBef>
              </a:pPr>
              <a:r>
                <a:rPr sz="1400" dirty="0">
                  <a:solidFill>
                    <a:srgbClr val="FFFF00"/>
                  </a:solidFill>
                  <a:latin typeface="Wingdings"/>
                  <a:cs typeface="Wingdings"/>
                </a:rPr>
                <a:t></a:t>
              </a:r>
              <a:endParaRPr sz="1400">
                <a:latin typeface="Wingdings"/>
                <a:cs typeface="Wingdings"/>
              </a:endParaRPr>
            </a:p>
            <a:p>
              <a:pPr marL="11397">
                <a:lnSpc>
                  <a:spcPct val="92488"/>
                </a:lnSpc>
                <a:spcBef>
                  <a:spcPts val="991"/>
                </a:spcBef>
              </a:pPr>
              <a:r>
                <a:rPr sz="1400" dirty="0">
                  <a:solidFill>
                    <a:srgbClr val="FFFF00"/>
                  </a:solidFill>
                  <a:latin typeface="Wingdings"/>
                  <a:cs typeface="Wingdings"/>
                </a:rPr>
                <a:t></a:t>
              </a:r>
              <a:endParaRPr sz="1400">
                <a:latin typeface="Wingdings"/>
                <a:cs typeface="Wingdings"/>
              </a:endParaRPr>
            </a:p>
            <a:p>
              <a:pPr marL="11397">
                <a:lnSpc>
                  <a:spcPct val="92488"/>
                </a:lnSpc>
                <a:spcBef>
                  <a:spcPts val="991"/>
                </a:spcBef>
              </a:pPr>
              <a:r>
                <a:rPr sz="1400" dirty="0">
                  <a:solidFill>
                    <a:srgbClr val="FFFF00"/>
                  </a:solidFill>
                  <a:latin typeface="Wingdings"/>
                  <a:cs typeface="Wingdings"/>
                </a:rPr>
                <a:t></a:t>
              </a:r>
              <a:endParaRPr sz="1400">
                <a:latin typeface="Wingdings"/>
                <a:cs typeface="Wingdings"/>
              </a:endParaRPr>
            </a:p>
          </p:txBody>
        </p:sp>
        <p:sp>
          <p:nvSpPr>
            <p:cNvPr id="61" name="object 61"/>
            <p:cNvSpPr txBox="1"/>
            <p:nvPr/>
          </p:nvSpPr>
          <p:spPr>
            <a:xfrm>
              <a:off x="1027546" y="4443030"/>
              <a:ext cx="4900137" cy="24563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>
                <a:lnSpc>
                  <a:spcPts val="1916"/>
                </a:lnSpc>
                <a:spcBef>
                  <a:spcPts val="95"/>
                </a:spcBef>
              </a:pPr>
              <a:r>
                <a:rPr b="1" spc="35" dirty="0">
                  <a:solidFill>
                    <a:srgbClr val="FFFF00"/>
                  </a:solidFill>
                  <a:latin typeface="Times New Roman"/>
                  <a:cs typeface="Times New Roman"/>
                </a:rPr>
                <a:t>M</a:t>
              </a:r>
              <a:r>
                <a:rPr b="1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a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l</a:t>
              </a:r>
              <a:r>
                <a:rPr b="1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ay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sia</a:t>
              </a:r>
              <a:r>
                <a:rPr b="1" spc="-127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-</a:t>
              </a:r>
              <a:r>
                <a:rPr spc="7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I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stit</a:t>
              </a:r>
              <a:r>
                <a:rPr u="heavy" spc="-22" dirty="0">
                  <a:solidFill>
                    <a:srgbClr val="FFFF00"/>
                  </a:solidFill>
                  <a:latin typeface="Times New Roman"/>
                  <a:cs typeface="Times New Roman"/>
                </a:rPr>
                <a:t>u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ti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spc="-60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f</a:t>
              </a:r>
              <a:r>
                <a:rPr u="heavy" spc="-2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u="heavy" spc="-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g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i</a:t>
              </a:r>
              <a:r>
                <a:rPr u="heavy" spc="-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ee</a:t>
              </a:r>
              <a:r>
                <a:rPr u="heavy" spc="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r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s</a:t>
              </a:r>
              <a:r>
                <a:rPr u="heavy" spc="-5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Mala</a:t>
              </a:r>
              <a:r>
                <a:rPr u="heavy" spc="-26" dirty="0">
                  <a:solidFill>
                    <a:srgbClr val="FFFF00"/>
                  </a:solidFill>
                  <a:latin typeface="Times New Roman"/>
                  <a:cs typeface="Times New Roman"/>
                </a:rPr>
                <a:t>y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sia</a:t>
              </a:r>
              <a:r>
                <a:rPr u="heavy" spc="-25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(</a:t>
              </a:r>
              <a:r>
                <a:rPr i="1"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1999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)</a:t>
              </a:r>
              <a:endParaRPr>
                <a:latin typeface="Times New Roman"/>
                <a:cs typeface="Times New Roman"/>
              </a:endParaRPr>
            </a:p>
          </p:txBody>
        </p:sp>
        <p:sp>
          <p:nvSpPr>
            <p:cNvPr id="60" name="object 60"/>
            <p:cNvSpPr txBox="1"/>
            <p:nvPr/>
          </p:nvSpPr>
          <p:spPr>
            <a:xfrm>
              <a:off x="1027546" y="4765759"/>
              <a:ext cx="5526363" cy="24563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>
                <a:lnSpc>
                  <a:spcPts val="1916"/>
                </a:lnSpc>
                <a:spcBef>
                  <a:spcPts val="95"/>
                </a:spcBef>
              </a:pP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K</a:t>
              </a:r>
              <a:r>
                <a:rPr b="1" spc="22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b="1" spc="-39" dirty="0">
                  <a:solidFill>
                    <a:srgbClr val="FFFF00"/>
                  </a:solidFill>
                  <a:latin typeface="Times New Roman"/>
                  <a:cs typeface="Times New Roman"/>
                </a:rPr>
                <a:t>r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ea</a:t>
              </a:r>
              <a:r>
                <a:rPr b="1" spc="-4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-</a:t>
              </a:r>
              <a:r>
                <a:rPr spc="7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K</a:t>
              </a:r>
              <a:r>
                <a:rPr u="heavy" spc="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r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ean</a:t>
              </a:r>
              <a:r>
                <a:rPr u="heavy" spc="-57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17" dirty="0">
                  <a:solidFill>
                    <a:srgbClr val="FFFF00"/>
                  </a:solidFill>
                  <a:latin typeface="Times New Roman"/>
                  <a:cs typeface="Times New Roman"/>
                </a:rPr>
                <a:t>P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ro</a:t>
              </a:r>
              <a:r>
                <a:rPr u="heavy" spc="-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f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essio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al</a:t>
              </a:r>
              <a:r>
                <a:rPr u="heavy" spc="-8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u="heavy" spc="-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g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i</a:t>
              </a:r>
              <a:r>
                <a:rPr u="heavy" spc="-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ee</a:t>
              </a:r>
              <a:r>
                <a:rPr u="heavy" spc="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r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s</a:t>
              </a:r>
              <a:r>
                <a:rPr u="heavy" spc="-14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-17" dirty="0">
                  <a:solidFill>
                    <a:srgbClr val="FFFF00"/>
                  </a:solidFill>
                  <a:latin typeface="Times New Roman"/>
                  <a:cs typeface="Times New Roman"/>
                </a:rPr>
                <a:t>A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ssociati</a:t>
              </a:r>
              <a:r>
                <a:rPr u="heavy" spc="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spc="-7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(</a:t>
              </a:r>
              <a:r>
                <a:rPr i="1"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2000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)</a:t>
              </a:r>
              <a:endParaRPr>
                <a:latin typeface="Times New Roman"/>
                <a:cs typeface="Times New Roman"/>
              </a:endParaRPr>
            </a:p>
          </p:txBody>
        </p:sp>
        <p:sp>
          <p:nvSpPr>
            <p:cNvPr id="59" name="object 59"/>
            <p:cNvSpPr txBox="1"/>
            <p:nvPr/>
          </p:nvSpPr>
          <p:spPr>
            <a:xfrm>
              <a:off x="1027546" y="5088489"/>
              <a:ext cx="5091330" cy="24563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>
                <a:lnSpc>
                  <a:spcPts val="1916"/>
                </a:lnSpc>
                <a:spcBef>
                  <a:spcPts val="95"/>
                </a:spcBef>
              </a:pP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Sin</a:t>
              </a:r>
              <a:r>
                <a:rPr b="1" spc="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g</a:t>
              </a:r>
              <a:r>
                <a:rPr b="1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a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p</a:t>
              </a:r>
              <a:r>
                <a:rPr b="1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b="1" spc="-39" dirty="0">
                  <a:solidFill>
                    <a:srgbClr val="FFFF00"/>
                  </a:solidFill>
                  <a:latin typeface="Times New Roman"/>
                  <a:cs typeface="Times New Roman"/>
                </a:rPr>
                <a:t>r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b="1" spc="-6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-</a:t>
              </a:r>
              <a:r>
                <a:rPr spc="7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I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stit</a:t>
              </a:r>
              <a:r>
                <a:rPr u="heavy" spc="-22" dirty="0">
                  <a:solidFill>
                    <a:srgbClr val="FFFF00"/>
                  </a:solidFill>
                  <a:latin typeface="Times New Roman"/>
                  <a:cs typeface="Times New Roman"/>
                </a:rPr>
                <a:t>u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ti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spc="-60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f</a:t>
              </a:r>
              <a:r>
                <a:rPr u="heavy" spc="-2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u="heavy" spc="-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g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i</a:t>
              </a:r>
              <a:r>
                <a:rPr u="heavy" spc="-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ee</a:t>
              </a:r>
              <a:r>
                <a:rPr u="heavy" spc="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r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s</a:t>
              </a:r>
              <a:r>
                <a:rPr u="heavy" spc="-5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Si</a:t>
              </a:r>
              <a:r>
                <a:rPr u="heavy" spc="-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g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a</a:t>
              </a:r>
              <a:r>
                <a:rPr u="heavy" spc="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p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or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u="heavy" spc="-46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(</a:t>
              </a:r>
              <a:r>
                <a:rPr i="1"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2007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)</a:t>
              </a:r>
              <a:endParaRPr>
                <a:latin typeface="Times New Roman"/>
                <a:cs typeface="Times New Roman"/>
              </a:endParaRPr>
            </a:p>
          </p:txBody>
        </p:sp>
        <p:sp>
          <p:nvSpPr>
            <p:cNvPr id="58" name="object 58"/>
            <p:cNvSpPr txBox="1"/>
            <p:nvPr/>
          </p:nvSpPr>
          <p:spPr>
            <a:xfrm>
              <a:off x="1027546" y="5411218"/>
              <a:ext cx="5058079" cy="24563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>
                <a:lnSpc>
                  <a:spcPts val="1916"/>
                </a:lnSpc>
                <a:spcBef>
                  <a:spcPts val="95"/>
                </a:spcBef>
              </a:pP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Sri</a:t>
              </a:r>
              <a:r>
                <a:rPr b="1" spc="-22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L</a:t>
              </a:r>
              <a:r>
                <a:rPr b="1" spc="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a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b="1" spc="-26" dirty="0">
                  <a:solidFill>
                    <a:srgbClr val="FFFF00"/>
                  </a:solidFill>
                  <a:latin typeface="Times New Roman"/>
                  <a:cs typeface="Times New Roman"/>
                </a:rPr>
                <a:t>k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a</a:t>
              </a:r>
              <a:r>
                <a:rPr b="1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-</a:t>
              </a:r>
              <a:r>
                <a:rPr spc="-1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I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stit</a:t>
              </a:r>
              <a:r>
                <a:rPr u="heavy" spc="-22" dirty="0">
                  <a:solidFill>
                    <a:srgbClr val="FFFF00"/>
                  </a:solidFill>
                  <a:latin typeface="Times New Roman"/>
                  <a:cs typeface="Times New Roman"/>
                </a:rPr>
                <a:t>u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ti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spc="-60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f</a:t>
              </a:r>
              <a:r>
                <a:rPr u="heavy" spc="-2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u="heavy" spc="-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g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i</a:t>
              </a:r>
              <a:r>
                <a:rPr u="heavy" spc="-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ee</a:t>
              </a:r>
              <a:r>
                <a:rPr u="heavy" spc="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r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s</a:t>
              </a:r>
              <a:r>
                <a:rPr u="heavy" spc="-35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S</a:t>
              </a:r>
              <a:r>
                <a:rPr u="heavy" spc="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r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i</a:t>
              </a:r>
              <a:r>
                <a:rPr u="heavy" spc="-2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-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L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a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nk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a</a:t>
              </a:r>
              <a:r>
                <a:rPr u="heavy" spc="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(</a:t>
              </a:r>
              <a:r>
                <a:rPr i="1"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2007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)</a:t>
              </a:r>
              <a:endParaRPr>
                <a:latin typeface="Times New Roman"/>
                <a:cs typeface="Times New Roman"/>
              </a:endParaRPr>
            </a:p>
          </p:txBody>
        </p:sp>
        <p:sp>
          <p:nvSpPr>
            <p:cNvPr id="57" name="object 57"/>
            <p:cNvSpPr txBox="1"/>
            <p:nvPr/>
          </p:nvSpPr>
          <p:spPr>
            <a:xfrm>
              <a:off x="1027546" y="5733948"/>
              <a:ext cx="4157534" cy="24563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>
                <a:lnSpc>
                  <a:spcPts val="1916"/>
                </a:lnSpc>
                <a:spcBef>
                  <a:spcPts val="95"/>
                </a:spcBef>
              </a:pP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India</a:t>
              </a:r>
              <a:r>
                <a:rPr b="1" spc="-40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-</a:t>
              </a:r>
              <a:r>
                <a:rPr spc="7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I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stit</a:t>
              </a:r>
              <a:r>
                <a:rPr u="heavy" spc="-22" dirty="0">
                  <a:solidFill>
                    <a:srgbClr val="FFFF00"/>
                  </a:solidFill>
                  <a:latin typeface="Times New Roman"/>
                  <a:cs typeface="Times New Roman"/>
                </a:rPr>
                <a:t>u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ti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spc="-60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f</a:t>
              </a:r>
              <a:r>
                <a:rPr u="heavy" spc="-2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u="heavy" spc="-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g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i</a:t>
              </a:r>
              <a:r>
                <a:rPr u="heavy" spc="-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ee</a:t>
              </a:r>
              <a:r>
                <a:rPr u="heavy" spc="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r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s</a:t>
              </a:r>
              <a:r>
                <a:rPr u="heavy" spc="-35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I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d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ia</a:t>
              </a:r>
              <a:r>
                <a:rPr u="heavy" spc="-5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(</a:t>
              </a:r>
              <a:r>
                <a:rPr i="1"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2009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)</a:t>
              </a:r>
              <a:endParaRPr>
                <a:latin typeface="Times New Roman"/>
                <a:cs typeface="Times New Roman"/>
              </a:endParaRPr>
            </a:p>
          </p:txBody>
        </p:sp>
        <p:sp>
          <p:nvSpPr>
            <p:cNvPr id="56" name="object 56"/>
            <p:cNvSpPr txBox="1"/>
            <p:nvPr/>
          </p:nvSpPr>
          <p:spPr>
            <a:xfrm>
              <a:off x="1027546" y="6056678"/>
              <a:ext cx="5152290" cy="24563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>
                <a:lnSpc>
                  <a:spcPts val="1916"/>
                </a:lnSpc>
                <a:spcBef>
                  <a:spcPts val="95"/>
                </a:spcBef>
              </a:pP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Chinese</a:t>
              </a:r>
              <a:r>
                <a:rPr b="1" spc="-60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b="1" spc="-179" dirty="0">
                  <a:solidFill>
                    <a:srgbClr val="FFFF00"/>
                  </a:solidFill>
                  <a:latin typeface="Times New Roman"/>
                  <a:cs typeface="Times New Roman"/>
                </a:rPr>
                <a:t>T</a:t>
              </a:r>
              <a:r>
                <a:rPr b="1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a</a:t>
              </a:r>
              <a:r>
                <a:rPr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ipei</a:t>
              </a:r>
              <a:r>
                <a:rPr b="1" spc="-4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00"/>
                  </a:solidFill>
                  <a:latin typeface="Times New Roman"/>
                  <a:cs typeface="Times New Roman"/>
                </a:rPr>
                <a:t>-</a:t>
              </a:r>
              <a:r>
                <a:rPr spc="7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C</a:t>
              </a:r>
              <a:r>
                <a:rPr u="heavy" spc="-17" dirty="0">
                  <a:solidFill>
                    <a:srgbClr val="FFFF00"/>
                  </a:solidFill>
                  <a:latin typeface="Times New Roman"/>
                  <a:cs typeface="Times New Roman"/>
                </a:rPr>
                <a:t>h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i</a:t>
              </a:r>
              <a:r>
                <a:rPr u="heavy" spc="-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ese</a:t>
              </a:r>
              <a:r>
                <a:rPr u="heavy" spc="-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I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stit</a:t>
              </a:r>
              <a:r>
                <a:rPr u="heavy" spc="-22" dirty="0">
                  <a:solidFill>
                    <a:srgbClr val="FFFF00"/>
                  </a:solidFill>
                  <a:latin typeface="Times New Roman"/>
                  <a:cs typeface="Times New Roman"/>
                </a:rPr>
                <a:t>u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te</a:t>
              </a:r>
              <a:r>
                <a:rPr u="heavy" spc="-36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o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f</a:t>
              </a:r>
              <a:r>
                <a:rPr u="heavy" spc="-2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u="heavy" spc="-4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spc="-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g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i</a:t>
              </a:r>
              <a:r>
                <a:rPr u="heavy" spc="-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n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ee</a:t>
              </a:r>
              <a:r>
                <a:rPr u="heavy" spc="1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r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s</a:t>
              </a:r>
              <a:r>
                <a:rPr u="heavy" spc="-53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u="heavy" spc="8" dirty="0">
                  <a:solidFill>
                    <a:srgbClr val="FFFF00"/>
                  </a:solidFill>
                  <a:latin typeface="Times New Roman"/>
                  <a:cs typeface="Times New Roman"/>
                </a:rPr>
                <a:t>(2009</a:t>
              </a:r>
              <a:r>
                <a:rPr u="heavy" dirty="0">
                  <a:solidFill>
                    <a:srgbClr val="FFFF00"/>
                  </a:solidFill>
                  <a:latin typeface="Times New Roman"/>
                  <a:cs typeface="Times New Roman"/>
                </a:rPr>
                <a:t>)</a:t>
              </a:r>
              <a:endParaRPr>
                <a:latin typeface="Times New Roman"/>
                <a:cs typeface="Times New Roman"/>
              </a:endParaRPr>
            </a:p>
          </p:txBody>
        </p:sp>
        <p:sp>
          <p:nvSpPr>
            <p:cNvPr id="55" name="object 55"/>
            <p:cNvSpPr txBox="1"/>
            <p:nvPr/>
          </p:nvSpPr>
          <p:spPr>
            <a:xfrm>
              <a:off x="415637" y="403412"/>
              <a:ext cx="8312727" cy="67773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374219">
                <a:lnSpc>
                  <a:spcPct val="95825"/>
                </a:lnSpc>
                <a:spcBef>
                  <a:spcPts val="363"/>
                </a:spcBef>
              </a:pPr>
              <a:r>
                <a:rPr sz="3900" b="1" dirty="0">
                  <a:solidFill>
                    <a:srgbClr val="FF0000"/>
                  </a:solidFill>
                  <a:latin typeface="Arial"/>
                  <a:cs typeface="Arial"/>
                </a:rPr>
                <a:t>IPEA</a:t>
              </a:r>
              <a:r>
                <a:rPr sz="3900" b="1" spc="-217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3900" b="1" dirty="0">
                  <a:solidFill>
                    <a:srgbClr val="FF0000"/>
                  </a:solidFill>
                  <a:latin typeface="Arial"/>
                  <a:cs typeface="Arial"/>
                </a:rPr>
                <a:t>Members</a:t>
              </a:r>
              <a:endParaRPr sz="3900" dirty="0">
                <a:solidFill>
                  <a:srgbClr val="FF0000"/>
                </a:solidFill>
                <a:latin typeface="Arial"/>
                <a:cs typeface="Arial"/>
              </a:endParaRPr>
            </a:p>
          </p:txBody>
        </p:sp>
        <p:sp>
          <p:nvSpPr>
            <p:cNvPr id="54" name="object 54"/>
            <p:cNvSpPr txBox="1"/>
            <p:nvPr/>
          </p:nvSpPr>
          <p:spPr>
            <a:xfrm>
              <a:off x="2918563" y="1659815"/>
              <a:ext cx="62935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53" name="object 53"/>
            <p:cNvSpPr txBox="1"/>
            <p:nvPr/>
          </p:nvSpPr>
          <p:spPr>
            <a:xfrm>
              <a:off x="3671044" y="1659815"/>
              <a:ext cx="61370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52" name="object 52"/>
            <p:cNvSpPr txBox="1"/>
            <p:nvPr/>
          </p:nvSpPr>
          <p:spPr>
            <a:xfrm>
              <a:off x="2874228" y="1982544"/>
              <a:ext cx="62935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51" name="object 51"/>
            <p:cNvSpPr txBox="1"/>
            <p:nvPr/>
          </p:nvSpPr>
          <p:spPr>
            <a:xfrm>
              <a:off x="3589712" y="1982544"/>
              <a:ext cx="56803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50" name="object 50"/>
            <p:cNvSpPr txBox="1"/>
            <p:nvPr/>
          </p:nvSpPr>
          <p:spPr>
            <a:xfrm>
              <a:off x="3478877" y="2305274"/>
              <a:ext cx="59574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49" name="object 49"/>
            <p:cNvSpPr txBox="1"/>
            <p:nvPr/>
          </p:nvSpPr>
          <p:spPr>
            <a:xfrm>
              <a:off x="3731414" y="2305274"/>
              <a:ext cx="56418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48" name="object 48"/>
            <p:cNvSpPr txBox="1"/>
            <p:nvPr/>
          </p:nvSpPr>
          <p:spPr>
            <a:xfrm>
              <a:off x="4926471" y="2305274"/>
              <a:ext cx="55623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47" name="object 47"/>
            <p:cNvSpPr txBox="1"/>
            <p:nvPr/>
          </p:nvSpPr>
          <p:spPr>
            <a:xfrm>
              <a:off x="5900061" y="2305274"/>
              <a:ext cx="62935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46" name="object 46"/>
            <p:cNvSpPr txBox="1"/>
            <p:nvPr/>
          </p:nvSpPr>
          <p:spPr>
            <a:xfrm>
              <a:off x="6269566" y="2305274"/>
              <a:ext cx="59189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45" name="object 45"/>
            <p:cNvSpPr txBox="1"/>
            <p:nvPr/>
          </p:nvSpPr>
          <p:spPr>
            <a:xfrm>
              <a:off x="3382870" y="2628003"/>
              <a:ext cx="55828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44" name="object 44"/>
            <p:cNvSpPr txBox="1"/>
            <p:nvPr/>
          </p:nvSpPr>
          <p:spPr>
            <a:xfrm>
              <a:off x="3949930" y="2628003"/>
              <a:ext cx="59574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43" name="object 43"/>
            <p:cNvSpPr txBox="1"/>
            <p:nvPr/>
          </p:nvSpPr>
          <p:spPr>
            <a:xfrm>
              <a:off x="4520738" y="2628003"/>
              <a:ext cx="62345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42" name="object 42"/>
            <p:cNvSpPr txBox="1"/>
            <p:nvPr/>
          </p:nvSpPr>
          <p:spPr>
            <a:xfrm>
              <a:off x="5526578" y="2628003"/>
              <a:ext cx="59574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41" name="object 41"/>
            <p:cNvSpPr txBox="1"/>
            <p:nvPr/>
          </p:nvSpPr>
          <p:spPr>
            <a:xfrm>
              <a:off x="5779116" y="2628003"/>
              <a:ext cx="56418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40" name="object 40"/>
            <p:cNvSpPr txBox="1"/>
            <p:nvPr/>
          </p:nvSpPr>
          <p:spPr>
            <a:xfrm>
              <a:off x="6753500" y="2628003"/>
              <a:ext cx="60165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39" name="object 39"/>
            <p:cNvSpPr txBox="1"/>
            <p:nvPr/>
          </p:nvSpPr>
          <p:spPr>
            <a:xfrm>
              <a:off x="3600796" y="2950733"/>
              <a:ext cx="65115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38" name="object 38"/>
            <p:cNvSpPr txBox="1"/>
            <p:nvPr/>
          </p:nvSpPr>
          <p:spPr>
            <a:xfrm>
              <a:off x="4391891" y="2950733"/>
              <a:ext cx="60959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37" name="object 37"/>
            <p:cNvSpPr txBox="1"/>
            <p:nvPr/>
          </p:nvSpPr>
          <p:spPr>
            <a:xfrm>
              <a:off x="4645814" y="2950733"/>
              <a:ext cx="56418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36" name="object 36"/>
            <p:cNvSpPr txBox="1"/>
            <p:nvPr/>
          </p:nvSpPr>
          <p:spPr>
            <a:xfrm>
              <a:off x="5238608" y="2950733"/>
              <a:ext cx="48285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35" name="object 35"/>
            <p:cNvSpPr txBox="1"/>
            <p:nvPr/>
          </p:nvSpPr>
          <p:spPr>
            <a:xfrm>
              <a:off x="5870941" y="2950733"/>
              <a:ext cx="61575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34" name="object 34"/>
            <p:cNvSpPr txBox="1"/>
            <p:nvPr/>
          </p:nvSpPr>
          <p:spPr>
            <a:xfrm>
              <a:off x="3999807" y="3273462"/>
              <a:ext cx="62345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33" name="object 33"/>
            <p:cNvSpPr txBox="1"/>
            <p:nvPr/>
          </p:nvSpPr>
          <p:spPr>
            <a:xfrm>
              <a:off x="4788130" y="3273462"/>
              <a:ext cx="63730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32" name="object 32"/>
            <p:cNvSpPr txBox="1"/>
            <p:nvPr/>
          </p:nvSpPr>
          <p:spPr>
            <a:xfrm>
              <a:off x="5183961" y="3273462"/>
              <a:ext cx="58599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31" name="object 31"/>
            <p:cNvSpPr txBox="1"/>
            <p:nvPr/>
          </p:nvSpPr>
          <p:spPr>
            <a:xfrm>
              <a:off x="2777837" y="4187862"/>
              <a:ext cx="59574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30" name="object 30"/>
            <p:cNvSpPr txBox="1"/>
            <p:nvPr/>
          </p:nvSpPr>
          <p:spPr>
            <a:xfrm>
              <a:off x="3030374" y="4187862"/>
              <a:ext cx="56418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29" name="object 29"/>
            <p:cNvSpPr txBox="1"/>
            <p:nvPr/>
          </p:nvSpPr>
          <p:spPr>
            <a:xfrm>
              <a:off x="4225431" y="4187862"/>
              <a:ext cx="58394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28" name="object 28"/>
            <p:cNvSpPr txBox="1"/>
            <p:nvPr/>
          </p:nvSpPr>
          <p:spPr>
            <a:xfrm>
              <a:off x="5201791" y="4187862"/>
              <a:ext cx="60165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27" name="object 27"/>
            <p:cNvSpPr txBox="1"/>
            <p:nvPr/>
          </p:nvSpPr>
          <p:spPr>
            <a:xfrm>
              <a:off x="5789404" y="4187862"/>
              <a:ext cx="57214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26" name="object 26"/>
            <p:cNvSpPr txBox="1"/>
            <p:nvPr/>
          </p:nvSpPr>
          <p:spPr>
            <a:xfrm>
              <a:off x="3071553" y="4510592"/>
              <a:ext cx="59574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25" name="object 25"/>
            <p:cNvSpPr txBox="1"/>
            <p:nvPr/>
          </p:nvSpPr>
          <p:spPr>
            <a:xfrm>
              <a:off x="3324090" y="4510592"/>
              <a:ext cx="56418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24" name="object 24"/>
            <p:cNvSpPr txBox="1"/>
            <p:nvPr/>
          </p:nvSpPr>
          <p:spPr>
            <a:xfrm>
              <a:off x="4298475" y="4510592"/>
              <a:ext cx="60165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23" name="object 23"/>
            <p:cNvSpPr txBox="1"/>
            <p:nvPr/>
          </p:nvSpPr>
          <p:spPr>
            <a:xfrm>
              <a:off x="5198815" y="4510592"/>
              <a:ext cx="63140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22" name="object 22"/>
            <p:cNvSpPr txBox="1"/>
            <p:nvPr/>
          </p:nvSpPr>
          <p:spPr>
            <a:xfrm>
              <a:off x="2522092" y="4833321"/>
              <a:ext cx="57624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21" name="object 21"/>
            <p:cNvSpPr txBox="1"/>
            <p:nvPr/>
          </p:nvSpPr>
          <p:spPr>
            <a:xfrm>
              <a:off x="3718355" y="4833321"/>
              <a:ext cx="58394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20" name="object 20"/>
            <p:cNvSpPr txBox="1"/>
            <p:nvPr/>
          </p:nvSpPr>
          <p:spPr>
            <a:xfrm>
              <a:off x="4694715" y="4833321"/>
              <a:ext cx="49081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19" name="object 19"/>
            <p:cNvSpPr txBox="1"/>
            <p:nvPr/>
          </p:nvSpPr>
          <p:spPr>
            <a:xfrm>
              <a:off x="5828608" y="4833321"/>
              <a:ext cx="59574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18" name="object 18"/>
            <p:cNvSpPr txBox="1"/>
            <p:nvPr/>
          </p:nvSpPr>
          <p:spPr>
            <a:xfrm>
              <a:off x="3171306" y="5156050"/>
              <a:ext cx="59574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17" name="object 17"/>
            <p:cNvSpPr txBox="1"/>
            <p:nvPr/>
          </p:nvSpPr>
          <p:spPr>
            <a:xfrm>
              <a:off x="3423843" y="5156050"/>
              <a:ext cx="56418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16" name="object 16"/>
            <p:cNvSpPr txBox="1"/>
            <p:nvPr/>
          </p:nvSpPr>
          <p:spPr>
            <a:xfrm>
              <a:off x="4398228" y="5156050"/>
              <a:ext cx="60165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15" name="object 15"/>
            <p:cNvSpPr txBox="1"/>
            <p:nvPr/>
          </p:nvSpPr>
          <p:spPr>
            <a:xfrm>
              <a:off x="5391779" y="5156050"/>
              <a:ext cx="61370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14" name="object 14"/>
            <p:cNvSpPr txBox="1"/>
            <p:nvPr/>
          </p:nvSpPr>
          <p:spPr>
            <a:xfrm>
              <a:off x="3168535" y="5478780"/>
              <a:ext cx="59574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13" name="object 13"/>
            <p:cNvSpPr txBox="1"/>
            <p:nvPr/>
          </p:nvSpPr>
          <p:spPr>
            <a:xfrm>
              <a:off x="3421072" y="5478780"/>
              <a:ext cx="56418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12" name="object 12"/>
            <p:cNvSpPr txBox="1"/>
            <p:nvPr/>
          </p:nvSpPr>
          <p:spPr>
            <a:xfrm>
              <a:off x="4395457" y="5478780"/>
              <a:ext cx="62935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11" name="object 11"/>
            <p:cNvSpPr txBox="1"/>
            <p:nvPr/>
          </p:nvSpPr>
          <p:spPr>
            <a:xfrm>
              <a:off x="4727375" y="5478780"/>
              <a:ext cx="57984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10" name="object 10"/>
            <p:cNvSpPr txBox="1"/>
            <p:nvPr/>
          </p:nvSpPr>
          <p:spPr>
            <a:xfrm>
              <a:off x="5355757" y="5478780"/>
              <a:ext cx="64141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2700251" y="5801509"/>
              <a:ext cx="59574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8" name="object 8"/>
            <p:cNvSpPr txBox="1"/>
            <p:nvPr/>
          </p:nvSpPr>
          <p:spPr>
            <a:xfrm>
              <a:off x="2952788" y="5801509"/>
              <a:ext cx="56418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7" name="object 7"/>
            <p:cNvSpPr txBox="1"/>
            <p:nvPr/>
          </p:nvSpPr>
          <p:spPr>
            <a:xfrm>
              <a:off x="3927173" y="5801509"/>
              <a:ext cx="62935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6" name="object 6"/>
            <p:cNvSpPr txBox="1"/>
            <p:nvPr/>
          </p:nvSpPr>
          <p:spPr>
            <a:xfrm>
              <a:off x="4463729" y="5801509"/>
              <a:ext cx="55623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5" name="object 5"/>
            <p:cNvSpPr txBox="1"/>
            <p:nvPr/>
          </p:nvSpPr>
          <p:spPr>
            <a:xfrm>
              <a:off x="3410964" y="6124239"/>
              <a:ext cx="63755" cy="13447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4" name="object 4"/>
            <p:cNvSpPr txBox="1"/>
            <p:nvPr/>
          </p:nvSpPr>
          <p:spPr>
            <a:xfrm>
              <a:off x="4225431" y="6124239"/>
              <a:ext cx="61165" cy="13447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3" name="object 3"/>
            <p:cNvSpPr txBox="1"/>
            <p:nvPr/>
          </p:nvSpPr>
          <p:spPr>
            <a:xfrm>
              <a:off x="4479559" y="6124239"/>
              <a:ext cx="56418" cy="13447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2" name="object 2"/>
            <p:cNvSpPr txBox="1"/>
            <p:nvPr/>
          </p:nvSpPr>
          <p:spPr>
            <a:xfrm>
              <a:off x="5453944" y="6124239"/>
              <a:ext cx="60165" cy="13447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</p:grpSp>
      <p:pic>
        <p:nvPicPr>
          <p:cNvPr id="81" name="Picture 13" descr="UTAR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" name="Picture 8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414448551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/>
          <p:cNvGrpSpPr/>
          <p:nvPr/>
        </p:nvGrpSpPr>
        <p:grpSpPr>
          <a:xfrm>
            <a:off x="410094" y="398032"/>
            <a:ext cx="8323812" cy="6061934"/>
            <a:chOff x="410094" y="398032"/>
            <a:chExt cx="8323812" cy="6061934"/>
          </a:xfrm>
        </p:grpSpPr>
        <p:sp>
          <p:nvSpPr>
            <p:cNvPr id="29" name="object 29"/>
            <p:cNvSpPr/>
            <p:nvPr/>
          </p:nvSpPr>
          <p:spPr>
            <a:xfrm>
              <a:off x="410095" y="398032"/>
              <a:ext cx="8323811" cy="606193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314604" y="1804595"/>
              <a:ext cx="3402675" cy="463923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10094" y="400722"/>
              <a:ext cx="7658793" cy="6051176"/>
            </a:xfrm>
            <a:custGeom>
              <a:avLst/>
              <a:gdLst/>
              <a:ahLst/>
              <a:cxnLst/>
              <a:rect l="l" t="t" r="r" b="b"/>
              <a:pathLst>
                <a:path w="8424672" h="6858000">
                  <a:moveTo>
                    <a:pt x="8424672" y="6854952"/>
                  </a:moveTo>
                  <a:lnTo>
                    <a:pt x="8424672" y="6851904"/>
                  </a:lnTo>
                  <a:lnTo>
                    <a:pt x="8421624" y="6675120"/>
                  </a:lnTo>
                  <a:lnTo>
                    <a:pt x="8412480" y="6498336"/>
                  </a:lnTo>
                  <a:lnTo>
                    <a:pt x="8400288" y="6324600"/>
                  </a:lnTo>
                  <a:lnTo>
                    <a:pt x="8382000" y="6150864"/>
                  </a:lnTo>
                  <a:lnTo>
                    <a:pt x="8357616" y="5977128"/>
                  </a:lnTo>
                  <a:lnTo>
                    <a:pt x="8327136" y="5806440"/>
                  </a:lnTo>
                  <a:lnTo>
                    <a:pt x="8293608" y="5638800"/>
                  </a:lnTo>
                  <a:lnTo>
                    <a:pt x="8253984" y="5471160"/>
                  </a:lnTo>
                  <a:lnTo>
                    <a:pt x="8208264" y="5303520"/>
                  </a:lnTo>
                  <a:lnTo>
                    <a:pt x="8159496" y="5138928"/>
                  </a:lnTo>
                  <a:lnTo>
                    <a:pt x="8104632" y="4974336"/>
                  </a:lnTo>
                  <a:lnTo>
                    <a:pt x="8046720" y="4812792"/>
                  </a:lnTo>
                  <a:lnTo>
                    <a:pt x="7982712" y="4654296"/>
                  </a:lnTo>
                  <a:lnTo>
                    <a:pt x="7912608" y="4495800"/>
                  </a:lnTo>
                  <a:lnTo>
                    <a:pt x="7839456" y="4337304"/>
                  </a:lnTo>
                  <a:lnTo>
                    <a:pt x="7763256" y="4184904"/>
                  </a:lnTo>
                  <a:lnTo>
                    <a:pt x="7680960" y="4032504"/>
                  </a:lnTo>
                  <a:lnTo>
                    <a:pt x="7592568" y="3880104"/>
                  </a:lnTo>
                  <a:lnTo>
                    <a:pt x="7504176" y="3730752"/>
                  </a:lnTo>
                  <a:lnTo>
                    <a:pt x="7406640" y="3584448"/>
                  </a:lnTo>
                  <a:lnTo>
                    <a:pt x="7309104" y="3441192"/>
                  </a:lnTo>
                  <a:lnTo>
                    <a:pt x="7205472" y="3297936"/>
                  </a:lnTo>
                  <a:lnTo>
                    <a:pt x="7098792" y="3157728"/>
                  </a:lnTo>
                  <a:lnTo>
                    <a:pt x="6986016" y="3020568"/>
                  </a:lnTo>
                  <a:lnTo>
                    <a:pt x="6870192" y="2883408"/>
                  </a:lnTo>
                  <a:lnTo>
                    <a:pt x="6751320" y="2752344"/>
                  </a:lnTo>
                  <a:lnTo>
                    <a:pt x="6629400" y="2621280"/>
                  </a:lnTo>
                  <a:lnTo>
                    <a:pt x="6501384" y="2493264"/>
                  </a:lnTo>
                  <a:lnTo>
                    <a:pt x="6370320" y="2368296"/>
                  </a:lnTo>
                  <a:lnTo>
                    <a:pt x="6236208" y="2243328"/>
                  </a:lnTo>
                  <a:lnTo>
                    <a:pt x="6099048" y="2124456"/>
                  </a:lnTo>
                  <a:lnTo>
                    <a:pt x="5958840" y="2005584"/>
                  </a:lnTo>
                  <a:lnTo>
                    <a:pt x="5812536" y="1889760"/>
                  </a:lnTo>
                  <a:lnTo>
                    <a:pt x="5666232" y="1780032"/>
                  </a:lnTo>
                  <a:lnTo>
                    <a:pt x="5513832" y="1670303"/>
                  </a:lnTo>
                  <a:lnTo>
                    <a:pt x="5361432" y="1563624"/>
                  </a:lnTo>
                  <a:lnTo>
                    <a:pt x="5202936" y="1459992"/>
                  </a:lnTo>
                  <a:lnTo>
                    <a:pt x="5041392" y="1359408"/>
                  </a:lnTo>
                  <a:lnTo>
                    <a:pt x="4879848" y="1264920"/>
                  </a:lnTo>
                  <a:lnTo>
                    <a:pt x="4712208" y="1170432"/>
                  </a:lnTo>
                  <a:lnTo>
                    <a:pt x="4544568" y="1078992"/>
                  </a:lnTo>
                  <a:lnTo>
                    <a:pt x="4370832" y="990600"/>
                  </a:lnTo>
                  <a:lnTo>
                    <a:pt x="4197096" y="908303"/>
                  </a:lnTo>
                  <a:lnTo>
                    <a:pt x="4020312" y="826008"/>
                  </a:lnTo>
                  <a:lnTo>
                    <a:pt x="3837432" y="749807"/>
                  </a:lnTo>
                  <a:lnTo>
                    <a:pt x="3654552" y="676655"/>
                  </a:lnTo>
                  <a:lnTo>
                    <a:pt x="3471672" y="603503"/>
                  </a:lnTo>
                  <a:lnTo>
                    <a:pt x="3282696" y="539496"/>
                  </a:lnTo>
                  <a:lnTo>
                    <a:pt x="3093720" y="475488"/>
                  </a:lnTo>
                  <a:lnTo>
                    <a:pt x="2901696" y="414527"/>
                  </a:lnTo>
                  <a:lnTo>
                    <a:pt x="2706623" y="359664"/>
                  </a:lnTo>
                  <a:lnTo>
                    <a:pt x="2508504" y="307848"/>
                  </a:lnTo>
                  <a:lnTo>
                    <a:pt x="2310384" y="259079"/>
                  </a:lnTo>
                  <a:lnTo>
                    <a:pt x="2109216" y="216407"/>
                  </a:lnTo>
                  <a:lnTo>
                    <a:pt x="1908047" y="173736"/>
                  </a:lnTo>
                  <a:lnTo>
                    <a:pt x="1703832" y="140207"/>
                  </a:lnTo>
                  <a:lnTo>
                    <a:pt x="1496568" y="106679"/>
                  </a:lnTo>
                  <a:lnTo>
                    <a:pt x="1289303" y="79248"/>
                  </a:lnTo>
                  <a:lnTo>
                    <a:pt x="1078992" y="54864"/>
                  </a:lnTo>
                  <a:lnTo>
                    <a:pt x="868680" y="36575"/>
                  </a:lnTo>
                  <a:lnTo>
                    <a:pt x="655320" y="21336"/>
                  </a:lnTo>
                  <a:lnTo>
                    <a:pt x="438911" y="9144"/>
                  </a:lnTo>
                  <a:lnTo>
                    <a:pt x="225551" y="3048"/>
                  </a:lnTo>
                  <a:lnTo>
                    <a:pt x="6095" y="3048"/>
                  </a:lnTo>
                  <a:lnTo>
                    <a:pt x="6095" y="12192"/>
                  </a:lnTo>
                  <a:lnTo>
                    <a:pt x="225551" y="15240"/>
                  </a:lnTo>
                  <a:lnTo>
                    <a:pt x="438911" y="21336"/>
                  </a:lnTo>
                  <a:lnTo>
                    <a:pt x="655320" y="33527"/>
                  </a:lnTo>
                  <a:lnTo>
                    <a:pt x="865632" y="48768"/>
                  </a:lnTo>
                  <a:lnTo>
                    <a:pt x="1078992" y="67055"/>
                  </a:lnTo>
                  <a:lnTo>
                    <a:pt x="1286256" y="91440"/>
                  </a:lnTo>
                  <a:lnTo>
                    <a:pt x="1496568" y="118872"/>
                  </a:lnTo>
                  <a:lnTo>
                    <a:pt x="1700783" y="152400"/>
                  </a:lnTo>
                  <a:lnTo>
                    <a:pt x="1905000" y="188975"/>
                  </a:lnTo>
                  <a:lnTo>
                    <a:pt x="2109216" y="228600"/>
                  </a:lnTo>
                  <a:lnTo>
                    <a:pt x="2307335" y="271272"/>
                  </a:lnTo>
                  <a:lnTo>
                    <a:pt x="2505456" y="320040"/>
                  </a:lnTo>
                  <a:lnTo>
                    <a:pt x="2703576" y="371855"/>
                  </a:lnTo>
                  <a:lnTo>
                    <a:pt x="2898647" y="426720"/>
                  </a:lnTo>
                  <a:lnTo>
                    <a:pt x="3090672" y="487679"/>
                  </a:lnTo>
                  <a:lnTo>
                    <a:pt x="3279648" y="551688"/>
                  </a:lnTo>
                  <a:lnTo>
                    <a:pt x="3465576" y="615696"/>
                  </a:lnTo>
                  <a:lnTo>
                    <a:pt x="3651504" y="685800"/>
                  </a:lnTo>
                  <a:lnTo>
                    <a:pt x="3834384" y="762000"/>
                  </a:lnTo>
                  <a:lnTo>
                    <a:pt x="4014216" y="838200"/>
                  </a:lnTo>
                  <a:lnTo>
                    <a:pt x="4191000" y="917448"/>
                  </a:lnTo>
                  <a:lnTo>
                    <a:pt x="4364736" y="1002792"/>
                  </a:lnTo>
                  <a:lnTo>
                    <a:pt x="4538472" y="1091184"/>
                  </a:lnTo>
                  <a:lnTo>
                    <a:pt x="4706112" y="1179576"/>
                  </a:lnTo>
                  <a:lnTo>
                    <a:pt x="4873752" y="1274064"/>
                  </a:lnTo>
                  <a:lnTo>
                    <a:pt x="5035296" y="1371600"/>
                  </a:lnTo>
                  <a:lnTo>
                    <a:pt x="5196840" y="1472184"/>
                  </a:lnTo>
                  <a:lnTo>
                    <a:pt x="5355336" y="1575815"/>
                  </a:lnTo>
                  <a:lnTo>
                    <a:pt x="5507736" y="1679448"/>
                  </a:lnTo>
                  <a:lnTo>
                    <a:pt x="5660136" y="1789176"/>
                  </a:lnTo>
                  <a:lnTo>
                    <a:pt x="5806440" y="1901952"/>
                  </a:lnTo>
                  <a:lnTo>
                    <a:pt x="5949696" y="2014727"/>
                  </a:lnTo>
                  <a:lnTo>
                    <a:pt x="6092952" y="2133600"/>
                  </a:lnTo>
                  <a:lnTo>
                    <a:pt x="6230112" y="2252472"/>
                  </a:lnTo>
                  <a:lnTo>
                    <a:pt x="6364224" y="2377440"/>
                  </a:lnTo>
                  <a:lnTo>
                    <a:pt x="6492240" y="2502408"/>
                  </a:lnTo>
                  <a:lnTo>
                    <a:pt x="6620256" y="2630424"/>
                  </a:lnTo>
                  <a:lnTo>
                    <a:pt x="6742176" y="2761488"/>
                  </a:lnTo>
                  <a:lnTo>
                    <a:pt x="6861048" y="2892552"/>
                  </a:lnTo>
                  <a:lnTo>
                    <a:pt x="6976872" y="3029712"/>
                  </a:lnTo>
                  <a:lnTo>
                    <a:pt x="7086600" y="3166872"/>
                  </a:lnTo>
                  <a:lnTo>
                    <a:pt x="7196328" y="3307080"/>
                  </a:lnTo>
                  <a:lnTo>
                    <a:pt x="7299960" y="3447288"/>
                  </a:lnTo>
                  <a:lnTo>
                    <a:pt x="7397496" y="3593592"/>
                  </a:lnTo>
                  <a:lnTo>
                    <a:pt x="7491984" y="3739896"/>
                  </a:lnTo>
                  <a:lnTo>
                    <a:pt x="7583424" y="3886200"/>
                  </a:lnTo>
                  <a:lnTo>
                    <a:pt x="7668768" y="4038600"/>
                  </a:lnTo>
                  <a:lnTo>
                    <a:pt x="7751064" y="4191000"/>
                  </a:lnTo>
                  <a:lnTo>
                    <a:pt x="7830312" y="4343400"/>
                  </a:lnTo>
                  <a:lnTo>
                    <a:pt x="7903464" y="4501896"/>
                  </a:lnTo>
                  <a:lnTo>
                    <a:pt x="7970520" y="4657344"/>
                  </a:lnTo>
                  <a:lnTo>
                    <a:pt x="8034528" y="4818888"/>
                  </a:lnTo>
                  <a:lnTo>
                    <a:pt x="8092440" y="4980432"/>
                  </a:lnTo>
                  <a:lnTo>
                    <a:pt x="8147304" y="5141976"/>
                  </a:lnTo>
                  <a:lnTo>
                    <a:pt x="8196072" y="5306568"/>
                  </a:lnTo>
                  <a:lnTo>
                    <a:pt x="8241792" y="5474208"/>
                  </a:lnTo>
                  <a:lnTo>
                    <a:pt x="8281416" y="5641848"/>
                  </a:lnTo>
                  <a:lnTo>
                    <a:pt x="8314944" y="5809488"/>
                  </a:lnTo>
                  <a:lnTo>
                    <a:pt x="8345424" y="5980176"/>
                  </a:lnTo>
                  <a:lnTo>
                    <a:pt x="8369808" y="6153912"/>
                  </a:lnTo>
                  <a:lnTo>
                    <a:pt x="8388096" y="6324600"/>
                  </a:lnTo>
                  <a:lnTo>
                    <a:pt x="8400288" y="6498336"/>
                  </a:lnTo>
                  <a:lnTo>
                    <a:pt x="8409432" y="6675120"/>
                  </a:lnTo>
                  <a:lnTo>
                    <a:pt x="8412480" y="6851904"/>
                  </a:lnTo>
                  <a:lnTo>
                    <a:pt x="8412480" y="6854952"/>
                  </a:lnTo>
                  <a:lnTo>
                    <a:pt x="8415528" y="6858000"/>
                  </a:lnTo>
                  <a:lnTo>
                    <a:pt x="8421624" y="6858000"/>
                  </a:lnTo>
                  <a:lnTo>
                    <a:pt x="8424672" y="6854952"/>
                  </a:lnTo>
                  <a:close/>
                </a:path>
              </a:pathLst>
            </a:custGeom>
            <a:solidFill>
              <a:srgbClr val="3366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15637" y="427615"/>
              <a:ext cx="8312727" cy="715384"/>
            </a:xfrm>
            <a:custGeom>
              <a:avLst/>
              <a:gdLst/>
              <a:ahLst/>
              <a:cxnLst/>
              <a:rect l="l" t="t" r="r" b="b"/>
              <a:pathLst>
                <a:path w="9144000" h="810768">
                  <a:moveTo>
                    <a:pt x="0" y="0"/>
                  </a:moveTo>
                  <a:lnTo>
                    <a:pt x="0" y="810768"/>
                  </a:lnTo>
                  <a:lnTo>
                    <a:pt x="9144000" y="810768"/>
                  </a:lnTo>
                  <a:lnTo>
                    <a:pt x="91440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925782" y="1683572"/>
              <a:ext cx="2491047" cy="0"/>
            </a:xfrm>
            <a:custGeom>
              <a:avLst/>
              <a:gdLst/>
              <a:ahLst/>
              <a:cxnLst/>
              <a:rect l="l" t="t" r="r" b="b"/>
              <a:pathLst>
                <a:path w="2740152">
                  <a:moveTo>
                    <a:pt x="0" y="0"/>
                  </a:moveTo>
                  <a:lnTo>
                    <a:pt x="2740152" y="0"/>
                  </a:lnTo>
                </a:path>
              </a:pathLst>
            </a:custGeom>
            <a:ln w="13462">
              <a:solidFill>
                <a:srgbClr val="FFFF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773382" y="2006300"/>
              <a:ext cx="2352502" cy="0"/>
            </a:xfrm>
            <a:custGeom>
              <a:avLst/>
              <a:gdLst/>
              <a:ahLst/>
              <a:cxnLst/>
              <a:rect l="l" t="t" r="r" b="b"/>
              <a:pathLst>
                <a:path w="2587752">
                  <a:moveTo>
                    <a:pt x="0" y="0"/>
                  </a:moveTo>
                  <a:lnTo>
                    <a:pt x="2587752" y="0"/>
                  </a:lnTo>
                </a:path>
              </a:pathLst>
            </a:custGeom>
            <a:ln w="13461">
              <a:solidFill>
                <a:srgbClr val="FFFF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795847" y="2329031"/>
              <a:ext cx="4411287" cy="0"/>
            </a:xfrm>
            <a:custGeom>
              <a:avLst/>
              <a:gdLst/>
              <a:ahLst/>
              <a:cxnLst/>
              <a:rect l="l" t="t" r="r" b="b"/>
              <a:pathLst>
                <a:path w="4852416">
                  <a:moveTo>
                    <a:pt x="0" y="0"/>
                  </a:moveTo>
                  <a:lnTo>
                    <a:pt x="4852416" y="0"/>
                  </a:lnTo>
                </a:path>
              </a:pathLst>
            </a:custGeom>
            <a:ln w="13461">
              <a:solidFill>
                <a:srgbClr val="FFFF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607126" y="2651760"/>
              <a:ext cx="4632960" cy="0"/>
            </a:xfrm>
            <a:custGeom>
              <a:avLst/>
              <a:gdLst/>
              <a:ahLst/>
              <a:cxnLst/>
              <a:rect l="l" t="t" r="r" b="b"/>
              <a:pathLst>
                <a:path w="5096256">
                  <a:moveTo>
                    <a:pt x="0" y="0"/>
                  </a:moveTo>
                  <a:lnTo>
                    <a:pt x="5096256" y="0"/>
                  </a:lnTo>
                </a:path>
              </a:pathLst>
            </a:custGeom>
            <a:ln w="13461">
              <a:solidFill>
                <a:srgbClr val="FFFF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615439" y="2974489"/>
              <a:ext cx="4666211" cy="0"/>
            </a:xfrm>
            <a:custGeom>
              <a:avLst/>
              <a:gdLst/>
              <a:ahLst/>
              <a:cxnLst/>
              <a:rect l="l" t="t" r="r" b="b"/>
              <a:pathLst>
                <a:path w="5132832">
                  <a:moveTo>
                    <a:pt x="0" y="0"/>
                  </a:moveTo>
                  <a:lnTo>
                    <a:pt x="5132832" y="0"/>
                  </a:lnTo>
                </a:path>
              </a:pathLst>
            </a:custGeom>
            <a:ln w="13462">
              <a:solidFill>
                <a:srgbClr val="FFFF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900843" y="3297219"/>
              <a:ext cx="3754582" cy="0"/>
            </a:xfrm>
            <a:custGeom>
              <a:avLst/>
              <a:gdLst/>
              <a:ahLst/>
              <a:cxnLst/>
              <a:rect l="l" t="t" r="r" b="b"/>
              <a:pathLst>
                <a:path w="4130040">
                  <a:moveTo>
                    <a:pt x="0" y="0"/>
                  </a:moveTo>
                  <a:lnTo>
                    <a:pt x="4130040" y="0"/>
                  </a:lnTo>
                </a:path>
              </a:pathLst>
            </a:custGeom>
            <a:ln w="13462">
              <a:solidFill>
                <a:srgbClr val="FFFF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308167" y="3619947"/>
              <a:ext cx="4414058" cy="0"/>
            </a:xfrm>
            <a:custGeom>
              <a:avLst/>
              <a:gdLst/>
              <a:ahLst/>
              <a:cxnLst/>
              <a:rect l="l" t="t" r="r" b="b"/>
              <a:pathLst>
                <a:path w="4855464">
                  <a:moveTo>
                    <a:pt x="0" y="0"/>
                  </a:moveTo>
                  <a:lnTo>
                    <a:pt x="4855464" y="0"/>
                  </a:lnTo>
                </a:path>
              </a:pathLst>
            </a:custGeom>
            <a:ln w="13461">
              <a:solidFill>
                <a:srgbClr val="FFFF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316480" y="3942678"/>
              <a:ext cx="5771803" cy="0"/>
            </a:xfrm>
            <a:custGeom>
              <a:avLst/>
              <a:gdLst/>
              <a:ahLst/>
              <a:cxnLst/>
              <a:rect l="l" t="t" r="r" b="b"/>
              <a:pathLst>
                <a:path w="6348983">
                  <a:moveTo>
                    <a:pt x="0" y="0"/>
                  </a:moveTo>
                  <a:lnTo>
                    <a:pt x="6348983" y="0"/>
                  </a:lnTo>
                </a:path>
              </a:pathLst>
            </a:custGeom>
            <a:ln w="13461">
              <a:solidFill>
                <a:srgbClr val="FFFF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811875" y="4211619"/>
              <a:ext cx="620684" cy="0"/>
            </a:xfrm>
            <a:custGeom>
              <a:avLst/>
              <a:gdLst/>
              <a:ahLst/>
              <a:cxnLst/>
              <a:rect l="l" t="t" r="r" b="b"/>
              <a:pathLst>
                <a:path w="682752">
                  <a:moveTo>
                    <a:pt x="0" y="0"/>
                  </a:moveTo>
                  <a:lnTo>
                    <a:pt x="682752" y="0"/>
                  </a:lnTo>
                </a:path>
              </a:pathLst>
            </a:custGeom>
            <a:ln w="13461">
              <a:solidFill>
                <a:srgbClr val="FFFF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900843" y="5179807"/>
              <a:ext cx="3513513" cy="0"/>
            </a:xfrm>
            <a:custGeom>
              <a:avLst/>
              <a:gdLst/>
              <a:ahLst/>
              <a:cxnLst/>
              <a:rect l="l" t="t" r="r" b="b"/>
              <a:pathLst>
                <a:path w="3864864">
                  <a:moveTo>
                    <a:pt x="0" y="0"/>
                  </a:moveTo>
                  <a:lnTo>
                    <a:pt x="3864864" y="0"/>
                  </a:lnTo>
                </a:path>
              </a:pathLst>
            </a:custGeom>
            <a:ln w="13462">
              <a:solidFill>
                <a:srgbClr val="FFFF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446713" y="5502536"/>
              <a:ext cx="3460865" cy="0"/>
            </a:xfrm>
            <a:custGeom>
              <a:avLst/>
              <a:gdLst/>
              <a:ahLst/>
              <a:cxnLst/>
              <a:rect l="l" t="t" r="r" b="b"/>
              <a:pathLst>
                <a:path w="3806952">
                  <a:moveTo>
                    <a:pt x="0" y="0"/>
                  </a:moveTo>
                  <a:lnTo>
                    <a:pt x="3806952" y="0"/>
                  </a:lnTo>
                </a:path>
              </a:pathLst>
            </a:custGeom>
            <a:ln w="13461">
              <a:solidFill>
                <a:srgbClr val="FFFF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000596" y="5825266"/>
              <a:ext cx="3846022" cy="0"/>
            </a:xfrm>
            <a:custGeom>
              <a:avLst/>
              <a:gdLst/>
              <a:ahLst/>
              <a:cxnLst/>
              <a:rect l="l" t="t" r="r" b="b"/>
              <a:pathLst>
                <a:path w="4230624">
                  <a:moveTo>
                    <a:pt x="0" y="0"/>
                  </a:moveTo>
                  <a:lnTo>
                    <a:pt x="4230624" y="0"/>
                  </a:lnTo>
                </a:path>
              </a:pathLst>
            </a:custGeom>
            <a:ln w="13461">
              <a:solidFill>
                <a:srgbClr val="FFFF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645920" y="6147995"/>
              <a:ext cx="5192684" cy="0"/>
            </a:xfrm>
            <a:custGeom>
              <a:avLst/>
              <a:gdLst/>
              <a:ahLst/>
              <a:cxnLst/>
              <a:rect l="l" t="t" r="r" b="b"/>
              <a:pathLst>
                <a:path w="5711952">
                  <a:moveTo>
                    <a:pt x="0" y="0"/>
                  </a:moveTo>
                  <a:lnTo>
                    <a:pt x="5711952" y="0"/>
                  </a:lnTo>
                </a:path>
              </a:pathLst>
            </a:custGeom>
            <a:ln w="13462">
              <a:solidFill>
                <a:srgbClr val="FFFFFF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8" name="object 28"/>
            <p:cNvSpPr txBox="1"/>
            <p:nvPr/>
          </p:nvSpPr>
          <p:spPr>
            <a:xfrm>
              <a:off x="800330" y="1460472"/>
              <a:ext cx="3661541" cy="24563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>
                <a:lnSpc>
                  <a:spcPts val="1916"/>
                </a:lnSpc>
                <a:spcBef>
                  <a:spcPts val="95"/>
                </a:spcBef>
              </a:pP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Austr</a:t>
              </a:r>
              <a:r>
                <a:rPr b="1" spc="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a</a:t>
              </a: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lia</a:t>
              </a:r>
              <a:r>
                <a:rPr b="1" spc="-57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-</a:t>
              </a:r>
              <a:r>
                <a:rPr spc="-1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</a:t>
              </a:r>
              <a:r>
                <a:rPr spc="-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g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i</a:t>
              </a:r>
              <a:r>
                <a:rPr spc="-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ee</a:t>
              </a:r>
              <a:r>
                <a:rPr spc="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r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s</a:t>
              </a:r>
              <a:r>
                <a:rPr spc="-13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-17" dirty="0">
                  <a:solidFill>
                    <a:srgbClr val="FFFFFF"/>
                  </a:solidFill>
                  <a:latin typeface="Times New Roman"/>
                  <a:cs typeface="Times New Roman"/>
                </a:rPr>
                <a:t>A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u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stralia</a:t>
              </a:r>
              <a:r>
                <a:rPr spc="-16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(</a:t>
              </a:r>
              <a:r>
                <a:rPr i="1"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2000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)</a:t>
              </a:r>
              <a:endParaRPr>
                <a:latin typeface="Times New Roman"/>
                <a:cs typeface="Times New Roman"/>
              </a:endParaRPr>
            </a:p>
          </p:txBody>
        </p:sp>
        <p:sp>
          <p:nvSpPr>
            <p:cNvPr id="27" name="object 27"/>
            <p:cNvSpPr txBox="1"/>
            <p:nvPr/>
          </p:nvSpPr>
          <p:spPr>
            <a:xfrm>
              <a:off x="487218" y="1494149"/>
              <a:ext cx="189542" cy="2461707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>
                <a:lnSpc>
                  <a:spcPts val="1561"/>
                </a:lnSpc>
                <a:spcBef>
                  <a:spcPts val="78"/>
                </a:spcBef>
              </a:pPr>
              <a:r>
                <a:rPr sz="1400" dirty="0">
                  <a:solidFill>
                    <a:srgbClr val="FFFF66"/>
                  </a:solidFill>
                  <a:latin typeface="Wingdings"/>
                  <a:cs typeface="Wingdings"/>
                </a:rPr>
                <a:t></a:t>
              </a:r>
              <a:endParaRPr sz="1400">
                <a:latin typeface="Wingdings"/>
                <a:cs typeface="Wingdings"/>
              </a:endParaRPr>
            </a:p>
            <a:p>
              <a:pPr marL="11397">
                <a:lnSpc>
                  <a:spcPct val="92488"/>
                </a:lnSpc>
                <a:spcBef>
                  <a:spcPts val="913"/>
                </a:spcBef>
              </a:pPr>
              <a:r>
                <a:rPr sz="1400" dirty="0">
                  <a:solidFill>
                    <a:srgbClr val="FFFF66"/>
                  </a:solidFill>
                  <a:latin typeface="Wingdings"/>
                  <a:cs typeface="Wingdings"/>
                </a:rPr>
                <a:t></a:t>
              </a:r>
              <a:endParaRPr sz="1400">
                <a:latin typeface="Wingdings"/>
                <a:cs typeface="Wingdings"/>
              </a:endParaRPr>
            </a:p>
            <a:p>
              <a:pPr marL="11397">
                <a:lnSpc>
                  <a:spcPct val="92488"/>
                </a:lnSpc>
                <a:spcBef>
                  <a:spcPts val="991"/>
                </a:spcBef>
              </a:pPr>
              <a:r>
                <a:rPr sz="1400" dirty="0">
                  <a:solidFill>
                    <a:srgbClr val="FFFF66"/>
                  </a:solidFill>
                  <a:latin typeface="Wingdings"/>
                  <a:cs typeface="Wingdings"/>
                </a:rPr>
                <a:t></a:t>
              </a:r>
              <a:endParaRPr sz="1400">
                <a:latin typeface="Wingdings"/>
                <a:cs typeface="Wingdings"/>
              </a:endParaRPr>
            </a:p>
            <a:p>
              <a:pPr marL="11397">
                <a:lnSpc>
                  <a:spcPct val="92488"/>
                </a:lnSpc>
                <a:spcBef>
                  <a:spcPts val="991"/>
                </a:spcBef>
              </a:pPr>
              <a:r>
                <a:rPr sz="1400" dirty="0">
                  <a:solidFill>
                    <a:srgbClr val="FFFF66"/>
                  </a:solidFill>
                  <a:latin typeface="Wingdings"/>
                  <a:cs typeface="Wingdings"/>
                </a:rPr>
                <a:t></a:t>
              </a:r>
              <a:endParaRPr sz="1400">
                <a:latin typeface="Wingdings"/>
                <a:cs typeface="Wingdings"/>
              </a:endParaRPr>
            </a:p>
            <a:p>
              <a:pPr marL="11397">
                <a:lnSpc>
                  <a:spcPct val="92488"/>
                </a:lnSpc>
                <a:spcBef>
                  <a:spcPts val="991"/>
                </a:spcBef>
              </a:pPr>
              <a:r>
                <a:rPr sz="1400" dirty="0">
                  <a:solidFill>
                    <a:srgbClr val="FFFF66"/>
                  </a:solidFill>
                  <a:latin typeface="Wingdings"/>
                  <a:cs typeface="Wingdings"/>
                </a:rPr>
                <a:t></a:t>
              </a:r>
              <a:endParaRPr sz="1400">
                <a:latin typeface="Wingdings"/>
                <a:cs typeface="Wingdings"/>
              </a:endParaRPr>
            </a:p>
            <a:p>
              <a:pPr marL="11397">
                <a:lnSpc>
                  <a:spcPct val="92488"/>
                </a:lnSpc>
                <a:spcBef>
                  <a:spcPts val="991"/>
                </a:spcBef>
              </a:pPr>
              <a:r>
                <a:rPr sz="1400" dirty="0">
                  <a:solidFill>
                    <a:srgbClr val="FFFF66"/>
                  </a:solidFill>
                  <a:latin typeface="Wingdings"/>
                  <a:cs typeface="Wingdings"/>
                </a:rPr>
                <a:t></a:t>
              </a:r>
              <a:endParaRPr sz="1400">
                <a:latin typeface="Wingdings"/>
                <a:cs typeface="Wingdings"/>
              </a:endParaRPr>
            </a:p>
            <a:p>
              <a:pPr marL="11397">
                <a:lnSpc>
                  <a:spcPct val="92488"/>
                </a:lnSpc>
                <a:spcBef>
                  <a:spcPts val="991"/>
                </a:spcBef>
              </a:pPr>
              <a:r>
                <a:rPr sz="1400" dirty="0">
                  <a:solidFill>
                    <a:srgbClr val="FFFF66"/>
                  </a:solidFill>
                  <a:latin typeface="Wingdings"/>
                  <a:cs typeface="Wingdings"/>
                </a:rPr>
                <a:t></a:t>
              </a:r>
              <a:endParaRPr sz="1400">
                <a:latin typeface="Wingdings"/>
                <a:cs typeface="Wingdings"/>
              </a:endParaRPr>
            </a:p>
            <a:p>
              <a:pPr marL="11397">
                <a:lnSpc>
                  <a:spcPct val="92488"/>
                </a:lnSpc>
                <a:spcBef>
                  <a:spcPts val="991"/>
                </a:spcBef>
              </a:pPr>
              <a:r>
                <a:rPr sz="1400" dirty="0">
                  <a:solidFill>
                    <a:srgbClr val="FFFF66"/>
                  </a:solidFill>
                  <a:latin typeface="Wingdings"/>
                  <a:cs typeface="Wingdings"/>
                </a:rPr>
                <a:t></a:t>
              </a:r>
              <a:endParaRPr sz="1400">
                <a:latin typeface="Wingdings"/>
                <a:cs typeface="Wingdings"/>
              </a:endParaRPr>
            </a:p>
          </p:txBody>
        </p:sp>
        <p:sp>
          <p:nvSpPr>
            <p:cNvPr id="26" name="object 26"/>
            <p:cNvSpPr txBox="1"/>
            <p:nvPr/>
          </p:nvSpPr>
          <p:spPr>
            <a:xfrm>
              <a:off x="800331" y="1783202"/>
              <a:ext cx="3370595" cy="24563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>
                <a:lnSpc>
                  <a:spcPts val="1916"/>
                </a:lnSpc>
                <a:spcBef>
                  <a:spcPts val="95"/>
                </a:spcBef>
              </a:pP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C</a:t>
              </a:r>
              <a:r>
                <a:rPr b="1" spc="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a</a:t>
              </a: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b="1"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a</a:t>
              </a: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da</a:t>
              </a:r>
              <a:r>
                <a:rPr b="1" spc="-5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-</a:t>
              </a:r>
              <a:r>
                <a:rPr spc="-1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</a:t>
              </a:r>
              <a:r>
                <a:rPr spc="-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g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i</a:t>
              </a:r>
              <a:r>
                <a:rPr spc="-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ee</a:t>
              </a:r>
              <a:r>
                <a:rPr spc="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r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s</a:t>
              </a:r>
              <a:r>
                <a:rPr spc="-3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Ca</a:t>
              </a:r>
              <a:r>
                <a:rPr spc="-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a</a:t>
              </a:r>
              <a:r>
                <a:rPr spc="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d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a</a:t>
              </a:r>
              <a:r>
                <a:rPr spc="-26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(</a:t>
              </a:r>
              <a:r>
                <a:rPr i="1"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2000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)</a:t>
              </a:r>
              <a:endParaRPr>
                <a:latin typeface="Times New Roman"/>
                <a:cs typeface="Times New Roman"/>
              </a:endParaRPr>
            </a:p>
          </p:txBody>
        </p:sp>
        <p:sp>
          <p:nvSpPr>
            <p:cNvPr id="25" name="object 25"/>
            <p:cNvSpPr txBox="1"/>
            <p:nvPr/>
          </p:nvSpPr>
          <p:spPr>
            <a:xfrm>
              <a:off x="800331" y="2105932"/>
              <a:ext cx="6451846" cy="24563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>
                <a:lnSpc>
                  <a:spcPts val="1916"/>
                </a:lnSpc>
                <a:spcBef>
                  <a:spcPts val="95"/>
                </a:spcBef>
              </a:pP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H</a:t>
              </a:r>
              <a:r>
                <a:rPr b="1" spc="22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ng</a:t>
              </a:r>
              <a:r>
                <a:rPr b="1" spc="-5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K</a:t>
              </a:r>
              <a:r>
                <a:rPr b="1" spc="22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ng</a:t>
              </a:r>
              <a:r>
                <a:rPr b="1" spc="-5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China</a:t>
              </a:r>
              <a:r>
                <a:rPr b="1" spc="-2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-</a:t>
              </a:r>
              <a:r>
                <a:rPr spc="-37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26" dirty="0">
                  <a:solidFill>
                    <a:srgbClr val="FFFFFF"/>
                  </a:solidFill>
                  <a:latin typeface="Times New Roman"/>
                  <a:cs typeface="Times New Roman"/>
                </a:rPr>
                <a:t>T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h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</a:t>
              </a:r>
              <a:r>
                <a:rPr spc="-4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H</a:t>
              </a:r>
              <a:r>
                <a:rPr spc="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g</a:t>
              </a:r>
              <a:r>
                <a:rPr spc="-26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K</a:t>
              </a:r>
              <a:r>
                <a:rPr spc="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g</a:t>
              </a:r>
              <a:r>
                <a:rPr spc="-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I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stit</a:t>
              </a:r>
              <a:r>
                <a:rPr spc="-22" dirty="0">
                  <a:solidFill>
                    <a:srgbClr val="FFFFFF"/>
                  </a:solidFill>
                  <a:latin typeface="Times New Roman"/>
                  <a:cs typeface="Times New Roman"/>
                </a:rPr>
                <a:t>u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ti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spc="-6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f</a:t>
              </a:r>
              <a:r>
                <a:rPr spc="-2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</a:t>
              </a:r>
              <a:r>
                <a:rPr spc="-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g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i</a:t>
              </a:r>
              <a:r>
                <a:rPr spc="-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ee</a:t>
              </a:r>
              <a:r>
                <a:rPr spc="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r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s</a:t>
              </a:r>
              <a:r>
                <a:rPr spc="-5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(</a:t>
              </a:r>
              <a:r>
                <a:rPr i="1"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2000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)</a:t>
              </a:r>
              <a:endParaRPr>
                <a:latin typeface="Times New Roman"/>
                <a:cs typeface="Times New Roman"/>
              </a:endParaRPr>
            </a:p>
          </p:txBody>
        </p:sp>
        <p:sp>
          <p:nvSpPr>
            <p:cNvPr id="24" name="object 24"/>
            <p:cNvSpPr txBox="1"/>
            <p:nvPr/>
          </p:nvSpPr>
          <p:spPr>
            <a:xfrm>
              <a:off x="800331" y="2428661"/>
              <a:ext cx="5484799" cy="24563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>
                <a:lnSpc>
                  <a:spcPts val="1916"/>
                </a:lnSpc>
                <a:spcBef>
                  <a:spcPts val="95"/>
                </a:spcBef>
              </a:pPr>
              <a:r>
                <a:rPr b="1"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Ja</a:t>
              </a: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p</a:t>
              </a:r>
              <a:r>
                <a:rPr b="1"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a</a:t>
              </a: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b="1" spc="-47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-</a:t>
              </a:r>
              <a:r>
                <a:rPr spc="-1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I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stit</a:t>
              </a:r>
              <a:r>
                <a:rPr spc="-22" dirty="0">
                  <a:solidFill>
                    <a:srgbClr val="FFFFFF"/>
                  </a:solidFill>
                  <a:latin typeface="Times New Roman"/>
                  <a:cs typeface="Times New Roman"/>
                </a:rPr>
                <a:t>u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ti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spc="-6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f</a:t>
              </a:r>
              <a:r>
                <a:rPr spc="-2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17" dirty="0">
                  <a:solidFill>
                    <a:srgbClr val="FFFFFF"/>
                  </a:solidFill>
                  <a:latin typeface="Times New Roman"/>
                  <a:cs typeface="Times New Roman"/>
                </a:rPr>
                <a:t>P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ro</a:t>
              </a:r>
              <a:r>
                <a:rPr spc="-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f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essio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al</a:t>
              </a:r>
              <a:r>
                <a:rPr spc="-8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</a:t>
              </a:r>
              <a:r>
                <a:rPr spc="-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g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i</a:t>
              </a:r>
              <a:r>
                <a:rPr spc="-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ee</a:t>
              </a:r>
              <a:r>
                <a:rPr spc="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r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s</a:t>
              </a:r>
              <a:r>
                <a:rPr spc="-5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J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a</a:t>
              </a:r>
              <a:r>
                <a:rPr spc="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p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an</a:t>
              </a:r>
              <a:r>
                <a:rPr spc="-4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(</a:t>
              </a:r>
              <a:r>
                <a:rPr i="1"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2000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)</a:t>
              </a:r>
              <a:endParaRPr>
                <a:latin typeface="Times New Roman"/>
                <a:cs typeface="Times New Roman"/>
              </a:endParaRPr>
            </a:p>
          </p:txBody>
        </p:sp>
        <p:sp>
          <p:nvSpPr>
            <p:cNvPr id="23" name="object 23"/>
            <p:cNvSpPr txBox="1"/>
            <p:nvPr/>
          </p:nvSpPr>
          <p:spPr>
            <a:xfrm>
              <a:off x="800330" y="2751390"/>
              <a:ext cx="5526363" cy="24563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>
                <a:lnSpc>
                  <a:spcPts val="1916"/>
                </a:lnSpc>
                <a:spcBef>
                  <a:spcPts val="95"/>
                </a:spcBef>
              </a:pP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K</a:t>
              </a:r>
              <a:r>
                <a:rPr b="1" spc="22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b="1" spc="-39" dirty="0">
                  <a:solidFill>
                    <a:srgbClr val="FFFFFF"/>
                  </a:solidFill>
                  <a:latin typeface="Times New Roman"/>
                  <a:cs typeface="Times New Roman"/>
                </a:rPr>
                <a:t>r</a:t>
              </a: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ea</a:t>
              </a:r>
              <a:r>
                <a:rPr b="1" spc="-4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-</a:t>
              </a:r>
              <a:r>
                <a:rPr spc="7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K</a:t>
              </a:r>
              <a:r>
                <a:rPr spc="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r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ean</a:t>
              </a:r>
              <a:r>
                <a:rPr spc="-52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17" dirty="0">
                  <a:solidFill>
                    <a:srgbClr val="FFFFFF"/>
                  </a:solidFill>
                  <a:latin typeface="Times New Roman"/>
                  <a:cs typeface="Times New Roman"/>
                </a:rPr>
                <a:t>P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ro</a:t>
              </a:r>
              <a:r>
                <a:rPr spc="-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f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essio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al</a:t>
              </a:r>
              <a:r>
                <a:rPr spc="-8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</a:t>
              </a:r>
              <a:r>
                <a:rPr spc="-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g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i</a:t>
              </a:r>
              <a:r>
                <a:rPr spc="-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ee</a:t>
              </a:r>
              <a:r>
                <a:rPr spc="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r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s</a:t>
              </a:r>
              <a:r>
                <a:rPr spc="-13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-17" dirty="0">
                  <a:solidFill>
                    <a:srgbClr val="FFFFFF"/>
                  </a:solidFill>
                  <a:latin typeface="Times New Roman"/>
                  <a:cs typeface="Times New Roman"/>
                </a:rPr>
                <a:t>A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ssociati</a:t>
              </a:r>
              <a:r>
                <a:rPr spc="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spc="-7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(</a:t>
              </a:r>
              <a:r>
                <a:rPr i="1"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2000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)</a:t>
              </a:r>
              <a:endParaRPr>
                <a:latin typeface="Times New Roman"/>
                <a:cs typeface="Times New Roman"/>
              </a:endParaRPr>
            </a:p>
          </p:txBody>
        </p:sp>
        <p:sp>
          <p:nvSpPr>
            <p:cNvPr id="22" name="object 22"/>
            <p:cNvSpPr txBox="1"/>
            <p:nvPr/>
          </p:nvSpPr>
          <p:spPr>
            <a:xfrm>
              <a:off x="800331" y="3074119"/>
              <a:ext cx="4900137" cy="24563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>
                <a:lnSpc>
                  <a:spcPts val="1916"/>
                </a:lnSpc>
                <a:spcBef>
                  <a:spcPts val="95"/>
                </a:spcBef>
              </a:pPr>
              <a:r>
                <a:rPr b="1" spc="3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M</a:t>
              </a:r>
              <a:r>
                <a:rPr b="1"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a</a:t>
              </a: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l</a:t>
              </a:r>
              <a:r>
                <a:rPr b="1"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ay</a:t>
              </a: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sia</a:t>
              </a:r>
              <a:r>
                <a:rPr b="1" spc="-127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-</a:t>
              </a:r>
              <a:r>
                <a:rPr spc="7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I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stit</a:t>
              </a:r>
              <a:r>
                <a:rPr spc="-22" dirty="0">
                  <a:solidFill>
                    <a:srgbClr val="FFFFFF"/>
                  </a:solidFill>
                  <a:latin typeface="Times New Roman"/>
                  <a:cs typeface="Times New Roman"/>
                </a:rPr>
                <a:t>u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ti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spc="-6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f</a:t>
              </a:r>
              <a:r>
                <a:rPr spc="-2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</a:t>
              </a:r>
              <a:r>
                <a:rPr spc="-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g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i</a:t>
              </a:r>
              <a:r>
                <a:rPr spc="-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ee</a:t>
              </a:r>
              <a:r>
                <a:rPr spc="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r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s</a:t>
              </a:r>
              <a:r>
                <a:rPr spc="-5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Mala</a:t>
              </a:r>
              <a:r>
                <a:rPr spc="-26" dirty="0">
                  <a:solidFill>
                    <a:srgbClr val="FFFFFF"/>
                  </a:solidFill>
                  <a:latin typeface="Times New Roman"/>
                  <a:cs typeface="Times New Roman"/>
                </a:rPr>
                <a:t>y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sia</a:t>
              </a:r>
              <a:r>
                <a:rPr spc="-2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(</a:t>
              </a:r>
              <a:r>
                <a:rPr i="1"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2000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)</a:t>
              </a:r>
              <a:endParaRPr>
                <a:latin typeface="Times New Roman"/>
                <a:cs typeface="Times New Roman"/>
              </a:endParaRPr>
            </a:p>
          </p:txBody>
        </p:sp>
        <p:sp>
          <p:nvSpPr>
            <p:cNvPr id="21" name="object 21"/>
            <p:cNvSpPr txBox="1"/>
            <p:nvPr/>
          </p:nvSpPr>
          <p:spPr>
            <a:xfrm>
              <a:off x="800331" y="3396849"/>
              <a:ext cx="5966937" cy="24563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>
                <a:lnSpc>
                  <a:spcPts val="1916"/>
                </a:lnSpc>
                <a:spcBef>
                  <a:spcPts val="95"/>
                </a:spcBef>
              </a:pP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New</a:t>
              </a:r>
              <a:r>
                <a:rPr b="1" spc="-2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b="1" spc="-4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Z</a:t>
              </a: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e</a:t>
              </a:r>
              <a:r>
                <a:rPr b="1" spc="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a</a:t>
              </a: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l</a:t>
              </a:r>
              <a:r>
                <a:rPr b="1"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a</a:t>
              </a: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nd</a:t>
              </a:r>
              <a:r>
                <a:rPr b="1" spc="-22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-</a:t>
              </a:r>
              <a:r>
                <a:rPr spc="7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I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stit</a:t>
              </a:r>
              <a:r>
                <a:rPr spc="-22" dirty="0">
                  <a:solidFill>
                    <a:srgbClr val="FFFFFF"/>
                  </a:solidFill>
                  <a:latin typeface="Times New Roman"/>
                  <a:cs typeface="Times New Roman"/>
                </a:rPr>
                <a:t>u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ti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spc="-6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f</a:t>
              </a:r>
              <a:r>
                <a:rPr spc="-2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17" dirty="0">
                  <a:solidFill>
                    <a:srgbClr val="FFFFFF"/>
                  </a:solidFill>
                  <a:latin typeface="Times New Roman"/>
                  <a:cs typeface="Times New Roman"/>
                </a:rPr>
                <a:t>P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ro</a:t>
              </a:r>
              <a:r>
                <a:rPr spc="-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f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essio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al</a:t>
              </a:r>
              <a:r>
                <a:rPr spc="-106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</a:t>
              </a:r>
              <a:r>
                <a:rPr spc="-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g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i</a:t>
              </a:r>
              <a:r>
                <a:rPr spc="-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ee</a:t>
              </a:r>
              <a:r>
                <a:rPr spc="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r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s</a:t>
              </a:r>
              <a:r>
                <a:rPr spc="-3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NZ</a:t>
              </a:r>
              <a:r>
                <a:rPr spc="-1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(</a:t>
              </a:r>
              <a:r>
                <a:rPr i="1"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2000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)</a:t>
              </a:r>
              <a:endParaRPr>
                <a:latin typeface="Times New Roman"/>
                <a:cs typeface="Times New Roman"/>
              </a:endParaRPr>
            </a:p>
          </p:txBody>
        </p:sp>
        <p:sp>
          <p:nvSpPr>
            <p:cNvPr id="20" name="object 20"/>
            <p:cNvSpPr txBox="1"/>
            <p:nvPr/>
          </p:nvSpPr>
          <p:spPr>
            <a:xfrm>
              <a:off x="800330" y="3719578"/>
              <a:ext cx="7335381" cy="514574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>
                <a:lnSpc>
                  <a:spcPts val="1916"/>
                </a:lnSpc>
                <a:spcBef>
                  <a:spcPts val="95"/>
                </a:spcBef>
              </a:pP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Uni</a:t>
              </a:r>
              <a:r>
                <a:rPr b="1" spc="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t</a:t>
              </a: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ed</a:t>
              </a:r>
              <a:r>
                <a:rPr b="1" spc="-5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S</a:t>
              </a:r>
              <a:r>
                <a:rPr b="1" spc="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t</a:t>
              </a:r>
              <a:r>
                <a:rPr b="1"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at</a:t>
              </a: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es</a:t>
              </a:r>
              <a:r>
                <a:rPr b="1" spc="-46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-</a:t>
              </a:r>
              <a:r>
                <a:rPr spc="-1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Nati</a:t>
              </a:r>
              <a:r>
                <a:rPr spc="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al</a:t>
              </a:r>
              <a:r>
                <a:rPr spc="-3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C</a:t>
              </a:r>
              <a:r>
                <a:rPr spc="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un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cil</a:t>
              </a:r>
              <a:r>
                <a:rPr spc="-3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f</a:t>
              </a:r>
              <a:r>
                <a:rPr spc="-2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</a:t>
              </a:r>
              <a:r>
                <a:rPr spc="-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x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a</a:t>
              </a:r>
              <a:r>
                <a:rPr spc="-3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m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i</a:t>
              </a:r>
              <a:r>
                <a:rPr spc="-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r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s</a:t>
              </a:r>
              <a:r>
                <a:rPr spc="-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f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r</a:t>
              </a:r>
              <a:r>
                <a:rPr spc="-3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</a:t>
              </a:r>
              <a:r>
                <a:rPr spc="-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g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i</a:t>
              </a:r>
              <a:r>
                <a:rPr spc="-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ee</a:t>
              </a:r>
              <a:r>
                <a:rPr spc="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r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i</a:t>
              </a:r>
              <a:r>
                <a:rPr spc="-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g</a:t>
              </a:r>
              <a:r>
                <a:rPr spc="-29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a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d</a:t>
              </a:r>
              <a:r>
                <a:rPr spc="-12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S</a:t>
              </a:r>
              <a:r>
                <a:rPr spc="-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u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r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v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</a:t>
              </a:r>
              <a:r>
                <a:rPr spc="-3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y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i</a:t>
              </a:r>
              <a:r>
                <a:rPr spc="-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g</a:t>
              </a:r>
              <a:endParaRPr>
                <a:latin typeface="Times New Roman"/>
                <a:cs typeface="Times New Roman"/>
              </a:endParaRPr>
            </a:p>
            <a:p>
              <a:pPr marL="11397" marR="34054">
                <a:lnSpc>
                  <a:spcPct val="95825"/>
                </a:lnSpc>
              </a:pP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(</a:t>
              </a:r>
              <a:r>
                <a:rPr i="1"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2001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)</a:t>
              </a:r>
              <a:endParaRPr>
                <a:latin typeface="Times New Roman"/>
                <a:cs typeface="Times New Roman"/>
              </a:endParaRPr>
            </a:p>
          </p:txBody>
        </p:sp>
        <p:sp>
          <p:nvSpPr>
            <p:cNvPr id="19" name="object 19"/>
            <p:cNvSpPr txBox="1"/>
            <p:nvPr/>
          </p:nvSpPr>
          <p:spPr>
            <a:xfrm>
              <a:off x="800330" y="4311249"/>
              <a:ext cx="6950610" cy="89109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>
                <a:lnSpc>
                  <a:spcPts val="1916"/>
                </a:lnSpc>
                <a:spcBef>
                  <a:spcPts val="95"/>
                </a:spcBef>
              </a:pP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Ind</a:t>
              </a:r>
              <a:r>
                <a:rPr b="1" spc="-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nesia</a:t>
              </a:r>
              <a:r>
                <a:rPr b="1" spc="-4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-</a:t>
              </a:r>
              <a:r>
                <a:rPr b="1" spc="-1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17" dirty="0">
                  <a:solidFill>
                    <a:srgbClr val="FFFFFF"/>
                  </a:solidFill>
                  <a:latin typeface="Times New Roman"/>
                  <a:cs typeface="Times New Roman"/>
                </a:rPr>
                <a:t>P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r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sat</a:t>
              </a:r>
              <a:r>
                <a:rPr spc="-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u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an</a:t>
              </a:r>
              <a:r>
                <a:rPr spc="-69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I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si</a:t>
              </a:r>
              <a:r>
                <a:rPr spc="-17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spc="-3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y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u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r</a:t>
              </a:r>
              <a:r>
                <a:rPr spc="16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I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do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esia</a:t>
              </a:r>
              <a:r>
                <a:rPr spc="-47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(I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stit</a:t>
              </a:r>
              <a:r>
                <a:rPr spc="-22" dirty="0">
                  <a:solidFill>
                    <a:srgbClr val="FFFFFF"/>
                  </a:solidFill>
                  <a:latin typeface="Times New Roman"/>
                  <a:cs typeface="Times New Roman"/>
                </a:rPr>
                <a:t>u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ti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spc="-8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f</a:t>
              </a:r>
              <a:r>
                <a:rPr spc="-2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</a:t>
              </a:r>
              <a:r>
                <a:rPr spc="-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g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i</a:t>
              </a:r>
              <a:r>
                <a:rPr spc="-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ee</a:t>
              </a:r>
              <a:r>
                <a:rPr spc="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r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s)</a:t>
              </a:r>
              <a:r>
                <a:rPr spc="-2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(2001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)</a:t>
              </a:r>
              <a:endParaRPr>
                <a:latin typeface="Times New Roman"/>
                <a:cs typeface="Times New Roman"/>
              </a:endParaRPr>
            </a:p>
            <a:p>
              <a:pPr marL="11397" marR="34054">
                <a:lnSpc>
                  <a:spcPct val="95825"/>
                </a:lnSpc>
                <a:spcBef>
                  <a:spcPts val="424"/>
                </a:spcBef>
              </a:pP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Philippines</a:t>
              </a:r>
              <a:r>
                <a:rPr b="1" spc="-76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-</a:t>
              </a:r>
              <a:r>
                <a:rPr spc="7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17" dirty="0">
                  <a:solidFill>
                    <a:srgbClr val="FFFFFF"/>
                  </a:solidFill>
                  <a:latin typeface="Times New Roman"/>
                  <a:cs typeface="Times New Roman"/>
                </a:rPr>
                <a:t>P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h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ili</a:t>
              </a:r>
              <a:r>
                <a:rPr spc="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p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p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i</a:t>
              </a:r>
              <a:r>
                <a:rPr spc="-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</a:t>
              </a:r>
              <a:r>
                <a:rPr spc="-109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-102" dirty="0">
                  <a:solidFill>
                    <a:srgbClr val="FFFFFF"/>
                  </a:solidFill>
                  <a:latin typeface="Times New Roman"/>
                  <a:cs typeface="Times New Roman"/>
                </a:rPr>
                <a:t>T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ec</a:t>
              </a:r>
              <a:r>
                <a:rPr spc="-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h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l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g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ical</a:t>
              </a:r>
              <a:r>
                <a:rPr spc="-9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C</a:t>
              </a:r>
              <a:r>
                <a:rPr spc="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un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cil</a:t>
              </a:r>
              <a:r>
                <a:rPr spc="-3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(2003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)</a:t>
              </a:r>
              <a:endParaRPr>
                <a:latin typeface="Times New Roman"/>
                <a:cs typeface="Times New Roman"/>
              </a:endParaRPr>
            </a:p>
            <a:p>
              <a:pPr marL="11397" marR="34054">
                <a:lnSpc>
                  <a:spcPct val="95825"/>
                </a:lnSpc>
                <a:spcBef>
                  <a:spcPts val="520"/>
                </a:spcBef>
              </a:pP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Thail</a:t>
              </a:r>
              <a:r>
                <a:rPr b="1"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a</a:t>
              </a: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nd</a:t>
              </a:r>
              <a:r>
                <a:rPr b="1" spc="-5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-</a:t>
              </a:r>
              <a:r>
                <a:rPr spc="-1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C</a:t>
              </a:r>
              <a:r>
                <a:rPr spc="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un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cil</a:t>
              </a:r>
              <a:r>
                <a:rPr spc="-12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f</a:t>
              </a:r>
              <a:r>
                <a:rPr spc="-2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</a:t>
              </a:r>
              <a:r>
                <a:rPr spc="-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g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i</a:t>
              </a:r>
              <a:r>
                <a:rPr spc="-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ee</a:t>
              </a:r>
              <a:r>
                <a:rPr spc="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r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s</a:t>
              </a:r>
              <a:r>
                <a:rPr spc="-7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26" dirty="0">
                  <a:solidFill>
                    <a:srgbClr val="FFFFFF"/>
                  </a:solidFill>
                  <a:latin typeface="Times New Roman"/>
                  <a:cs typeface="Times New Roman"/>
                </a:rPr>
                <a:t>T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h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aila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d</a:t>
              </a:r>
              <a:r>
                <a:rPr spc="-5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(</a:t>
              </a:r>
              <a:r>
                <a:rPr i="1"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2003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)</a:t>
              </a:r>
              <a:endParaRPr>
                <a:latin typeface="Times New Roman"/>
                <a:cs typeface="Times New Roman"/>
              </a:endParaRPr>
            </a:p>
          </p:txBody>
        </p:sp>
        <p:sp>
          <p:nvSpPr>
            <p:cNvPr id="18" name="object 18"/>
            <p:cNvSpPr txBox="1"/>
            <p:nvPr/>
          </p:nvSpPr>
          <p:spPr>
            <a:xfrm>
              <a:off x="487218" y="4344925"/>
              <a:ext cx="189542" cy="1816249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>
                <a:lnSpc>
                  <a:spcPts val="1561"/>
                </a:lnSpc>
                <a:spcBef>
                  <a:spcPts val="78"/>
                </a:spcBef>
              </a:pPr>
              <a:r>
                <a:rPr sz="1400" dirty="0">
                  <a:solidFill>
                    <a:srgbClr val="FFFF66"/>
                  </a:solidFill>
                  <a:latin typeface="Wingdings"/>
                  <a:cs typeface="Wingdings"/>
                </a:rPr>
                <a:t></a:t>
              </a:r>
              <a:endParaRPr sz="1400">
                <a:latin typeface="Wingdings"/>
                <a:cs typeface="Wingdings"/>
              </a:endParaRPr>
            </a:p>
            <a:p>
              <a:pPr marL="11397">
                <a:lnSpc>
                  <a:spcPct val="92488"/>
                </a:lnSpc>
                <a:spcBef>
                  <a:spcPts val="913"/>
                </a:spcBef>
              </a:pPr>
              <a:r>
                <a:rPr sz="1400" dirty="0">
                  <a:solidFill>
                    <a:srgbClr val="FFFF66"/>
                  </a:solidFill>
                  <a:latin typeface="Wingdings"/>
                  <a:cs typeface="Wingdings"/>
                </a:rPr>
                <a:t></a:t>
              </a:r>
              <a:endParaRPr sz="1400">
                <a:latin typeface="Wingdings"/>
                <a:cs typeface="Wingdings"/>
              </a:endParaRPr>
            </a:p>
            <a:p>
              <a:pPr marL="11397">
                <a:lnSpc>
                  <a:spcPct val="92488"/>
                </a:lnSpc>
                <a:spcBef>
                  <a:spcPts val="991"/>
                </a:spcBef>
              </a:pPr>
              <a:r>
                <a:rPr sz="1400" dirty="0">
                  <a:solidFill>
                    <a:srgbClr val="FFFF66"/>
                  </a:solidFill>
                  <a:latin typeface="Wingdings"/>
                  <a:cs typeface="Wingdings"/>
                </a:rPr>
                <a:t></a:t>
              </a:r>
              <a:endParaRPr sz="1400">
                <a:latin typeface="Wingdings"/>
                <a:cs typeface="Wingdings"/>
              </a:endParaRPr>
            </a:p>
            <a:p>
              <a:pPr marL="11397">
                <a:lnSpc>
                  <a:spcPct val="92488"/>
                </a:lnSpc>
                <a:spcBef>
                  <a:spcPts val="991"/>
                </a:spcBef>
              </a:pPr>
              <a:r>
                <a:rPr sz="1400" dirty="0">
                  <a:solidFill>
                    <a:srgbClr val="FFFF66"/>
                  </a:solidFill>
                  <a:latin typeface="Wingdings"/>
                  <a:cs typeface="Wingdings"/>
                </a:rPr>
                <a:t></a:t>
              </a:r>
              <a:endParaRPr sz="1400">
                <a:latin typeface="Wingdings"/>
                <a:cs typeface="Wingdings"/>
              </a:endParaRPr>
            </a:p>
            <a:p>
              <a:pPr marL="11397">
                <a:lnSpc>
                  <a:spcPct val="92488"/>
                </a:lnSpc>
                <a:spcBef>
                  <a:spcPts val="991"/>
                </a:spcBef>
              </a:pPr>
              <a:r>
                <a:rPr sz="1400" dirty="0">
                  <a:solidFill>
                    <a:srgbClr val="FFFF66"/>
                  </a:solidFill>
                  <a:latin typeface="Wingdings"/>
                  <a:cs typeface="Wingdings"/>
                </a:rPr>
                <a:t></a:t>
              </a:r>
              <a:endParaRPr sz="1400">
                <a:latin typeface="Wingdings"/>
                <a:cs typeface="Wingdings"/>
              </a:endParaRPr>
            </a:p>
            <a:p>
              <a:pPr marL="11397">
                <a:lnSpc>
                  <a:spcPct val="92488"/>
                </a:lnSpc>
                <a:spcBef>
                  <a:spcPts val="991"/>
                </a:spcBef>
              </a:pPr>
              <a:r>
                <a:rPr sz="1400" dirty="0">
                  <a:solidFill>
                    <a:srgbClr val="FFFF66"/>
                  </a:solidFill>
                  <a:latin typeface="Wingdings"/>
                  <a:cs typeface="Wingdings"/>
                </a:rPr>
                <a:t></a:t>
              </a:r>
              <a:endParaRPr sz="1400">
                <a:latin typeface="Wingdings"/>
                <a:cs typeface="Wingdings"/>
              </a:endParaRPr>
            </a:p>
          </p:txBody>
        </p:sp>
        <p:sp>
          <p:nvSpPr>
            <p:cNvPr id="17" name="object 17"/>
            <p:cNvSpPr txBox="1"/>
            <p:nvPr/>
          </p:nvSpPr>
          <p:spPr>
            <a:xfrm>
              <a:off x="800330" y="5279437"/>
              <a:ext cx="5152290" cy="24563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>
                <a:lnSpc>
                  <a:spcPts val="1916"/>
                </a:lnSpc>
                <a:spcBef>
                  <a:spcPts val="95"/>
                </a:spcBef>
              </a:pP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Chinese</a:t>
              </a:r>
              <a:r>
                <a:rPr b="1" spc="-6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b="1" spc="-179" dirty="0">
                  <a:solidFill>
                    <a:srgbClr val="FFFFFF"/>
                  </a:solidFill>
                  <a:latin typeface="Times New Roman"/>
                  <a:cs typeface="Times New Roman"/>
                </a:rPr>
                <a:t>T</a:t>
              </a:r>
              <a:r>
                <a:rPr b="1"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a</a:t>
              </a: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ipei</a:t>
              </a:r>
              <a:r>
                <a:rPr b="1" spc="-4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-</a:t>
              </a:r>
              <a:r>
                <a:rPr spc="7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C</a:t>
              </a:r>
              <a:r>
                <a:rPr spc="-17" dirty="0">
                  <a:solidFill>
                    <a:srgbClr val="FFFFFF"/>
                  </a:solidFill>
                  <a:latin typeface="Times New Roman"/>
                  <a:cs typeface="Times New Roman"/>
                </a:rPr>
                <a:t>h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i</a:t>
              </a:r>
              <a:r>
                <a:rPr spc="-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ese</a:t>
              </a:r>
              <a:r>
                <a:rPr spc="-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I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stit</a:t>
              </a:r>
              <a:r>
                <a:rPr spc="-22" dirty="0">
                  <a:solidFill>
                    <a:srgbClr val="FFFFFF"/>
                  </a:solidFill>
                  <a:latin typeface="Times New Roman"/>
                  <a:cs typeface="Times New Roman"/>
                </a:rPr>
                <a:t>u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te</a:t>
              </a:r>
              <a:r>
                <a:rPr spc="-3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f</a:t>
              </a:r>
              <a:r>
                <a:rPr spc="-2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</a:t>
              </a:r>
              <a:r>
                <a:rPr spc="-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g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i</a:t>
              </a:r>
              <a:r>
                <a:rPr spc="-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ee</a:t>
              </a:r>
              <a:r>
                <a:rPr spc="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r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s</a:t>
              </a:r>
              <a:r>
                <a:rPr spc="-5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(</a:t>
              </a:r>
              <a:r>
                <a:rPr i="1"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2005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)</a:t>
              </a:r>
              <a:endParaRPr>
                <a:latin typeface="Times New Roman"/>
                <a:cs typeface="Times New Roman"/>
              </a:endParaRPr>
            </a:p>
          </p:txBody>
        </p:sp>
        <p:sp>
          <p:nvSpPr>
            <p:cNvPr id="16" name="object 16"/>
            <p:cNvSpPr txBox="1"/>
            <p:nvPr/>
          </p:nvSpPr>
          <p:spPr>
            <a:xfrm>
              <a:off x="800330" y="5602166"/>
              <a:ext cx="5091330" cy="24563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>
                <a:lnSpc>
                  <a:spcPts val="1916"/>
                </a:lnSpc>
                <a:spcBef>
                  <a:spcPts val="95"/>
                </a:spcBef>
              </a:pP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Sin</a:t>
              </a:r>
              <a:r>
                <a:rPr b="1" spc="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g</a:t>
              </a:r>
              <a:r>
                <a:rPr b="1"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a</a:t>
              </a: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p</a:t>
              </a:r>
              <a:r>
                <a:rPr b="1"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b="1" spc="-39" dirty="0">
                  <a:solidFill>
                    <a:srgbClr val="FFFFFF"/>
                  </a:solidFill>
                  <a:latin typeface="Times New Roman"/>
                  <a:cs typeface="Times New Roman"/>
                </a:rPr>
                <a:t>r</a:t>
              </a: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e</a:t>
              </a:r>
              <a:r>
                <a:rPr b="1" spc="-6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-</a:t>
              </a:r>
              <a:r>
                <a:rPr spc="7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I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stit</a:t>
              </a:r>
              <a:r>
                <a:rPr spc="-22" dirty="0">
                  <a:solidFill>
                    <a:srgbClr val="FFFFFF"/>
                  </a:solidFill>
                  <a:latin typeface="Times New Roman"/>
                  <a:cs typeface="Times New Roman"/>
                </a:rPr>
                <a:t>u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ti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spc="-6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f</a:t>
              </a:r>
              <a:r>
                <a:rPr spc="-2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</a:t>
              </a:r>
              <a:r>
                <a:rPr spc="-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g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i</a:t>
              </a:r>
              <a:r>
                <a:rPr spc="-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ee</a:t>
              </a:r>
              <a:r>
                <a:rPr spc="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r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s</a:t>
              </a:r>
              <a:r>
                <a:rPr spc="-5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Si</a:t>
              </a:r>
              <a:r>
                <a:rPr spc="-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g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a</a:t>
              </a:r>
              <a:r>
                <a:rPr spc="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p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or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</a:t>
              </a:r>
              <a:r>
                <a:rPr spc="-4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(</a:t>
              </a:r>
              <a:r>
                <a:rPr i="1"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2005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)</a:t>
              </a:r>
              <a:endParaRPr>
                <a:latin typeface="Times New Roman"/>
                <a:cs typeface="Times New Roman"/>
              </a:endParaRPr>
            </a:p>
          </p:txBody>
        </p:sp>
        <p:sp>
          <p:nvSpPr>
            <p:cNvPr id="15" name="object 15"/>
            <p:cNvSpPr txBox="1"/>
            <p:nvPr/>
          </p:nvSpPr>
          <p:spPr>
            <a:xfrm>
              <a:off x="800331" y="5924896"/>
              <a:ext cx="6083315" cy="24563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1397">
                <a:lnSpc>
                  <a:spcPts val="1916"/>
                </a:lnSpc>
                <a:spcBef>
                  <a:spcPts val="95"/>
                </a:spcBef>
              </a:pPr>
              <a:r>
                <a:rPr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Russia</a:t>
              </a:r>
              <a:r>
                <a:rPr b="1" spc="-32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-</a:t>
              </a:r>
              <a:r>
                <a:rPr spc="-1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-17" dirty="0">
                  <a:solidFill>
                    <a:srgbClr val="FFFFFF"/>
                  </a:solidFill>
                  <a:latin typeface="Times New Roman"/>
                  <a:cs typeface="Times New Roman"/>
                </a:rPr>
                <a:t>A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ssociati</a:t>
              </a:r>
              <a:r>
                <a:rPr spc="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spc="-7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-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f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r</a:t>
              </a:r>
              <a:r>
                <a:rPr spc="-7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</a:t>
              </a:r>
              <a:r>
                <a:rPr spc="-4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g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i</a:t>
              </a:r>
              <a:r>
                <a:rPr spc="-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ee</a:t>
              </a:r>
              <a:r>
                <a:rPr spc="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r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i</a:t>
              </a:r>
              <a:r>
                <a:rPr spc="-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g</a:t>
              </a:r>
              <a:r>
                <a:rPr spc="-5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E</a:t>
              </a:r>
              <a:r>
                <a:rPr spc="17" dirty="0">
                  <a:solidFill>
                    <a:srgbClr val="FFFFFF"/>
                  </a:solidFill>
                  <a:latin typeface="Times New Roman"/>
                  <a:cs typeface="Times New Roman"/>
                </a:rPr>
                <a:t>d</a:t>
              </a:r>
              <a:r>
                <a:rPr spc="-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u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cati</a:t>
              </a:r>
              <a:r>
                <a:rPr spc="1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n</a:t>
              </a:r>
              <a:r>
                <a:rPr spc="-59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o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f</a:t>
              </a:r>
              <a:r>
                <a:rPr spc="-23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R</a:t>
              </a:r>
              <a:r>
                <a:rPr spc="-17" dirty="0">
                  <a:solidFill>
                    <a:srgbClr val="FFFFFF"/>
                  </a:solidFill>
                  <a:latin typeface="Times New Roman"/>
                  <a:cs typeface="Times New Roman"/>
                </a:rPr>
                <a:t>u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ssia</a:t>
              </a:r>
              <a:r>
                <a:rPr spc="-12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(</a:t>
              </a:r>
              <a:r>
                <a:rPr i="1" spc="8" dirty="0">
                  <a:solidFill>
                    <a:srgbClr val="FFFFFF"/>
                  </a:solidFill>
                  <a:latin typeface="Times New Roman"/>
                  <a:cs typeface="Times New Roman"/>
                </a:rPr>
                <a:t>2010</a:t>
              </a:r>
              <a:r>
                <a:rPr dirty="0">
                  <a:solidFill>
                    <a:srgbClr val="FFFFFF"/>
                  </a:solidFill>
                  <a:latin typeface="Times New Roman"/>
                  <a:cs typeface="Times New Roman"/>
                </a:rPr>
                <a:t>)</a:t>
              </a:r>
              <a:endParaRPr>
                <a:latin typeface="Times New Roman"/>
                <a:cs typeface="Times New Roman"/>
              </a:endParaRPr>
            </a:p>
          </p:txBody>
        </p:sp>
        <p:sp>
          <p:nvSpPr>
            <p:cNvPr id="14" name="object 14"/>
            <p:cNvSpPr txBox="1"/>
            <p:nvPr/>
          </p:nvSpPr>
          <p:spPr>
            <a:xfrm>
              <a:off x="415637" y="427615"/>
              <a:ext cx="8312727" cy="715384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808"/>
                </a:lnSpc>
                <a:spcBef>
                  <a:spcPts val="25"/>
                </a:spcBef>
              </a:pPr>
              <a:endParaRPr sz="800" dirty="0"/>
            </a:p>
            <a:p>
              <a:pPr marL="213351">
                <a:lnSpc>
                  <a:spcPct val="95825"/>
                </a:lnSpc>
              </a:pPr>
              <a:r>
                <a:rPr sz="3600" b="1" dirty="0">
                  <a:solidFill>
                    <a:srgbClr val="FF0000"/>
                  </a:solidFill>
                  <a:latin typeface="Arial"/>
                  <a:cs typeface="Arial"/>
                </a:rPr>
                <a:t>APEC</a:t>
              </a:r>
              <a:r>
                <a:rPr sz="3600" b="1" spc="-26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3600" b="1" dirty="0">
                  <a:solidFill>
                    <a:srgbClr val="FF0000"/>
                  </a:solidFill>
                  <a:latin typeface="Arial"/>
                  <a:cs typeface="Arial"/>
                </a:rPr>
                <a:t>Engineer</a:t>
              </a:r>
              <a:r>
                <a:rPr sz="3600" b="1" spc="-35" dirty="0">
                  <a:solidFill>
                    <a:srgbClr val="FF0000"/>
                  </a:solidFill>
                  <a:latin typeface="Arial"/>
                  <a:cs typeface="Arial"/>
                </a:rPr>
                <a:t> </a:t>
              </a:r>
              <a:r>
                <a:rPr sz="3600" b="1" dirty="0">
                  <a:solidFill>
                    <a:srgbClr val="FF0000"/>
                  </a:solidFill>
                  <a:latin typeface="Arial"/>
                  <a:cs typeface="Arial"/>
                </a:rPr>
                <a:t>Member Economies</a:t>
              </a:r>
              <a:endParaRPr sz="3600" dirty="0">
                <a:solidFill>
                  <a:srgbClr val="FF0000"/>
                </a:solidFill>
                <a:latin typeface="Arial"/>
                <a:cs typeface="Arial"/>
              </a:endParaRPr>
            </a:p>
          </p:txBody>
        </p:sp>
        <p:sp>
          <p:nvSpPr>
            <p:cNvPr id="13" name="object 13"/>
            <p:cNvSpPr txBox="1"/>
            <p:nvPr/>
          </p:nvSpPr>
          <p:spPr>
            <a:xfrm>
              <a:off x="1925782" y="1560307"/>
              <a:ext cx="2491047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12" name="object 12"/>
            <p:cNvSpPr txBox="1"/>
            <p:nvPr/>
          </p:nvSpPr>
          <p:spPr>
            <a:xfrm>
              <a:off x="1773382" y="1883035"/>
              <a:ext cx="2352502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11" name="object 11"/>
            <p:cNvSpPr txBox="1"/>
            <p:nvPr/>
          </p:nvSpPr>
          <p:spPr>
            <a:xfrm>
              <a:off x="2795847" y="2205766"/>
              <a:ext cx="4411287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10" name="object 10"/>
            <p:cNvSpPr txBox="1"/>
            <p:nvPr/>
          </p:nvSpPr>
          <p:spPr>
            <a:xfrm>
              <a:off x="1607126" y="2528495"/>
              <a:ext cx="4632960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1615439" y="2851225"/>
              <a:ext cx="4666211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8" name="object 8"/>
            <p:cNvSpPr txBox="1"/>
            <p:nvPr/>
          </p:nvSpPr>
          <p:spPr>
            <a:xfrm>
              <a:off x="1900843" y="3173954"/>
              <a:ext cx="3754582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7" name="object 7"/>
            <p:cNvSpPr txBox="1"/>
            <p:nvPr/>
          </p:nvSpPr>
          <p:spPr>
            <a:xfrm>
              <a:off x="2308167" y="3496682"/>
              <a:ext cx="4414058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6" name="object 6"/>
            <p:cNvSpPr txBox="1"/>
            <p:nvPr/>
          </p:nvSpPr>
          <p:spPr>
            <a:xfrm>
              <a:off x="811875" y="4088354"/>
              <a:ext cx="620684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5" name="object 5"/>
            <p:cNvSpPr txBox="1"/>
            <p:nvPr/>
          </p:nvSpPr>
          <p:spPr>
            <a:xfrm>
              <a:off x="1900843" y="5056542"/>
              <a:ext cx="3513513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4" name="object 4"/>
            <p:cNvSpPr txBox="1"/>
            <p:nvPr/>
          </p:nvSpPr>
          <p:spPr>
            <a:xfrm>
              <a:off x="2446713" y="5379272"/>
              <a:ext cx="3460865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3" name="object 3"/>
            <p:cNvSpPr txBox="1"/>
            <p:nvPr/>
          </p:nvSpPr>
          <p:spPr>
            <a:xfrm>
              <a:off x="2000596" y="5702001"/>
              <a:ext cx="3846022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  <p:sp>
          <p:nvSpPr>
            <p:cNvPr id="2" name="object 2"/>
            <p:cNvSpPr txBox="1"/>
            <p:nvPr/>
          </p:nvSpPr>
          <p:spPr>
            <a:xfrm>
              <a:off x="1645920" y="6024730"/>
              <a:ext cx="5192684" cy="13447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4">
                <a:lnSpc>
                  <a:spcPts val="897"/>
                </a:lnSpc>
              </a:pPr>
              <a:endParaRPr sz="900"/>
            </a:p>
          </p:txBody>
        </p:sp>
      </p:grpSp>
      <p:pic>
        <p:nvPicPr>
          <p:cNvPr id="47" name="Picture 13" descr="UTAR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4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38191794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190500" y="1066800"/>
            <a:ext cx="8534400" cy="4724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MY" sz="2800" dirty="0"/>
              <a:t>Research/publication/consultancy/ industrial involvement</a:t>
            </a:r>
          </a:p>
          <a:p>
            <a:pPr lvl="1">
              <a:lnSpc>
                <a:spcPct val="90000"/>
              </a:lnSpc>
            </a:pPr>
            <a:r>
              <a:rPr lang="en-MY" sz="2500" dirty="0"/>
              <a:t>Grants for research and publication record</a:t>
            </a:r>
          </a:p>
          <a:p>
            <a:pPr lvl="1">
              <a:lnSpc>
                <a:spcPct val="90000"/>
              </a:lnSpc>
            </a:pPr>
            <a:r>
              <a:rPr lang="en-MY" sz="2500" dirty="0"/>
              <a:t>Provision of internal grants for research / conference participation</a:t>
            </a:r>
          </a:p>
          <a:p>
            <a:pPr lvl="1">
              <a:lnSpc>
                <a:spcPct val="90000"/>
              </a:lnSpc>
            </a:pPr>
            <a:r>
              <a:rPr lang="en-MY" sz="2500" dirty="0"/>
              <a:t>University good policy on supporting consultancy activities and staff involvement in the industry</a:t>
            </a:r>
          </a:p>
          <a:p>
            <a:pPr lvl="2">
              <a:lnSpc>
                <a:spcPct val="90000"/>
              </a:lnSpc>
            </a:pPr>
            <a:r>
              <a:rPr lang="en-MY" sz="2200" dirty="0" smtClean="0"/>
              <a:t>Visitation </a:t>
            </a:r>
            <a:r>
              <a:rPr lang="en-MY" sz="2200" dirty="0"/>
              <a:t>/ attachment</a:t>
            </a:r>
          </a:p>
          <a:p>
            <a:pPr lvl="2">
              <a:lnSpc>
                <a:spcPct val="90000"/>
              </a:lnSpc>
            </a:pPr>
            <a:r>
              <a:rPr lang="en-MY" sz="2200" dirty="0" smtClean="0"/>
              <a:t>Consultancy </a:t>
            </a:r>
            <a:r>
              <a:rPr lang="en-MY" sz="2200" dirty="0"/>
              <a:t>activities or providing training to the industry</a:t>
            </a:r>
          </a:p>
          <a:p>
            <a:pPr lvl="2">
              <a:lnSpc>
                <a:spcPct val="90000"/>
              </a:lnSpc>
            </a:pPr>
            <a:r>
              <a:rPr lang="en-MY" sz="2200" dirty="0" smtClean="0"/>
              <a:t>Research </a:t>
            </a:r>
            <a:r>
              <a:rPr lang="en-MY" sz="2200" dirty="0"/>
              <a:t>collaboration</a:t>
            </a:r>
          </a:p>
          <a:p>
            <a:pPr lvl="2">
              <a:lnSpc>
                <a:spcPct val="90000"/>
              </a:lnSpc>
            </a:pPr>
            <a:r>
              <a:rPr lang="en-MY" sz="2200" dirty="0" smtClean="0"/>
              <a:t>Project </a:t>
            </a:r>
            <a:r>
              <a:rPr lang="en-MY" sz="2200" dirty="0"/>
              <a:t>supervision e.g. PhD industry</a:t>
            </a:r>
          </a:p>
          <a:p>
            <a:pPr lvl="2">
              <a:lnSpc>
                <a:spcPct val="90000"/>
              </a:lnSpc>
            </a:pPr>
            <a:r>
              <a:rPr lang="en-MY" sz="2200" dirty="0" smtClean="0"/>
              <a:t>Mentoring </a:t>
            </a:r>
            <a:r>
              <a:rPr lang="en-MY" sz="2200" dirty="0"/>
              <a:t>junior Engineers e.g. IEM log book scheme</a:t>
            </a:r>
          </a:p>
          <a:p>
            <a:pPr lvl="2">
              <a:lnSpc>
                <a:spcPct val="90000"/>
              </a:lnSpc>
            </a:pPr>
            <a:r>
              <a:rPr lang="en-MY" sz="2200" dirty="0" smtClean="0"/>
              <a:t>Involvement </a:t>
            </a:r>
            <a:r>
              <a:rPr lang="en-MY" sz="2200" dirty="0"/>
              <a:t>through FYP or Capstone Projects</a:t>
            </a:r>
          </a:p>
          <a:p>
            <a:pPr>
              <a:lnSpc>
                <a:spcPct val="90000"/>
              </a:lnSpc>
            </a:pPr>
            <a:endParaRPr lang="en-GB" sz="28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STAFF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33241020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bject 54"/>
          <p:cNvSpPr/>
          <p:nvPr/>
        </p:nvSpPr>
        <p:spPr>
          <a:xfrm>
            <a:off x="233629" y="2667533"/>
            <a:ext cx="2131949" cy="30717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56"/>
          <p:cNvSpPr/>
          <p:nvPr/>
        </p:nvSpPr>
        <p:spPr>
          <a:xfrm>
            <a:off x="2533650" y="2283714"/>
            <a:ext cx="2019300" cy="30749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58"/>
          <p:cNvSpPr/>
          <p:nvPr/>
        </p:nvSpPr>
        <p:spPr>
          <a:xfrm>
            <a:off x="4769231" y="1914939"/>
            <a:ext cx="2124682" cy="31375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59"/>
          <p:cNvSpPr/>
          <p:nvPr/>
        </p:nvSpPr>
        <p:spPr>
          <a:xfrm>
            <a:off x="7010400" y="1676400"/>
            <a:ext cx="1898523" cy="2932811"/>
          </a:xfrm>
          <a:custGeom>
            <a:avLst/>
            <a:gdLst/>
            <a:ahLst/>
            <a:cxnLst/>
            <a:rect l="l" t="t" r="r" b="b"/>
            <a:pathLst>
              <a:path w="1898523" h="2932811">
                <a:moveTo>
                  <a:pt x="0" y="2932811"/>
                </a:moveTo>
                <a:lnTo>
                  <a:pt x="1898523" y="2932811"/>
                </a:lnTo>
                <a:lnTo>
                  <a:pt x="1898523" y="0"/>
                </a:lnTo>
                <a:lnTo>
                  <a:pt x="0" y="0"/>
                </a:lnTo>
                <a:lnTo>
                  <a:pt x="0" y="2932811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60"/>
          <p:cNvSpPr/>
          <p:nvPr/>
        </p:nvSpPr>
        <p:spPr>
          <a:xfrm>
            <a:off x="7091426" y="1619250"/>
            <a:ext cx="1898523" cy="2932811"/>
          </a:xfrm>
          <a:custGeom>
            <a:avLst/>
            <a:gdLst/>
            <a:ahLst/>
            <a:cxnLst/>
            <a:rect l="l" t="t" r="r" b="b"/>
            <a:pathLst>
              <a:path w="1898523" h="2932811">
                <a:moveTo>
                  <a:pt x="0" y="2932811"/>
                </a:moveTo>
                <a:lnTo>
                  <a:pt x="1898523" y="2932811"/>
                </a:lnTo>
                <a:lnTo>
                  <a:pt x="1898523" y="0"/>
                </a:lnTo>
                <a:lnTo>
                  <a:pt x="0" y="0"/>
                </a:lnTo>
                <a:lnTo>
                  <a:pt x="0" y="2932811"/>
                </a:lnTo>
                <a:close/>
              </a:path>
            </a:pathLst>
          </a:custGeom>
          <a:ln w="6350">
            <a:solidFill>
              <a:srgbClr val="3366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9"/>
          <p:cNvSpPr txBox="1"/>
          <p:nvPr/>
        </p:nvSpPr>
        <p:spPr>
          <a:xfrm>
            <a:off x="7481061" y="4884888"/>
            <a:ext cx="871419" cy="3823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70"/>
              </a:lnSpc>
              <a:spcBef>
                <a:spcPts val="148"/>
              </a:spcBef>
            </a:pPr>
            <a:r>
              <a:rPr sz="2800" b="1" spc="-4" dirty="0" smtClean="0">
                <a:solidFill>
                  <a:srgbClr val="FFFFFF"/>
                </a:solidFill>
                <a:latin typeface="Arial"/>
                <a:cs typeface="Arial"/>
              </a:rPr>
              <a:t>2012</a:t>
            </a:r>
            <a:endParaRPr sz="2800">
              <a:latin typeface="Arial"/>
              <a:cs typeface="Arial"/>
            </a:endParaRPr>
          </a:p>
        </p:txBody>
      </p:sp>
      <p:sp>
        <p:nvSpPr>
          <p:cNvPr id="49" name="object 3"/>
          <p:cNvSpPr txBox="1"/>
          <p:nvPr/>
        </p:nvSpPr>
        <p:spPr>
          <a:xfrm>
            <a:off x="7091426" y="1619250"/>
            <a:ext cx="1898523" cy="29328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3"/>
              </a:spcBef>
            </a:pPr>
            <a:endParaRPr sz="750"/>
          </a:p>
          <a:p>
            <a:pPr marL="58928" marR="56718" algn="ctr">
              <a:lnSpc>
                <a:spcPct val="95825"/>
              </a:lnSpc>
              <a:spcBef>
                <a:spcPts val="8000"/>
              </a:spcBef>
            </a:pP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spc="-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anua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endParaRPr sz="2400">
              <a:latin typeface="Arial"/>
              <a:cs typeface="Arial"/>
            </a:endParaRPr>
          </a:p>
          <a:p>
            <a:pPr marL="574017" marR="570585" algn="ctr">
              <a:lnSpc>
                <a:spcPct val="95825"/>
              </a:lnSpc>
              <a:spcBef>
                <a:spcPts val="120"/>
              </a:spcBef>
            </a:pPr>
            <a:r>
              <a:rPr sz="2400" spc="9" dirty="0" smtClean="0">
                <a:solidFill>
                  <a:srgbClr val="FFFFFF"/>
                </a:solidFill>
                <a:latin typeface="Arial"/>
                <a:cs typeface="Arial"/>
              </a:rPr>
              <a:t>2012</a:t>
            </a:r>
            <a:endParaRPr sz="2400">
              <a:latin typeface="Arial"/>
              <a:cs typeface="Arial"/>
            </a:endParaRPr>
          </a:p>
        </p:txBody>
      </p:sp>
      <p:sp>
        <p:nvSpPr>
          <p:cNvPr id="50" name="Content Placeholder 2"/>
          <p:cNvSpPr>
            <a:spLocks noGrp="1"/>
          </p:cNvSpPr>
          <p:nvPr>
            <p:ph idx="1"/>
          </p:nvPr>
        </p:nvSpPr>
        <p:spPr>
          <a:xfrm>
            <a:off x="685800" y="5791200"/>
            <a:ext cx="1371600" cy="4572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MY" sz="3200" b="1" dirty="0" smtClean="0"/>
              <a:t>1999</a:t>
            </a:r>
            <a:endParaRPr lang="en-MY" sz="3600" b="1" dirty="0"/>
          </a:p>
        </p:txBody>
      </p:sp>
      <p:sp>
        <p:nvSpPr>
          <p:cNvPr id="51" name="Content Placeholder 2"/>
          <p:cNvSpPr txBox="1">
            <a:spLocks/>
          </p:cNvSpPr>
          <p:nvPr/>
        </p:nvSpPr>
        <p:spPr bwMode="auto">
          <a:xfrm>
            <a:off x="2819400" y="54864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3000"/>
              <a:buFont typeface="Wingdings 2" pitchFamily="18" charset="2"/>
              <a:buNone/>
              <a:tabLst/>
              <a:defRPr/>
            </a:pPr>
            <a:r>
              <a:rPr kumimoji="0" lang="en-MY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2003</a:t>
            </a:r>
            <a:endParaRPr kumimoji="0" lang="en-MY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2" name="Content Placeholder 2"/>
          <p:cNvSpPr txBox="1">
            <a:spLocks/>
          </p:cNvSpPr>
          <p:nvPr/>
        </p:nvSpPr>
        <p:spPr bwMode="auto">
          <a:xfrm>
            <a:off x="5105400" y="51816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3000"/>
              <a:buFont typeface="Wingdings 2" pitchFamily="18" charset="2"/>
              <a:buNone/>
              <a:tabLst/>
              <a:defRPr/>
            </a:pPr>
            <a:r>
              <a:rPr kumimoji="0" lang="en-MY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2007</a:t>
            </a:r>
            <a:endParaRPr kumimoji="0" lang="en-MY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3" name="Content Placeholder 2"/>
          <p:cNvSpPr txBox="1">
            <a:spLocks/>
          </p:cNvSpPr>
          <p:nvPr/>
        </p:nvSpPr>
        <p:spPr bwMode="auto">
          <a:xfrm>
            <a:off x="7391400" y="47244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3000"/>
              <a:buFont typeface="Wingdings 2" pitchFamily="18" charset="2"/>
              <a:buNone/>
              <a:tabLst/>
              <a:defRPr/>
            </a:pPr>
            <a:r>
              <a:rPr kumimoji="0" lang="en-MY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2012</a:t>
            </a:r>
            <a:endParaRPr kumimoji="0" lang="en-MY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400800" y="5257800"/>
            <a:ext cx="24545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http://www.eac.org.my</a:t>
            </a:r>
            <a:endParaRPr lang="en-US" dirty="0"/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609600" y="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EAC Manual</a:t>
            </a:r>
          </a:p>
        </p:txBody>
      </p:sp>
      <p:pic>
        <p:nvPicPr>
          <p:cNvPr id="16" name="Picture 13" descr="UTAR 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6319249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384629" y="1371600"/>
            <a:ext cx="8302171" cy="4648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MY" sz="2800" dirty="0"/>
              <a:t>Teaching load/contact hours</a:t>
            </a:r>
          </a:p>
          <a:p>
            <a:pPr lvl="1">
              <a:lnSpc>
                <a:spcPct val="90000"/>
              </a:lnSpc>
            </a:pPr>
            <a:r>
              <a:rPr lang="en-MY" sz="2500" dirty="0"/>
              <a:t>the load shall be reasonable so that have time to engage in student consultation, research &amp; publication activities, administration work, consultancy </a:t>
            </a:r>
            <a:r>
              <a:rPr lang="en-MY" sz="2500" dirty="0" smtClean="0"/>
              <a:t>work, student </a:t>
            </a:r>
            <a:r>
              <a:rPr lang="en-MY" sz="2500" dirty="0"/>
              <a:t>project supervision, scholarly and professional activities.</a:t>
            </a:r>
          </a:p>
          <a:p>
            <a:pPr lvl="1">
              <a:lnSpc>
                <a:spcPct val="90000"/>
              </a:lnSpc>
            </a:pPr>
            <a:r>
              <a:rPr lang="en-MY" sz="2500" dirty="0"/>
              <a:t>average teaching load (teaching hours per week):</a:t>
            </a:r>
          </a:p>
          <a:p>
            <a:pPr lvl="2">
              <a:lnSpc>
                <a:spcPct val="90000"/>
              </a:lnSpc>
            </a:pPr>
            <a:r>
              <a:rPr lang="en-MY" sz="2200" dirty="0"/>
              <a:t> Less than 12 hours = Good</a:t>
            </a:r>
          </a:p>
          <a:p>
            <a:pPr lvl="2">
              <a:lnSpc>
                <a:spcPct val="90000"/>
              </a:lnSpc>
            </a:pPr>
            <a:r>
              <a:rPr lang="en-MY" sz="2200" dirty="0"/>
              <a:t> 12 – 15 hours = Satisfactory</a:t>
            </a:r>
          </a:p>
          <a:p>
            <a:pPr lvl="2">
              <a:lnSpc>
                <a:spcPct val="90000"/>
              </a:lnSpc>
            </a:pPr>
            <a:r>
              <a:rPr lang="en-MY" sz="2200" dirty="0"/>
              <a:t> More than 15 hours = Poor</a:t>
            </a:r>
          </a:p>
          <a:p>
            <a:pPr>
              <a:lnSpc>
                <a:spcPct val="90000"/>
              </a:lnSpc>
            </a:pPr>
            <a:endParaRPr lang="en-GB" sz="28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STAFF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28038490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229600" cy="5105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MY" sz="2800" dirty="0"/>
              <a:t>Support Staff (Laboratory &amp; Administration)</a:t>
            </a:r>
          </a:p>
          <a:p>
            <a:pPr lvl="1">
              <a:lnSpc>
                <a:spcPct val="90000"/>
              </a:lnSpc>
            </a:pPr>
            <a:r>
              <a:rPr lang="en-MY" sz="2500" dirty="0"/>
              <a:t>the support staff are competent within their scope of work</a:t>
            </a:r>
          </a:p>
          <a:p>
            <a:pPr lvl="1">
              <a:lnSpc>
                <a:spcPct val="90000"/>
              </a:lnSpc>
            </a:pPr>
            <a:r>
              <a:rPr lang="en-MY" sz="2500" dirty="0"/>
              <a:t>technical staff handling heavy machines or specialized equipment are well qualified and trained</a:t>
            </a:r>
          </a:p>
          <a:p>
            <a:pPr lvl="1">
              <a:lnSpc>
                <a:spcPct val="90000"/>
              </a:lnSpc>
            </a:pPr>
            <a:r>
              <a:rPr lang="en-MY" sz="2500" dirty="0"/>
              <a:t>EAC Manual guide for support staff having qualification (certificates, diplomas and degrees in the relevant fields):</a:t>
            </a:r>
          </a:p>
          <a:p>
            <a:pPr lvl="2">
              <a:lnSpc>
                <a:spcPct val="90000"/>
              </a:lnSpc>
            </a:pPr>
            <a:r>
              <a:rPr lang="en-MY" sz="2200" dirty="0" smtClean="0"/>
              <a:t>More </a:t>
            </a:r>
            <a:r>
              <a:rPr lang="en-MY" sz="2200" dirty="0"/>
              <a:t>than 80% of staff = Good</a:t>
            </a:r>
          </a:p>
          <a:p>
            <a:pPr lvl="2">
              <a:lnSpc>
                <a:spcPct val="90000"/>
              </a:lnSpc>
            </a:pPr>
            <a:r>
              <a:rPr lang="en-MY" sz="2200" dirty="0" smtClean="0"/>
              <a:t>60</a:t>
            </a:r>
            <a:r>
              <a:rPr lang="en-MY" sz="2200" dirty="0"/>
              <a:t>% – 80% of staff = Satisfactory</a:t>
            </a:r>
          </a:p>
          <a:p>
            <a:pPr lvl="2">
              <a:lnSpc>
                <a:spcPct val="90000"/>
              </a:lnSpc>
            </a:pPr>
            <a:r>
              <a:rPr lang="en-MY" sz="2200" dirty="0" smtClean="0"/>
              <a:t>Less </a:t>
            </a:r>
            <a:r>
              <a:rPr lang="en-MY" sz="2200" dirty="0"/>
              <a:t>than 60% of staff = Poor</a:t>
            </a:r>
          </a:p>
          <a:p>
            <a:pPr lvl="1">
              <a:lnSpc>
                <a:spcPct val="90000"/>
              </a:lnSpc>
            </a:pPr>
            <a:r>
              <a:rPr lang="en-MY" sz="2500" dirty="0"/>
              <a:t>EAC Manual guide for adequacy of support staff:</a:t>
            </a:r>
          </a:p>
          <a:p>
            <a:pPr lvl="2">
              <a:lnSpc>
                <a:spcPct val="90000"/>
              </a:lnSpc>
            </a:pPr>
            <a:r>
              <a:rPr lang="en-MY" sz="2200" dirty="0" smtClean="0"/>
              <a:t>1 </a:t>
            </a:r>
            <a:r>
              <a:rPr lang="en-MY" sz="2200" dirty="0"/>
              <a:t>Laboratory Staff Member to 1 Laboratory = Good</a:t>
            </a:r>
          </a:p>
          <a:p>
            <a:pPr lvl="2">
              <a:lnSpc>
                <a:spcPct val="90000"/>
              </a:lnSpc>
            </a:pPr>
            <a:r>
              <a:rPr lang="en-MY" sz="2200" dirty="0" smtClean="0"/>
              <a:t>1 </a:t>
            </a:r>
            <a:r>
              <a:rPr lang="en-MY" sz="2200" dirty="0"/>
              <a:t>Laboratory Staff Member to 2 Laboratories = </a:t>
            </a:r>
            <a:r>
              <a:rPr lang="en-MY" sz="2200" dirty="0" smtClean="0"/>
              <a:t>Satisfactory</a:t>
            </a:r>
            <a:endParaRPr lang="en-GB" sz="25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STAFF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15396280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1524000"/>
            <a:ext cx="6324600" cy="4267201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MY" sz="4000" dirty="0" smtClean="0">
                <a:solidFill>
                  <a:srgbClr val="FFCC66"/>
                </a:solidFill>
                <a:latin typeface="Arial"/>
                <a:cs typeface="Arial"/>
              </a:rPr>
              <a:t>CRITERION 4</a:t>
            </a:r>
            <a:br>
              <a:rPr lang="en-MY" sz="4000" dirty="0" smtClean="0">
                <a:solidFill>
                  <a:srgbClr val="FFCC66"/>
                </a:solidFill>
                <a:latin typeface="Arial"/>
                <a:cs typeface="Arial"/>
              </a:rPr>
            </a:br>
            <a:r>
              <a:rPr lang="en-MY" sz="4000" dirty="0" smtClean="0">
                <a:solidFill>
                  <a:srgbClr val="FFCC66"/>
                </a:solidFill>
                <a:latin typeface="Arial"/>
                <a:cs typeface="Arial"/>
              </a:rPr>
              <a:t/>
            </a:r>
            <a:br>
              <a:rPr lang="en-MY" sz="4000" dirty="0" smtClean="0">
                <a:solidFill>
                  <a:srgbClr val="FFCC66"/>
                </a:solidFill>
                <a:latin typeface="Arial"/>
                <a:cs typeface="Arial"/>
              </a:rPr>
            </a:br>
            <a:r>
              <a:rPr lang="en-MY" sz="4000" dirty="0">
                <a:solidFill>
                  <a:srgbClr val="FFCC66"/>
                </a:solidFill>
                <a:latin typeface="Arial"/>
                <a:cs typeface="Arial"/>
              </a:rPr>
              <a:t/>
            </a:r>
            <a:br>
              <a:rPr lang="en-MY" sz="4000" dirty="0">
                <a:solidFill>
                  <a:srgbClr val="FFCC66"/>
                </a:solidFill>
                <a:latin typeface="Arial"/>
                <a:cs typeface="Arial"/>
              </a:rPr>
            </a:br>
            <a:r>
              <a:rPr lang="en-MY" sz="4000" dirty="0">
                <a:solidFill>
                  <a:srgbClr val="FFCC66"/>
                </a:solidFill>
                <a:latin typeface="Arial"/>
                <a:cs typeface="Arial"/>
              </a:rPr>
              <a:t>F</a:t>
            </a:r>
            <a:r>
              <a:rPr lang="en-MY" sz="4000" dirty="0" smtClean="0">
                <a:solidFill>
                  <a:srgbClr val="FFCC66"/>
                </a:solidFill>
                <a:latin typeface="Arial"/>
                <a:cs typeface="Arial"/>
              </a:rPr>
              <a:t>acilities</a:t>
            </a:r>
            <a:br>
              <a:rPr lang="en-MY" sz="4000" dirty="0" smtClean="0">
                <a:solidFill>
                  <a:srgbClr val="FFCC66"/>
                </a:solidFill>
                <a:latin typeface="Arial"/>
                <a:cs typeface="Arial"/>
              </a:rPr>
            </a:br>
            <a:r>
              <a:rPr lang="en-US" sz="4000" i="1" dirty="0" smtClean="0"/>
              <a:t/>
            </a:r>
            <a:br>
              <a:rPr lang="en-US" sz="4000" i="1" dirty="0" smtClean="0"/>
            </a:br>
            <a:r>
              <a:rPr lang="en-US" sz="1800" i="1" dirty="0" smtClean="0"/>
              <a:t/>
            </a:r>
            <a:br>
              <a:rPr lang="en-US" sz="1800" i="1" dirty="0" smtClean="0"/>
            </a:br>
            <a:r>
              <a:rPr lang="en-US" sz="1800" i="1" dirty="0" smtClean="0"/>
              <a:t/>
            </a:r>
            <a:br>
              <a:rPr lang="en-US" sz="1800" i="1" dirty="0" smtClean="0"/>
            </a:br>
            <a:endParaRPr lang="en-US" sz="1800" i="1" dirty="0" smtClean="0"/>
          </a:p>
        </p:txBody>
      </p:sp>
      <p:pic>
        <p:nvPicPr>
          <p:cNvPr id="3" name="Picture 13" descr="UTAR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12366259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="" xmlns:p14="http://schemas.microsoft.com/office/powerpoint/2010/main" val="236996811"/>
              </p:ext>
            </p:extLst>
          </p:nvPr>
        </p:nvGraphicFramePr>
        <p:xfrm>
          <a:off x="247650" y="838200"/>
          <a:ext cx="84201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FACILITIES</a:t>
            </a:r>
          </a:p>
        </p:txBody>
      </p:sp>
      <p:pic>
        <p:nvPicPr>
          <p:cNvPr id="5" name="Picture 13" descr="UTAR lo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9414661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190500" y="762000"/>
            <a:ext cx="8534400" cy="6019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MY" sz="2400" dirty="0" smtClean="0"/>
              <a:t>All </a:t>
            </a:r>
            <a:r>
              <a:rPr lang="en-MY" sz="2400" dirty="0"/>
              <a:t>facilities are maintained and adhered to best practices in </a:t>
            </a:r>
            <a:r>
              <a:rPr lang="en-MY" sz="2400" b="1" u="sng" dirty="0"/>
              <a:t>safety, health and environment</a:t>
            </a:r>
            <a:r>
              <a:rPr lang="en-MY" sz="2400" dirty="0"/>
              <a:t>.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MY" sz="2400" dirty="0" smtClean="0"/>
              <a:t>Lecture </a:t>
            </a:r>
            <a:r>
              <a:rPr lang="en-MY" sz="2400" dirty="0"/>
              <a:t>rooms</a:t>
            </a:r>
          </a:p>
          <a:p>
            <a:pPr lvl="1">
              <a:lnSpc>
                <a:spcPct val="90000"/>
              </a:lnSpc>
              <a:spcAft>
                <a:spcPts val="300"/>
              </a:spcAft>
            </a:pPr>
            <a:r>
              <a:rPr lang="en-MY" sz="2000" dirty="0"/>
              <a:t>quantity and quality of T&amp;L facilities, </a:t>
            </a:r>
            <a:endParaRPr lang="en-MY" sz="2000" dirty="0" smtClean="0"/>
          </a:p>
          <a:p>
            <a:pPr lvl="2">
              <a:lnSpc>
                <a:spcPct val="90000"/>
              </a:lnSpc>
              <a:spcAft>
                <a:spcPts val="300"/>
              </a:spcAft>
            </a:pPr>
            <a:r>
              <a:rPr lang="en-MY" sz="1800" dirty="0" smtClean="0"/>
              <a:t>i.e</a:t>
            </a:r>
            <a:r>
              <a:rPr lang="en-MY" sz="1800" dirty="0"/>
              <a:t>. A/V, furniture, environment.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MY" sz="2400" dirty="0" smtClean="0"/>
              <a:t>Laboratory/workshop </a:t>
            </a:r>
            <a:endParaRPr lang="en-MY" sz="2400" dirty="0"/>
          </a:p>
          <a:p>
            <a:pPr lvl="1">
              <a:lnSpc>
                <a:spcPct val="90000"/>
              </a:lnSpc>
              <a:spcAft>
                <a:spcPts val="300"/>
              </a:spcAft>
            </a:pPr>
            <a:r>
              <a:rPr lang="en-MY" sz="2000" dirty="0" smtClean="0"/>
              <a:t>Experimental </a:t>
            </a:r>
            <a:r>
              <a:rPr lang="en-MY" sz="2000" dirty="0"/>
              <a:t>facilities </a:t>
            </a:r>
            <a:r>
              <a:rPr lang="en-MY" sz="2000" dirty="0" smtClean="0"/>
              <a:t>for </a:t>
            </a:r>
            <a:r>
              <a:rPr lang="en-MY" sz="2000" dirty="0"/>
              <a:t>students to gain substantial experience in understanding </a:t>
            </a:r>
            <a:r>
              <a:rPr lang="en-MY" sz="2000" dirty="0" smtClean="0"/>
              <a:t>&amp; operating </a:t>
            </a:r>
            <a:r>
              <a:rPr lang="en-MY" sz="2000" dirty="0"/>
              <a:t>engineering equipment and of designing and conducting experiments.</a:t>
            </a:r>
          </a:p>
          <a:p>
            <a:pPr lvl="1">
              <a:lnSpc>
                <a:spcPct val="90000"/>
              </a:lnSpc>
              <a:spcAft>
                <a:spcPts val="300"/>
              </a:spcAft>
            </a:pPr>
            <a:r>
              <a:rPr lang="en-MY" sz="2000" dirty="0"/>
              <a:t>Reasonably representative of </a:t>
            </a:r>
            <a:r>
              <a:rPr lang="en-MY" sz="2000" b="1" i="1" dirty="0"/>
              <a:t>modern engineering practice </a:t>
            </a:r>
            <a:r>
              <a:rPr lang="en-MY" sz="2000" dirty="0" smtClean="0"/>
              <a:t>(big </a:t>
            </a:r>
            <a:r>
              <a:rPr lang="en-MY" sz="2000" dirty="0"/>
              <a:t>machineries type (</a:t>
            </a:r>
            <a:r>
              <a:rPr lang="en-MY" sz="2000" dirty="0" err="1"/>
              <a:t>Chemical,Mechanical</a:t>
            </a:r>
            <a:r>
              <a:rPr lang="en-MY" sz="2000" dirty="0"/>
              <a:t>, Electrical and similar))</a:t>
            </a:r>
          </a:p>
          <a:p>
            <a:pPr lvl="1">
              <a:lnSpc>
                <a:spcPct val="90000"/>
              </a:lnSpc>
              <a:spcAft>
                <a:spcPts val="300"/>
              </a:spcAft>
            </a:pPr>
            <a:r>
              <a:rPr lang="en-MY" sz="2000" dirty="0"/>
              <a:t>Average student number per laboratory</a:t>
            </a:r>
          </a:p>
          <a:p>
            <a:pPr lvl="2">
              <a:lnSpc>
                <a:spcPct val="90000"/>
              </a:lnSpc>
              <a:spcAft>
                <a:spcPts val="300"/>
              </a:spcAft>
            </a:pPr>
            <a:r>
              <a:rPr lang="en-MY" dirty="0"/>
              <a:t>&gt;5 (Poor)</a:t>
            </a:r>
          </a:p>
          <a:p>
            <a:pPr lvl="2">
              <a:lnSpc>
                <a:spcPct val="90000"/>
              </a:lnSpc>
              <a:spcAft>
                <a:spcPts val="300"/>
              </a:spcAft>
            </a:pPr>
            <a:r>
              <a:rPr lang="en-MY" dirty="0"/>
              <a:t>4 – 5 (Satisfactory)</a:t>
            </a:r>
          </a:p>
          <a:p>
            <a:pPr lvl="2">
              <a:lnSpc>
                <a:spcPct val="90000"/>
              </a:lnSpc>
              <a:spcAft>
                <a:spcPts val="300"/>
              </a:spcAft>
            </a:pPr>
            <a:r>
              <a:rPr lang="en-MY" dirty="0"/>
              <a:t>&lt;4 (Good</a:t>
            </a:r>
            <a:r>
              <a:rPr lang="en-MY" dirty="0" smtClean="0"/>
              <a:t>)</a:t>
            </a:r>
            <a:endParaRPr lang="en-MY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FACILITIES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1953486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190500" y="1066800"/>
            <a:ext cx="8534400" cy="5257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MY" sz="2400" dirty="0"/>
              <a:t>IT/computer laboratory </a:t>
            </a:r>
          </a:p>
          <a:p>
            <a:pPr lvl="1">
              <a:lnSpc>
                <a:spcPct val="90000"/>
              </a:lnSpc>
            </a:pPr>
            <a:r>
              <a:rPr lang="en-MY" sz="2000" dirty="0" smtClean="0"/>
              <a:t>adequacy </a:t>
            </a:r>
            <a:r>
              <a:rPr lang="en-MY" sz="2000" dirty="0"/>
              <a:t>of software and computers</a:t>
            </a:r>
          </a:p>
          <a:p>
            <a:pPr lvl="1">
              <a:lnSpc>
                <a:spcPct val="90000"/>
              </a:lnSpc>
            </a:pPr>
            <a:r>
              <a:rPr lang="en-MY" sz="2000" dirty="0" smtClean="0"/>
              <a:t>Internet </a:t>
            </a:r>
            <a:r>
              <a:rPr lang="en-MY" sz="2000" dirty="0"/>
              <a:t>access , Wife (BW and coverage)</a:t>
            </a:r>
          </a:p>
          <a:p>
            <a:pPr lvl="1">
              <a:lnSpc>
                <a:spcPct val="90000"/>
              </a:lnSpc>
            </a:pPr>
            <a:r>
              <a:rPr lang="en-MY" sz="2000" dirty="0"/>
              <a:t>Average number of students per </a:t>
            </a:r>
            <a:r>
              <a:rPr lang="en-MY" sz="2000" dirty="0" smtClean="0"/>
              <a:t>computer (Min 10:1)</a:t>
            </a:r>
            <a:endParaRPr lang="en-MY" sz="2000" dirty="0"/>
          </a:p>
          <a:p>
            <a:pPr lvl="2">
              <a:lnSpc>
                <a:spcPct val="90000"/>
              </a:lnSpc>
            </a:pPr>
            <a:r>
              <a:rPr lang="en-MY" sz="1800" dirty="0"/>
              <a:t>&gt;5 (Poor)</a:t>
            </a:r>
          </a:p>
          <a:p>
            <a:pPr lvl="2">
              <a:lnSpc>
                <a:spcPct val="90000"/>
              </a:lnSpc>
            </a:pPr>
            <a:r>
              <a:rPr lang="en-MY" sz="1800" dirty="0"/>
              <a:t>4-5 (Satisfactory)</a:t>
            </a:r>
          </a:p>
          <a:p>
            <a:pPr lvl="2">
              <a:lnSpc>
                <a:spcPct val="90000"/>
              </a:lnSpc>
            </a:pPr>
            <a:r>
              <a:rPr lang="en-MY" sz="1800" dirty="0"/>
              <a:t>&lt;4 (Good)</a:t>
            </a:r>
          </a:p>
          <a:p>
            <a:pPr>
              <a:lnSpc>
                <a:spcPct val="90000"/>
              </a:lnSpc>
            </a:pPr>
            <a:r>
              <a:rPr lang="en-MY" sz="2400" dirty="0" smtClean="0"/>
              <a:t>Library/resource </a:t>
            </a:r>
            <a:r>
              <a:rPr lang="en-MY" sz="2400" dirty="0"/>
              <a:t>centre </a:t>
            </a:r>
          </a:p>
          <a:p>
            <a:pPr lvl="1">
              <a:lnSpc>
                <a:spcPct val="90000"/>
              </a:lnSpc>
            </a:pPr>
            <a:r>
              <a:rPr lang="en-MY" sz="2000" dirty="0" smtClean="0"/>
              <a:t>quality </a:t>
            </a:r>
            <a:r>
              <a:rPr lang="en-MY" sz="2000" dirty="0"/>
              <a:t>and quantity of (on-line) books, multimedia and journals to support teaching and research for the programme</a:t>
            </a:r>
          </a:p>
          <a:p>
            <a:pPr lvl="1">
              <a:lnSpc>
                <a:spcPct val="90000"/>
              </a:lnSpc>
            </a:pPr>
            <a:r>
              <a:rPr lang="en-MY" sz="2000" dirty="0"/>
              <a:t>Available and accessible to students</a:t>
            </a:r>
          </a:p>
          <a:p>
            <a:pPr>
              <a:lnSpc>
                <a:spcPct val="90000"/>
              </a:lnSpc>
            </a:pPr>
            <a:r>
              <a:rPr lang="en-MY" sz="2400" dirty="0" smtClean="0"/>
              <a:t>Recreation / support  </a:t>
            </a:r>
            <a:r>
              <a:rPr lang="en-MY" sz="2400" dirty="0"/>
              <a:t>facilities</a:t>
            </a:r>
          </a:p>
          <a:p>
            <a:pPr lvl="1">
              <a:lnSpc>
                <a:spcPct val="90000"/>
              </a:lnSpc>
            </a:pPr>
            <a:r>
              <a:rPr lang="en-MY" sz="2000" dirty="0" smtClean="0"/>
              <a:t>hostels</a:t>
            </a:r>
            <a:r>
              <a:rPr lang="en-MY" sz="2000" dirty="0"/>
              <a:t>, sport and recreational centres, health centres, student centres, and transport.</a:t>
            </a:r>
          </a:p>
          <a:p>
            <a:pPr>
              <a:lnSpc>
                <a:spcPct val="90000"/>
              </a:lnSpc>
            </a:pPr>
            <a:endParaRPr lang="en-MY" sz="2400" dirty="0"/>
          </a:p>
          <a:p>
            <a:pPr>
              <a:lnSpc>
                <a:spcPct val="90000"/>
              </a:lnSpc>
            </a:pPr>
            <a:endParaRPr lang="en-MY" sz="2400" dirty="0"/>
          </a:p>
          <a:p>
            <a:pPr>
              <a:lnSpc>
                <a:spcPct val="90000"/>
              </a:lnSpc>
            </a:pPr>
            <a:endParaRPr lang="en-GB" sz="32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FACILITIES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38729503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1524000"/>
            <a:ext cx="6324600" cy="4267201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MY" sz="4000" dirty="0" smtClean="0">
                <a:solidFill>
                  <a:srgbClr val="FFCC66"/>
                </a:solidFill>
                <a:latin typeface="Arial"/>
                <a:cs typeface="Arial"/>
              </a:rPr>
              <a:t>CRITERION 5</a:t>
            </a:r>
            <a:br>
              <a:rPr lang="en-MY" sz="4000" dirty="0" smtClean="0">
                <a:solidFill>
                  <a:srgbClr val="FFCC66"/>
                </a:solidFill>
                <a:latin typeface="Arial"/>
                <a:cs typeface="Arial"/>
              </a:rPr>
            </a:br>
            <a:r>
              <a:rPr lang="en-MY" sz="4000" dirty="0" smtClean="0">
                <a:solidFill>
                  <a:srgbClr val="FFCC66"/>
                </a:solidFill>
                <a:latin typeface="Arial"/>
                <a:cs typeface="Arial"/>
              </a:rPr>
              <a:t/>
            </a:r>
            <a:br>
              <a:rPr lang="en-MY" sz="4000" dirty="0" smtClean="0">
                <a:solidFill>
                  <a:srgbClr val="FFCC66"/>
                </a:solidFill>
                <a:latin typeface="Arial"/>
                <a:cs typeface="Arial"/>
              </a:rPr>
            </a:br>
            <a:r>
              <a:rPr lang="en-MY" sz="4000" dirty="0">
                <a:solidFill>
                  <a:srgbClr val="FFCC66"/>
                </a:solidFill>
                <a:latin typeface="Arial"/>
                <a:cs typeface="Arial"/>
              </a:rPr>
              <a:t/>
            </a:r>
            <a:br>
              <a:rPr lang="en-MY" sz="4000" dirty="0">
                <a:solidFill>
                  <a:srgbClr val="FFCC66"/>
                </a:solidFill>
                <a:latin typeface="Arial"/>
                <a:cs typeface="Arial"/>
              </a:rPr>
            </a:br>
            <a:r>
              <a:rPr lang="en-MY" sz="4000" dirty="0">
                <a:solidFill>
                  <a:srgbClr val="FFCC66"/>
                </a:solidFill>
                <a:latin typeface="Arial"/>
                <a:cs typeface="Arial"/>
              </a:rPr>
              <a:t>Q</a:t>
            </a:r>
            <a:r>
              <a:rPr lang="en-MY" sz="4000" dirty="0" smtClean="0">
                <a:solidFill>
                  <a:srgbClr val="FFCC66"/>
                </a:solidFill>
                <a:latin typeface="Arial"/>
                <a:cs typeface="Arial"/>
              </a:rPr>
              <a:t>uality </a:t>
            </a:r>
            <a:r>
              <a:rPr lang="en-MY" sz="4000" dirty="0">
                <a:solidFill>
                  <a:srgbClr val="FFCC66"/>
                </a:solidFill>
                <a:latin typeface="Arial"/>
                <a:cs typeface="Arial"/>
              </a:rPr>
              <a:t>M</a:t>
            </a:r>
            <a:r>
              <a:rPr lang="en-MY" sz="4000" dirty="0" smtClean="0">
                <a:solidFill>
                  <a:srgbClr val="FFCC66"/>
                </a:solidFill>
                <a:latin typeface="Arial"/>
                <a:cs typeface="Arial"/>
              </a:rPr>
              <a:t>anagement System</a:t>
            </a:r>
            <a:br>
              <a:rPr lang="en-MY" sz="4000" dirty="0" smtClean="0">
                <a:solidFill>
                  <a:srgbClr val="FFCC66"/>
                </a:solidFill>
                <a:latin typeface="Arial"/>
                <a:cs typeface="Arial"/>
              </a:rPr>
            </a:br>
            <a:r>
              <a:rPr lang="en-MY" sz="4000" dirty="0" smtClean="0">
                <a:solidFill>
                  <a:srgbClr val="FFCC66"/>
                </a:solidFill>
                <a:latin typeface="Arial"/>
                <a:cs typeface="Arial"/>
              </a:rPr>
              <a:t>(QMS)</a:t>
            </a:r>
            <a:br>
              <a:rPr lang="en-MY" sz="4000" dirty="0" smtClean="0">
                <a:solidFill>
                  <a:srgbClr val="FFCC66"/>
                </a:solidFill>
                <a:latin typeface="Arial"/>
                <a:cs typeface="Arial"/>
              </a:rPr>
            </a:br>
            <a:r>
              <a:rPr lang="en-US" sz="4000" i="1" dirty="0" smtClean="0"/>
              <a:t/>
            </a:r>
            <a:br>
              <a:rPr lang="en-US" sz="4000" i="1" dirty="0" smtClean="0"/>
            </a:br>
            <a:r>
              <a:rPr lang="en-US" sz="1800" i="1" dirty="0" smtClean="0"/>
              <a:t/>
            </a:r>
            <a:br>
              <a:rPr lang="en-US" sz="1800" i="1" dirty="0" smtClean="0"/>
            </a:br>
            <a:r>
              <a:rPr lang="en-US" sz="1800" i="1" dirty="0" smtClean="0"/>
              <a:t/>
            </a:r>
            <a:br>
              <a:rPr lang="en-US" sz="1800" i="1" dirty="0" smtClean="0"/>
            </a:br>
            <a:endParaRPr lang="en-US" sz="1800" i="1" dirty="0" smtClean="0"/>
          </a:p>
        </p:txBody>
      </p:sp>
      <p:pic>
        <p:nvPicPr>
          <p:cNvPr id="3" name="Picture 13" descr="UTAR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5853235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="" xmlns:p14="http://schemas.microsoft.com/office/powerpoint/2010/main" val="4090643083"/>
              </p:ext>
            </p:extLst>
          </p:nvPr>
        </p:nvGraphicFramePr>
        <p:xfrm>
          <a:off x="247650" y="838200"/>
          <a:ext cx="84201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QUALITY MANAGEMENT SYSTEM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1023907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190500" y="1066800"/>
            <a:ext cx="8534400" cy="4724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MY" sz="2800" dirty="0"/>
              <a:t>Institutional Support, Operating Environment, and Financial Resources</a:t>
            </a:r>
          </a:p>
          <a:p>
            <a:pPr lvl="1">
              <a:lnSpc>
                <a:spcPct val="90000"/>
              </a:lnSpc>
            </a:pPr>
            <a:r>
              <a:rPr lang="en-MY" sz="2400" dirty="0" smtClean="0"/>
              <a:t>Sufficient </a:t>
            </a:r>
            <a:r>
              <a:rPr lang="en-MY" sz="2400" dirty="0"/>
              <a:t>to assure quality and continuity of the </a:t>
            </a:r>
            <a:r>
              <a:rPr lang="en-MY" sz="2400" dirty="0" smtClean="0"/>
              <a:t>programme</a:t>
            </a:r>
          </a:p>
          <a:p>
            <a:pPr lvl="2">
              <a:lnSpc>
                <a:spcPct val="90000"/>
              </a:lnSpc>
            </a:pPr>
            <a:r>
              <a:rPr lang="en-MY" dirty="0"/>
              <a:t>quality engineering education reflected in the IHL’s vision and mission statements and strategic plans mission statements and strategic plans</a:t>
            </a:r>
          </a:p>
          <a:p>
            <a:pPr lvl="2">
              <a:lnSpc>
                <a:spcPct val="90000"/>
              </a:lnSpc>
            </a:pPr>
            <a:r>
              <a:rPr lang="en-MY" dirty="0"/>
              <a:t>adequate policies and mechanisms for attracting, appointing, retaining and rewarding well-qualified staff and CPD</a:t>
            </a:r>
          </a:p>
          <a:p>
            <a:pPr lvl="1">
              <a:lnSpc>
                <a:spcPct val="90000"/>
              </a:lnSpc>
            </a:pPr>
            <a:r>
              <a:rPr lang="en-MY" sz="2400" dirty="0" smtClean="0"/>
              <a:t>Sufficient </a:t>
            </a:r>
            <a:r>
              <a:rPr lang="en-MY" sz="2400" dirty="0"/>
              <a:t>to acquire, </a:t>
            </a:r>
            <a:r>
              <a:rPr lang="en-MY" sz="2400" dirty="0" smtClean="0"/>
              <a:t>maintain </a:t>
            </a:r>
            <a:r>
              <a:rPr lang="en-MY" sz="2400" dirty="0"/>
              <a:t>and operate facilities </a:t>
            </a:r>
            <a:r>
              <a:rPr lang="en-MY" sz="2400" dirty="0" smtClean="0"/>
              <a:t>&amp; equipment</a:t>
            </a:r>
            <a:endParaRPr lang="en-MY" sz="2400" dirty="0"/>
          </a:p>
          <a:p>
            <a:pPr lvl="2">
              <a:lnSpc>
                <a:spcPct val="90000"/>
              </a:lnSpc>
            </a:pPr>
            <a:r>
              <a:rPr lang="en-MY" dirty="0" smtClean="0"/>
              <a:t>providing </a:t>
            </a:r>
            <a:r>
              <a:rPr lang="en-MY" dirty="0"/>
              <a:t>and updating infrastructure and support </a:t>
            </a:r>
            <a:r>
              <a:rPr lang="en-MY" dirty="0" smtClean="0"/>
              <a:t> </a:t>
            </a:r>
            <a:r>
              <a:rPr lang="en-MY" dirty="0"/>
              <a:t>services</a:t>
            </a:r>
          </a:p>
          <a:p>
            <a:pPr>
              <a:lnSpc>
                <a:spcPct val="90000"/>
              </a:lnSpc>
            </a:pPr>
            <a:endParaRPr lang="en-MY" sz="2800" dirty="0"/>
          </a:p>
          <a:p>
            <a:pPr>
              <a:lnSpc>
                <a:spcPct val="90000"/>
              </a:lnSpc>
            </a:pPr>
            <a:endParaRPr lang="en-GB" sz="36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QUALITY MANAGEMENT SYSTEM</a:t>
            </a:r>
          </a:p>
        </p:txBody>
      </p:sp>
      <p:pic>
        <p:nvPicPr>
          <p:cNvPr id="5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37372034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95250" y="838200"/>
            <a:ext cx="8724900" cy="54864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MY" sz="2800" dirty="0"/>
              <a:t>Programme Quality Management &amp; Planning</a:t>
            </a:r>
          </a:p>
          <a:p>
            <a:pPr lvl="1">
              <a:lnSpc>
                <a:spcPct val="90000"/>
              </a:lnSpc>
            </a:pPr>
            <a:r>
              <a:rPr lang="en-MY" sz="2400" dirty="0"/>
              <a:t>System for programme planning, curriculum development, and regular review of curriculum and content </a:t>
            </a:r>
            <a:r>
              <a:rPr lang="en-MY" sz="2400" dirty="0" smtClean="0"/>
              <a:t>(CQI)</a:t>
            </a:r>
          </a:p>
          <a:p>
            <a:pPr lvl="2">
              <a:lnSpc>
                <a:spcPct val="90000"/>
              </a:lnSpc>
            </a:pPr>
            <a:r>
              <a:rPr lang="en-MY" dirty="0"/>
              <a:t>Minutes of Meetings </a:t>
            </a:r>
          </a:p>
          <a:p>
            <a:pPr lvl="2">
              <a:lnSpc>
                <a:spcPct val="90000"/>
              </a:lnSpc>
            </a:pPr>
            <a:r>
              <a:rPr lang="en-MY" dirty="0" smtClean="0"/>
              <a:t>Course </a:t>
            </a:r>
            <a:r>
              <a:rPr lang="en-MY" dirty="0"/>
              <a:t>unit files – for content review by the lecturer-in-charge</a:t>
            </a:r>
          </a:p>
          <a:p>
            <a:pPr lvl="1">
              <a:lnSpc>
                <a:spcPct val="90000"/>
              </a:lnSpc>
            </a:pPr>
            <a:r>
              <a:rPr lang="en-MY" sz="2400" dirty="0" smtClean="0"/>
              <a:t>Involvement of academics in programme development </a:t>
            </a:r>
          </a:p>
          <a:p>
            <a:pPr lvl="2">
              <a:lnSpc>
                <a:spcPct val="90000"/>
              </a:lnSpc>
            </a:pPr>
            <a:r>
              <a:rPr lang="en-MY" dirty="0" smtClean="0"/>
              <a:t>Including reviewing </a:t>
            </a:r>
            <a:r>
              <a:rPr lang="en-MY" dirty="0"/>
              <a:t>Programme Objectives and Programme </a:t>
            </a:r>
            <a:r>
              <a:rPr lang="en-MY" dirty="0" smtClean="0"/>
              <a:t>Outcomes</a:t>
            </a:r>
          </a:p>
          <a:p>
            <a:pPr lvl="1">
              <a:lnSpc>
                <a:spcPct val="90000"/>
              </a:lnSpc>
            </a:pPr>
            <a:r>
              <a:rPr lang="en-MY" sz="2400" dirty="0" smtClean="0"/>
              <a:t>Tracking performances</a:t>
            </a:r>
          </a:p>
          <a:p>
            <a:pPr lvl="2">
              <a:lnSpc>
                <a:spcPct val="90000"/>
              </a:lnSpc>
            </a:pPr>
            <a:r>
              <a:rPr lang="en-MY" dirty="0"/>
              <a:t>tracking the contributions of individual courses to the Programme Outcomes, </a:t>
            </a:r>
          </a:p>
          <a:p>
            <a:pPr lvl="2">
              <a:lnSpc>
                <a:spcPct val="90000"/>
              </a:lnSpc>
            </a:pPr>
            <a:r>
              <a:rPr lang="en-MY" dirty="0"/>
              <a:t>tracking performance assessment processes</a:t>
            </a:r>
          </a:p>
          <a:p>
            <a:pPr lvl="1">
              <a:lnSpc>
                <a:spcPct val="90000"/>
              </a:lnSpc>
            </a:pPr>
            <a:r>
              <a:rPr lang="en-MY" sz="2400" dirty="0" smtClean="0"/>
              <a:t>External </a:t>
            </a:r>
            <a:r>
              <a:rPr lang="en-MY" sz="2400" dirty="0"/>
              <a:t>examination </a:t>
            </a:r>
            <a:r>
              <a:rPr lang="en-MY" sz="2400" dirty="0" smtClean="0"/>
              <a:t>&amp; Stakeholders </a:t>
            </a:r>
          </a:p>
          <a:p>
            <a:pPr lvl="2">
              <a:lnSpc>
                <a:spcPct val="90000"/>
              </a:lnSpc>
            </a:pPr>
            <a:r>
              <a:rPr lang="en-MY" sz="1800" dirty="0" smtClean="0"/>
              <a:t>reviewing </a:t>
            </a:r>
            <a:r>
              <a:rPr lang="en-MY" sz="1800" dirty="0"/>
              <a:t>feedback and inputs from stakeholders including External Examiners, industries, students and alumni</a:t>
            </a:r>
          </a:p>
          <a:p>
            <a:pPr>
              <a:lnSpc>
                <a:spcPct val="90000"/>
              </a:lnSpc>
            </a:pPr>
            <a:endParaRPr lang="en-GB" sz="36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QUALITY MANAGEMENT SYSTEM</a:t>
            </a:r>
          </a:p>
        </p:txBody>
      </p:sp>
      <p:pic>
        <p:nvPicPr>
          <p:cNvPr id="5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21460972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53400" cy="4495800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sz="3600" dirty="0" smtClean="0"/>
              <a:t>Ensuring the expected engineering education level is maintained</a:t>
            </a:r>
          </a:p>
          <a:p>
            <a:pPr>
              <a:spcAft>
                <a:spcPts val="600"/>
              </a:spcAft>
            </a:pPr>
            <a:r>
              <a:rPr lang="en-US" sz="3600" dirty="0" smtClean="0"/>
              <a:t>Outcome-based Engineering Education (OBE) Programme</a:t>
            </a:r>
          </a:p>
          <a:p>
            <a:pPr>
              <a:spcAft>
                <a:spcPts val="600"/>
              </a:spcAft>
            </a:pPr>
            <a:r>
              <a:rPr lang="en-US" sz="3600" dirty="0" smtClean="0"/>
              <a:t>Programme Continual Quality Improvement (CQI)</a:t>
            </a:r>
          </a:p>
          <a:p>
            <a:pPr>
              <a:spcAft>
                <a:spcPts val="600"/>
              </a:spcAft>
            </a:pPr>
            <a:r>
              <a:rPr lang="en-US" sz="3600" dirty="0" smtClean="0"/>
              <a:t>Quality Management System</a:t>
            </a:r>
          </a:p>
          <a:p>
            <a:pPr marL="273050" lvl="2" indent="-27305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3000"/>
              <a:buFont typeface="Wingdings 2" pitchFamily="18" charset="2"/>
              <a:buChar char=""/>
            </a:pPr>
            <a:r>
              <a:rPr lang="en-US" sz="3600" dirty="0"/>
              <a:t>It is </a:t>
            </a:r>
            <a:r>
              <a:rPr lang="en-US" sz="3600" u="sng" dirty="0"/>
              <a:t>engineering education and not technologists training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36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09600" y="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Focus</a:t>
            </a:r>
          </a:p>
        </p:txBody>
      </p:sp>
      <p:pic>
        <p:nvPicPr>
          <p:cNvPr id="5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29768439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190500" y="1066800"/>
            <a:ext cx="8534400" cy="53340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MY" sz="2800" dirty="0"/>
              <a:t>External Assessment &amp; Advisory System</a:t>
            </a:r>
          </a:p>
          <a:p>
            <a:pPr lvl="1">
              <a:lnSpc>
                <a:spcPct val="90000"/>
              </a:lnSpc>
              <a:spcAft>
                <a:spcPts val="300"/>
              </a:spcAft>
            </a:pPr>
            <a:r>
              <a:rPr lang="en-MY" sz="2400" dirty="0"/>
              <a:t>External examiners </a:t>
            </a:r>
          </a:p>
          <a:p>
            <a:pPr lvl="2">
              <a:lnSpc>
                <a:spcPct val="90000"/>
              </a:lnSpc>
              <a:spcAft>
                <a:spcPts val="300"/>
              </a:spcAft>
            </a:pPr>
            <a:r>
              <a:rPr lang="en-MY" dirty="0" smtClean="0"/>
              <a:t>with </a:t>
            </a:r>
            <a:r>
              <a:rPr lang="en-MY" dirty="0"/>
              <a:t>high academic standing (field of expertise, research and teaching</a:t>
            </a:r>
            <a:r>
              <a:rPr lang="en-MY" dirty="0" smtClean="0"/>
              <a:t>) </a:t>
            </a:r>
            <a:endParaRPr lang="en-MY" dirty="0"/>
          </a:p>
          <a:p>
            <a:pPr lvl="2">
              <a:lnSpc>
                <a:spcPct val="90000"/>
              </a:lnSpc>
              <a:spcAft>
                <a:spcPts val="300"/>
              </a:spcAft>
            </a:pPr>
            <a:r>
              <a:rPr lang="en-MY" dirty="0" smtClean="0"/>
              <a:t>be </a:t>
            </a:r>
            <a:r>
              <a:rPr lang="en-MY" dirty="0"/>
              <a:t>well-versed in OBE independently review the overall academic standard in line with EAC Manual </a:t>
            </a:r>
          </a:p>
          <a:p>
            <a:pPr lvl="2">
              <a:lnSpc>
                <a:spcPct val="90000"/>
              </a:lnSpc>
              <a:spcAft>
                <a:spcPts val="300"/>
              </a:spcAft>
            </a:pPr>
            <a:r>
              <a:rPr lang="en-MY" dirty="0" smtClean="0"/>
              <a:t>2x </a:t>
            </a:r>
            <a:r>
              <a:rPr lang="en-MY" dirty="0"/>
              <a:t>in 5-year cycle</a:t>
            </a:r>
          </a:p>
          <a:p>
            <a:pPr lvl="1">
              <a:lnSpc>
                <a:spcPct val="90000"/>
              </a:lnSpc>
              <a:spcAft>
                <a:spcPts val="300"/>
              </a:spcAft>
            </a:pPr>
            <a:r>
              <a:rPr lang="en-MY" sz="2400" dirty="0" smtClean="0"/>
              <a:t>Advisory </a:t>
            </a:r>
            <a:r>
              <a:rPr lang="en-MY" sz="2400" dirty="0"/>
              <a:t>panel from industries and other relevant </a:t>
            </a:r>
            <a:endParaRPr lang="en-MY" sz="2400" dirty="0" smtClean="0"/>
          </a:p>
          <a:p>
            <a:pPr lvl="2">
              <a:lnSpc>
                <a:spcPct val="90000"/>
              </a:lnSpc>
              <a:spcAft>
                <a:spcPts val="300"/>
              </a:spcAft>
            </a:pPr>
            <a:r>
              <a:rPr lang="en-MY" dirty="0" smtClean="0"/>
              <a:t>IAP </a:t>
            </a:r>
            <a:r>
              <a:rPr lang="en-MY" dirty="0"/>
              <a:t>providing inputs and recommendations on a regular basis through participation in meetings </a:t>
            </a:r>
            <a:r>
              <a:rPr lang="en-MY" dirty="0" smtClean="0"/>
              <a:t>planning</a:t>
            </a:r>
            <a:endParaRPr lang="en-MY" dirty="0"/>
          </a:p>
          <a:p>
            <a:pPr lvl="1">
              <a:lnSpc>
                <a:spcPct val="90000"/>
              </a:lnSpc>
              <a:spcAft>
                <a:spcPts val="300"/>
              </a:spcAft>
            </a:pPr>
            <a:r>
              <a:rPr lang="en-MY" sz="2400" dirty="0" smtClean="0"/>
              <a:t>Minutes, report </a:t>
            </a:r>
            <a:r>
              <a:rPr lang="en-MY" sz="2400" dirty="0"/>
              <a:t>and how these are being used for quality </a:t>
            </a:r>
            <a:r>
              <a:rPr lang="en-MY" sz="2400" dirty="0" smtClean="0"/>
              <a:t>improvement, planning and CQI</a:t>
            </a:r>
            <a:endParaRPr lang="en-MY" sz="2400" dirty="0"/>
          </a:p>
          <a:p>
            <a:pPr lvl="1">
              <a:lnSpc>
                <a:spcPct val="90000"/>
              </a:lnSpc>
            </a:pPr>
            <a:endParaRPr lang="en-MY" sz="2400" dirty="0"/>
          </a:p>
          <a:p>
            <a:pPr lvl="1">
              <a:lnSpc>
                <a:spcPct val="90000"/>
              </a:lnSpc>
            </a:pPr>
            <a:endParaRPr lang="en-MY" sz="2400" dirty="0"/>
          </a:p>
          <a:p>
            <a:pPr>
              <a:lnSpc>
                <a:spcPct val="90000"/>
              </a:lnSpc>
            </a:pPr>
            <a:endParaRPr lang="en-GB" sz="36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QUALITY MANAGEMENT SYSTEM</a:t>
            </a:r>
          </a:p>
        </p:txBody>
      </p:sp>
      <p:pic>
        <p:nvPicPr>
          <p:cNvPr id="5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19107614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190500" y="1066800"/>
            <a:ext cx="8534400" cy="4724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MY" sz="2800" dirty="0"/>
              <a:t>Quality Assurance</a:t>
            </a:r>
          </a:p>
          <a:p>
            <a:pPr lvl="1">
              <a:lnSpc>
                <a:spcPct val="90000"/>
              </a:lnSpc>
            </a:pPr>
            <a:r>
              <a:rPr lang="en-MY" sz="2400" dirty="0" smtClean="0"/>
              <a:t>System </a:t>
            </a:r>
            <a:r>
              <a:rPr lang="en-MY" sz="2400" dirty="0"/>
              <a:t>for Student admission, &amp; Teaching and learning</a:t>
            </a:r>
          </a:p>
          <a:p>
            <a:pPr lvl="2">
              <a:lnSpc>
                <a:spcPct val="90000"/>
              </a:lnSpc>
            </a:pPr>
            <a:r>
              <a:rPr lang="en-MY" dirty="0" smtClean="0"/>
              <a:t>Benchmarking </a:t>
            </a:r>
            <a:r>
              <a:rPr lang="en-MY" dirty="0"/>
              <a:t>should be carried out with similar programmes from abroad or local</a:t>
            </a:r>
          </a:p>
          <a:p>
            <a:pPr lvl="2">
              <a:lnSpc>
                <a:spcPct val="90000"/>
              </a:lnSpc>
            </a:pPr>
            <a:r>
              <a:rPr lang="en-MY" dirty="0" smtClean="0"/>
              <a:t>ISO </a:t>
            </a:r>
            <a:r>
              <a:rPr lang="en-MY" dirty="0"/>
              <a:t>certification </a:t>
            </a:r>
          </a:p>
          <a:p>
            <a:pPr lvl="2">
              <a:lnSpc>
                <a:spcPct val="90000"/>
              </a:lnSpc>
            </a:pPr>
            <a:r>
              <a:rPr lang="en-MY" dirty="0" smtClean="0"/>
              <a:t>Teaching </a:t>
            </a:r>
            <a:r>
              <a:rPr lang="en-MY" dirty="0"/>
              <a:t>plan is the usual instrument to bridge any gap between academic staff and students</a:t>
            </a:r>
          </a:p>
          <a:p>
            <a:pPr lvl="1">
              <a:lnSpc>
                <a:spcPct val="90000"/>
              </a:lnSpc>
            </a:pPr>
            <a:r>
              <a:rPr lang="en-MY" sz="2400" dirty="0" smtClean="0"/>
              <a:t>System </a:t>
            </a:r>
            <a:r>
              <a:rPr lang="en-MY" sz="2400" dirty="0"/>
              <a:t>for  Assessment and Evaluation </a:t>
            </a:r>
          </a:p>
          <a:p>
            <a:pPr lvl="2">
              <a:lnSpc>
                <a:spcPct val="90000"/>
              </a:lnSpc>
            </a:pPr>
            <a:r>
              <a:rPr lang="en-MY" dirty="0" smtClean="0"/>
              <a:t>examination </a:t>
            </a:r>
            <a:r>
              <a:rPr lang="en-MY" dirty="0"/>
              <a:t>regulations and criteria for pass/fail,</a:t>
            </a:r>
          </a:p>
          <a:p>
            <a:pPr lvl="2">
              <a:lnSpc>
                <a:spcPct val="90000"/>
              </a:lnSpc>
            </a:pPr>
            <a:r>
              <a:rPr lang="en-MY" dirty="0"/>
              <a:t>preparation and moderation </a:t>
            </a:r>
            <a:r>
              <a:rPr lang="en-MY" dirty="0" smtClean="0"/>
              <a:t>processes for examinations</a:t>
            </a:r>
            <a:r>
              <a:rPr lang="en-MY" dirty="0"/>
              <a:t>, projects, industrial </a:t>
            </a:r>
            <a:r>
              <a:rPr lang="en-MY" dirty="0" smtClean="0"/>
              <a:t>training</a:t>
            </a:r>
            <a:endParaRPr lang="en-MY" dirty="0"/>
          </a:p>
          <a:p>
            <a:pPr lvl="2">
              <a:lnSpc>
                <a:spcPct val="90000"/>
              </a:lnSpc>
            </a:pPr>
            <a:r>
              <a:rPr lang="en-MY" dirty="0" smtClean="0"/>
              <a:t>the </a:t>
            </a:r>
            <a:r>
              <a:rPr lang="en-MY" dirty="0"/>
              <a:t>level of assessment and evaluation of students’ output assure the eventual achievement of the </a:t>
            </a:r>
            <a:r>
              <a:rPr lang="en-MY" dirty="0" smtClean="0"/>
              <a:t>POs</a:t>
            </a:r>
            <a:endParaRPr lang="en-MY" dirty="0"/>
          </a:p>
          <a:p>
            <a:pPr>
              <a:lnSpc>
                <a:spcPct val="90000"/>
              </a:lnSpc>
            </a:pPr>
            <a:endParaRPr lang="en-GB" sz="36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QUALITY MANAGEMENT SYSTEM</a:t>
            </a:r>
          </a:p>
        </p:txBody>
      </p:sp>
      <p:pic>
        <p:nvPicPr>
          <p:cNvPr id="5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12453476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7239000" cy="4846638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en-US" sz="3600" dirty="0" smtClean="0"/>
              <a:t>Curriculum, Course content</a:t>
            </a:r>
          </a:p>
          <a:p>
            <a:pPr eaLnBrk="1" hangingPunct="1"/>
            <a:r>
              <a:rPr lang="en-US" sz="3600" dirty="0" smtClean="0"/>
              <a:t>OBE + Closing of loops (CQI)</a:t>
            </a:r>
          </a:p>
          <a:p>
            <a:pPr eaLnBrk="1" hangingPunct="1"/>
            <a:r>
              <a:rPr lang="en-US" sz="3600" dirty="0" smtClean="0"/>
              <a:t>Provision </a:t>
            </a:r>
            <a:r>
              <a:rPr lang="en-US" sz="3600" dirty="0"/>
              <a:t>of appropriate facilities</a:t>
            </a:r>
          </a:p>
          <a:p>
            <a:pPr eaLnBrk="1" hangingPunct="1"/>
            <a:r>
              <a:rPr lang="en-US" sz="3600" dirty="0"/>
              <a:t>Having the appropriate human resources</a:t>
            </a:r>
          </a:p>
          <a:p>
            <a:pPr eaLnBrk="1" hangingPunct="1"/>
            <a:r>
              <a:rPr lang="en-US" sz="3600" dirty="0" smtClean="0"/>
              <a:t>Well </a:t>
            </a:r>
            <a:r>
              <a:rPr lang="en-US" sz="3600" dirty="0"/>
              <a:t>prepared staff &amp; students</a:t>
            </a:r>
          </a:p>
          <a:p>
            <a:pPr eaLnBrk="1" hangingPunct="1"/>
            <a:r>
              <a:rPr lang="en-US" sz="3600" dirty="0"/>
              <a:t>Having the right stakeholders</a:t>
            </a:r>
          </a:p>
          <a:p>
            <a:pPr eaLnBrk="1" hangingPunct="1"/>
            <a:r>
              <a:rPr lang="en-US" sz="3600" dirty="0"/>
              <a:t>Benchmarking</a:t>
            </a:r>
          </a:p>
          <a:p>
            <a:pPr eaLnBrk="1" hangingPunct="1"/>
            <a:r>
              <a:rPr lang="en-US" sz="3600" dirty="0" smtClean="0"/>
              <a:t>Sustainability (Financially)</a:t>
            </a:r>
          </a:p>
          <a:p>
            <a:pPr eaLnBrk="1" hangingPunct="1"/>
            <a:r>
              <a:rPr lang="en-US" sz="3600" dirty="0"/>
              <a:t>Other </a:t>
            </a:r>
            <a:r>
              <a:rPr lang="en-US" sz="3600" dirty="0" smtClean="0"/>
              <a:t>evidence &amp; evidences</a:t>
            </a:r>
            <a:endParaRPr lang="en-US" sz="3600" dirty="0"/>
          </a:p>
          <a:p>
            <a:pPr eaLnBrk="1" hangingPunct="1"/>
            <a:endParaRPr lang="en-US" sz="3600" dirty="0"/>
          </a:p>
          <a:p>
            <a:pPr eaLnBrk="1" hangingPunct="1"/>
            <a:endParaRPr lang="en-US" sz="3600" dirty="0" smtClean="0"/>
          </a:p>
          <a:p>
            <a:pPr eaLnBrk="1" hangingPunct="1"/>
            <a:endParaRPr lang="en-MY" sz="3600" dirty="0" smtClean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Critical Success Factors 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38783498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1524001"/>
            <a:ext cx="6324600" cy="33528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dirty="0" smtClean="0"/>
              <a:t>Getting </a:t>
            </a:r>
            <a:r>
              <a:rPr lang="en-US" sz="4000" dirty="0" err="1" smtClean="0"/>
              <a:t>Organised</a:t>
            </a: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>for SAR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i="1" dirty="0" smtClean="0"/>
              <a:t/>
            </a:r>
            <a:br>
              <a:rPr lang="en-US" sz="2000" i="1" dirty="0" smtClean="0"/>
            </a:br>
            <a:r>
              <a:rPr lang="en-US" sz="1800" i="1" dirty="0" smtClean="0"/>
              <a:t/>
            </a:r>
            <a:br>
              <a:rPr lang="en-US" sz="1800" i="1" dirty="0" smtClean="0"/>
            </a:br>
            <a:r>
              <a:rPr lang="en-US" sz="1800" i="1" dirty="0" smtClean="0"/>
              <a:t/>
            </a:r>
            <a:br>
              <a:rPr lang="en-US" sz="1800" i="1" dirty="0" smtClean="0"/>
            </a:br>
            <a:r>
              <a:rPr lang="en-US" sz="1800" i="1" dirty="0" smtClean="0"/>
              <a:t/>
            </a:r>
            <a:br>
              <a:rPr lang="en-US" sz="1800" i="1" dirty="0" smtClean="0"/>
            </a:br>
            <a:endParaRPr lang="en-US" sz="1800" i="1" dirty="0" smtClean="0"/>
          </a:p>
        </p:txBody>
      </p:sp>
      <p:pic>
        <p:nvPicPr>
          <p:cNvPr id="3" name="Picture 13" descr="UTAR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34329736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47700" y="1219200"/>
            <a:ext cx="7620000" cy="3352800"/>
          </a:xfrm>
        </p:spPr>
        <p:txBody>
          <a:bodyPr>
            <a:normAutofit/>
          </a:bodyPr>
          <a:lstStyle/>
          <a:p>
            <a:pPr eaLnBrk="1" hangingPunct="1"/>
            <a:r>
              <a:rPr lang="en-MY" sz="2900" dirty="0"/>
              <a:t>Summary Material (Self </a:t>
            </a:r>
            <a:r>
              <a:rPr lang="en-MY" sz="2900" dirty="0" smtClean="0"/>
              <a:t>Assessment) </a:t>
            </a:r>
            <a:r>
              <a:rPr lang="en-MY" sz="2900" dirty="0"/>
              <a:t>Document </a:t>
            </a:r>
            <a:r>
              <a:rPr lang="en-MY" sz="2900" dirty="0" smtClean="0"/>
              <a:t>– SAR Hardcopy</a:t>
            </a:r>
            <a:endParaRPr lang="en-MY" sz="2900" dirty="0"/>
          </a:p>
          <a:p>
            <a:pPr eaLnBrk="1" hangingPunct="1"/>
            <a:r>
              <a:rPr lang="en-MY" sz="2900" dirty="0"/>
              <a:t>Supporting Material Document (Digital Format)</a:t>
            </a:r>
          </a:p>
          <a:p>
            <a:pPr eaLnBrk="1" hangingPunct="1"/>
            <a:r>
              <a:rPr lang="en-MY" sz="2900" dirty="0"/>
              <a:t>Institutional Documents and Additional Documentation (to be Made Available During the Visit)</a:t>
            </a:r>
          </a:p>
          <a:p>
            <a:pPr eaLnBrk="1" hangingPunct="1"/>
            <a:endParaRPr lang="en-US" sz="2900" u="sng" dirty="0" smtClean="0">
              <a:solidFill>
                <a:schemeClr val="tx1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Accreditation Documents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35620262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305800" cy="56388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MY" sz="2900" dirty="0"/>
              <a:t>This appropriately bound document with all pages numbered and a table of contents, </a:t>
            </a:r>
            <a:r>
              <a:rPr lang="en-MY" sz="2900" i="1" u="sng" dirty="0"/>
              <a:t>shall provide </a:t>
            </a:r>
            <a:r>
              <a:rPr lang="en-MY" sz="2900" i="1" u="sng" dirty="0" smtClean="0"/>
              <a:t>the information </a:t>
            </a:r>
            <a:r>
              <a:rPr lang="en-MY" sz="2900" i="1" u="sng" dirty="0"/>
              <a:t>and description about the programme to enable the panel evaluators to objectively assess </a:t>
            </a:r>
            <a:r>
              <a:rPr lang="en-MY" sz="2900" dirty="0" smtClean="0"/>
              <a:t>the programme </a:t>
            </a:r>
            <a:r>
              <a:rPr lang="en-MY" sz="2900" dirty="0"/>
              <a:t>for the purpose of accreditation. </a:t>
            </a:r>
            <a:endParaRPr lang="en-MY" sz="2900" dirty="0" smtClean="0"/>
          </a:p>
          <a:p>
            <a:pPr eaLnBrk="1" hangingPunct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MY" sz="2900" dirty="0" smtClean="0"/>
              <a:t>The </a:t>
            </a:r>
            <a:r>
              <a:rPr lang="en-MY" sz="2900" dirty="0"/>
              <a:t>emphasis shall be on qualitative description of each aspect and criterion, and how these meet the standards and expectation as set out in this manual. </a:t>
            </a:r>
            <a:endParaRPr lang="en-MY" sz="2900" dirty="0" smtClean="0"/>
          </a:p>
          <a:p>
            <a:pPr lvl="1" eaLnBrk="1" hangingPunct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MY" dirty="0" smtClean="0"/>
              <a:t>In other words, this summary document is a form of self/own assessment of IHL’s programme.</a:t>
            </a:r>
            <a:endParaRPr lang="en-MY" dirty="0"/>
          </a:p>
          <a:p>
            <a:pPr eaLnBrk="1" hangingPunct="1">
              <a:spcBef>
                <a:spcPts val="0"/>
              </a:spcBef>
              <a:spcAft>
                <a:spcPts val="300"/>
              </a:spcAft>
            </a:pPr>
            <a:r>
              <a:rPr lang="en-MY" sz="2900" dirty="0" smtClean="0"/>
              <a:t>The </a:t>
            </a:r>
            <a:r>
              <a:rPr lang="en-MY" sz="2900" dirty="0"/>
              <a:t>general structure of the </a:t>
            </a:r>
            <a:r>
              <a:rPr lang="en-MY" sz="2900" dirty="0" smtClean="0"/>
              <a:t>SAR shall </a:t>
            </a:r>
            <a:r>
              <a:rPr lang="en-MY" sz="2900" dirty="0"/>
              <a:t>follow the structure as described </a:t>
            </a:r>
            <a:r>
              <a:rPr lang="en-MY" sz="2900" dirty="0" smtClean="0"/>
              <a:t>in EAC manual</a:t>
            </a:r>
          </a:p>
          <a:p>
            <a:pPr lvl="1" eaLnBrk="1" hangingPunct="1">
              <a:spcBef>
                <a:spcPts val="0"/>
              </a:spcBef>
              <a:spcAft>
                <a:spcPts val="300"/>
              </a:spcAft>
            </a:pPr>
            <a:r>
              <a:rPr lang="en-MY" dirty="0" smtClean="0"/>
              <a:t>Appendix </a:t>
            </a:r>
            <a:r>
              <a:rPr lang="en-MY" dirty="0"/>
              <a:t>C contains the checklist and (Sample Report) the prescribed format for the information that is required.</a:t>
            </a:r>
          </a:p>
          <a:p>
            <a:pPr eaLnBrk="1" hangingPunct="1">
              <a:spcBef>
                <a:spcPts val="0"/>
              </a:spcBef>
              <a:spcAft>
                <a:spcPts val="300"/>
              </a:spcAft>
            </a:pPr>
            <a:endParaRPr lang="en-US" sz="2900" dirty="0" smtClean="0">
              <a:solidFill>
                <a:schemeClr val="tx1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Self-Assessment Report (SAR)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4794784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5800" cy="49530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3200" dirty="0"/>
              <a:t>Informative, c</a:t>
            </a:r>
            <a:r>
              <a:rPr lang="en-US" sz="3200" dirty="0" smtClean="0"/>
              <a:t>omprehensive &amp; accurate </a:t>
            </a:r>
          </a:p>
          <a:p>
            <a:pPr lvl="1" eaLnBrk="1" hangingPunct="1"/>
            <a:r>
              <a:rPr lang="en-US" sz="2900" dirty="0" smtClean="0">
                <a:solidFill>
                  <a:schemeClr val="tx1"/>
                </a:solidFill>
              </a:rPr>
              <a:t>concise </a:t>
            </a:r>
            <a:r>
              <a:rPr lang="en-US" sz="2900" dirty="0">
                <a:solidFill>
                  <a:schemeClr val="tx1"/>
                </a:solidFill>
              </a:rPr>
              <a:t>but </a:t>
            </a:r>
            <a:r>
              <a:rPr lang="en-US" sz="2900" dirty="0" smtClean="0">
                <a:solidFill>
                  <a:schemeClr val="tx1"/>
                </a:solidFill>
              </a:rPr>
              <a:t>in-depth</a:t>
            </a:r>
          </a:p>
          <a:p>
            <a:pPr lvl="1" eaLnBrk="1" hangingPunct="1"/>
            <a:r>
              <a:rPr lang="en-US" sz="2800" dirty="0">
                <a:solidFill>
                  <a:schemeClr val="tx1"/>
                </a:solidFill>
              </a:rPr>
              <a:t>In conjunction with </a:t>
            </a:r>
            <a:r>
              <a:rPr lang="en-US" sz="2800" dirty="0" smtClean="0">
                <a:solidFill>
                  <a:schemeClr val="tx1"/>
                </a:solidFill>
              </a:rPr>
              <a:t>supporting / additional documents (evidence), benchmarking</a:t>
            </a:r>
            <a:endParaRPr lang="en-US" sz="2800" dirty="0">
              <a:solidFill>
                <a:schemeClr val="tx1"/>
              </a:solidFill>
            </a:endParaRPr>
          </a:p>
          <a:p>
            <a:pPr eaLnBrk="1" hangingPunct="1"/>
            <a:r>
              <a:rPr lang="en-US" sz="3200" dirty="0" smtClean="0"/>
              <a:t>Easily readable &amp; free </a:t>
            </a:r>
            <a:r>
              <a:rPr lang="en-US" sz="3200" dirty="0"/>
              <a:t>standing</a:t>
            </a:r>
          </a:p>
          <a:p>
            <a:pPr eaLnBrk="1" hangingPunct="1"/>
            <a:r>
              <a:rPr lang="en-US" sz="3200" dirty="0"/>
              <a:t>Provide the </a:t>
            </a:r>
            <a:r>
              <a:rPr lang="en-US" sz="3200" dirty="0" smtClean="0"/>
              <a:t>history &amp; close all previous conditions</a:t>
            </a:r>
            <a:endParaRPr lang="en-US" sz="3200" dirty="0"/>
          </a:p>
          <a:p>
            <a:pPr eaLnBrk="1" hangingPunct="1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Evaluative &amp; addressing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major points</a:t>
            </a:r>
          </a:p>
          <a:p>
            <a:r>
              <a:rPr lang="en-A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Demonstrate </a:t>
            </a:r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how programs satisfy the Accreditation Criteria</a:t>
            </a:r>
          </a:p>
          <a:p>
            <a:pPr lvl="1"/>
            <a:r>
              <a:rPr lang="en-US" sz="2900" dirty="0" smtClean="0">
                <a:solidFill>
                  <a:schemeClr val="tx1"/>
                </a:solidFill>
              </a:rPr>
              <a:t>EAC Manual, Sections </a:t>
            </a:r>
            <a:r>
              <a:rPr lang="en-US" sz="2900" u="sng" dirty="0">
                <a:solidFill>
                  <a:schemeClr val="tx1"/>
                </a:solidFill>
              </a:rPr>
              <a:t>3,4,7,8</a:t>
            </a:r>
            <a:r>
              <a:rPr lang="en-US" sz="2900" dirty="0">
                <a:solidFill>
                  <a:schemeClr val="tx1"/>
                </a:solidFill>
              </a:rPr>
              <a:t> and Appendix </a:t>
            </a:r>
            <a:r>
              <a:rPr lang="en-US" sz="2900" u="sng" dirty="0" smtClean="0">
                <a:solidFill>
                  <a:schemeClr val="tx1"/>
                </a:solidFill>
              </a:rPr>
              <a:t>C,D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Self-Assessment Report (SAR)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4926406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14300" y="990600"/>
            <a:ext cx="8686800" cy="5105400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Define clearly PEOs and POs, COs, </a:t>
            </a:r>
            <a:r>
              <a:rPr lang="en-A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mappings 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Reflect </a:t>
            </a:r>
            <a:r>
              <a:rPr lang="en-US" sz="2800" dirty="0" smtClean="0"/>
              <a:t>on IHLs plan, implementation, assessment and action (CQI) 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/>
              <a:t>Addressing Section 7 (Qualifying Requirements and Accreditation Criteria) and in accordance with Section 8.2 (SAR) and Appendix D (Evaluation Panel Report)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/>
              <a:t>Appendix C is ONLY a checklist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solidFill>
                  <a:srgbClr val="FF0000"/>
                </a:solidFill>
              </a:rPr>
              <a:t>Do not integrate your report within the Appendix C, as one report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/>
              <a:t>Tables, graphs or charts must be discussed (not merely stating)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en-US" sz="2800" dirty="0" smtClean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Self-Assessment Report (SAR)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35145372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143000"/>
            <a:ext cx="8229600" cy="4724400"/>
          </a:xfrm>
        </p:spPr>
        <p:txBody>
          <a:bodyPr>
            <a:noAutofit/>
          </a:bodyPr>
          <a:lstStyle/>
          <a:p>
            <a:r>
              <a:rPr lang="en-US" sz="3200" dirty="0" smtClean="0"/>
              <a:t>When to start preparing a report?</a:t>
            </a:r>
          </a:p>
          <a:p>
            <a:pPr lvl="1"/>
            <a:r>
              <a:rPr lang="en-US" sz="3200" dirty="0" smtClean="0"/>
              <a:t>6 months before graduation?</a:t>
            </a:r>
          </a:p>
          <a:p>
            <a:pPr lvl="1"/>
            <a:r>
              <a:rPr lang="en-US" sz="3200" dirty="0" smtClean="0"/>
              <a:t>After a reminder?</a:t>
            </a:r>
            <a:endParaRPr lang="en-MY" sz="3200" dirty="0" smtClean="0"/>
          </a:p>
          <a:p>
            <a:pPr lvl="1"/>
            <a:r>
              <a:rPr lang="en-US" sz="3200" dirty="0" smtClean="0"/>
              <a:t>After end of accredited period?</a:t>
            </a:r>
          </a:p>
          <a:p>
            <a:r>
              <a:rPr lang="en-US" sz="3200" dirty="0" smtClean="0"/>
              <a:t>How to get started?</a:t>
            </a:r>
          </a:p>
          <a:p>
            <a:pPr lvl="1"/>
            <a:r>
              <a:rPr lang="en-US" sz="3200" dirty="0" smtClean="0"/>
              <a:t>Look at previous report?</a:t>
            </a:r>
          </a:p>
          <a:p>
            <a:pPr lvl="1"/>
            <a:r>
              <a:rPr lang="en-US" sz="3200" dirty="0" smtClean="0"/>
              <a:t>What is in the Manual? </a:t>
            </a:r>
          </a:p>
          <a:p>
            <a:pPr lvl="1"/>
            <a:r>
              <a:rPr lang="en-US" sz="3200" dirty="0" smtClean="0"/>
              <a:t>Who is going to do it?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 Preparation</a:t>
            </a:r>
          </a:p>
        </p:txBody>
      </p:sp>
      <p:pic>
        <p:nvPicPr>
          <p:cNvPr id="5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33611221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295400"/>
            <a:ext cx="7772400" cy="4343400"/>
          </a:xfrm>
        </p:spPr>
        <p:txBody>
          <a:bodyPr>
            <a:noAutofit/>
          </a:bodyPr>
          <a:lstStyle/>
          <a:p>
            <a:r>
              <a:rPr lang="en-US" sz="3200" dirty="0" smtClean="0"/>
              <a:t>Management Commitment </a:t>
            </a:r>
          </a:p>
          <a:p>
            <a:r>
              <a:rPr lang="en-US" sz="3200" dirty="0" smtClean="0"/>
              <a:t>Trained Team</a:t>
            </a:r>
          </a:p>
          <a:p>
            <a:r>
              <a:rPr lang="en-US" sz="3200" dirty="0" smtClean="0"/>
              <a:t>Resources for the Team</a:t>
            </a:r>
          </a:p>
          <a:p>
            <a:r>
              <a:rPr lang="en-US" sz="3200" dirty="0" smtClean="0"/>
              <a:t>Knowledge of EAC Manual (Appendix C, Sections 3, 4, 7 and/or 8)</a:t>
            </a:r>
          </a:p>
          <a:p>
            <a:r>
              <a:rPr lang="en-US" sz="3200" dirty="0" smtClean="0"/>
              <a:t>Tracking of </a:t>
            </a:r>
            <a:r>
              <a:rPr lang="en-US" sz="3200" dirty="0" err="1" smtClean="0"/>
              <a:t>Programme</a:t>
            </a:r>
            <a:r>
              <a:rPr lang="en-US" sz="3200" dirty="0" smtClean="0"/>
              <a:t> Activities</a:t>
            </a:r>
          </a:p>
          <a:p>
            <a:r>
              <a:rPr lang="en-US" sz="3200" dirty="0" smtClean="0"/>
              <a:t>Documented Evidences</a:t>
            </a:r>
          </a:p>
          <a:p>
            <a:r>
              <a:rPr lang="en-US" sz="3200" dirty="0" smtClean="0"/>
              <a:t>Team Communication Ability</a:t>
            </a:r>
          </a:p>
          <a:p>
            <a:endParaRPr lang="en-MY" sz="32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Prerequisites</a:t>
            </a:r>
          </a:p>
        </p:txBody>
      </p:sp>
      <p:pic>
        <p:nvPicPr>
          <p:cNvPr id="5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7512479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458200" cy="36576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3600" dirty="0" smtClean="0"/>
              <a:t>Confidence that the </a:t>
            </a:r>
            <a:r>
              <a:rPr lang="en-US" sz="3600" dirty="0" err="1" smtClean="0"/>
              <a:t>programme</a:t>
            </a:r>
            <a:r>
              <a:rPr lang="en-US" sz="3600" dirty="0" smtClean="0"/>
              <a:t> is systematically &amp; continually updated and satisfied the minimum standards of outcomes based engineering education.</a:t>
            </a:r>
          </a:p>
          <a:p>
            <a:pPr>
              <a:spcAft>
                <a:spcPts val="600"/>
              </a:spcAft>
            </a:pPr>
            <a:r>
              <a:rPr lang="en-US" sz="3600" dirty="0" err="1" smtClean="0"/>
              <a:t>Programme</a:t>
            </a:r>
            <a:r>
              <a:rPr lang="en-US" sz="3600" dirty="0" smtClean="0"/>
              <a:t> is in ‘</a:t>
            </a:r>
            <a:r>
              <a:rPr lang="en-US" sz="3600" b="1" dirty="0" smtClean="0"/>
              <a:t>safe hands</a:t>
            </a:r>
            <a:r>
              <a:rPr lang="en-US" sz="3600" dirty="0" smtClean="0"/>
              <a:t>’.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09600" y="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EAC’s Accreditation 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Signifies</a:t>
            </a:r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3385509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6934200" cy="3581401"/>
          </a:xfrm>
        </p:spPr>
        <p:txBody>
          <a:bodyPr>
            <a:normAutofit/>
          </a:bodyPr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US" sz="3200" dirty="0"/>
              <a:t>Planning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3200" dirty="0"/>
              <a:t>Implementation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3200" dirty="0"/>
              <a:t>Monitoring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3200" dirty="0"/>
              <a:t>Action</a:t>
            </a:r>
            <a:endParaRPr lang="en-MY" sz="32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Plan-Do-Check-Act</a:t>
            </a:r>
          </a:p>
        </p:txBody>
      </p:sp>
      <p:pic>
        <p:nvPicPr>
          <p:cNvPr id="5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72009528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3914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sz="3200" dirty="0" smtClean="0"/>
              <a:t>What? </a:t>
            </a:r>
          </a:p>
          <a:p>
            <a:pPr lvl="1"/>
            <a:r>
              <a:rPr lang="en-US" sz="2900" dirty="0" smtClean="0"/>
              <a:t>Self-assessment report</a:t>
            </a:r>
          </a:p>
          <a:p>
            <a:r>
              <a:rPr lang="en-US" sz="3200" dirty="0" smtClean="0"/>
              <a:t>Why? </a:t>
            </a:r>
          </a:p>
          <a:p>
            <a:pPr lvl="1"/>
            <a:r>
              <a:rPr lang="en-US" sz="2900" dirty="0" smtClean="0"/>
              <a:t>Accreditation </a:t>
            </a:r>
            <a:r>
              <a:rPr lang="en-US" sz="2500" dirty="0" smtClean="0"/>
              <a:t>(peer review / benchmark)</a:t>
            </a:r>
          </a:p>
          <a:p>
            <a:r>
              <a:rPr lang="en-US" sz="3200" dirty="0" smtClean="0"/>
              <a:t>Whom? </a:t>
            </a:r>
          </a:p>
          <a:p>
            <a:pPr lvl="1"/>
            <a:r>
              <a:rPr lang="en-US" sz="2900" dirty="0" smtClean="0"/>
              <a:t>EAC, manual</a:t>
            </a:r>
          </a:p>
          <a:p>
            <a:r>
              <a:rPr lang="en-US" sz="3200" dirty="0" smtClean="0"/>
              <a:t>When? </a:t>
            </a:r>
          </a:p>
          <a:p>
            <a:pPr lvl="1"/>
            <a:r>
              <a:rPr lang="en-US" sz="2900" dirty="0" smtClean="0"/>
              <a:t>31 January (EE &amp; IAP visit, report)</a:t>
            </a:r>
          </a:p>
          <a:p>
            <a:r>
              <a:rPr lang="en-US" sz="3200" dirty="0" smtClean="0"/>
              <a:t>Who? </a:t>
            </a:r>
            <a:endParaRPr lang="en-US" sz="3200" dirty="0"/>
          </a:p>
          <a:p>
            <a:pPr lvl="1"/>
            <a:r>
              <a:rPr lang="en-US" sz="2900" dirty="0" smtClean="0"/>
              <a:t>Team and all staff (Players)</a:t>
            </a:r>
          </a:p>
          <a:p>
            <a:r>
              <a:rPr lang="en-US" sz="3200" dirty="0" smtClean="0"/>
              <a:t>How? </a:t>
            </a:r>
          </a:p>
          <a:p>
            <a:pPr lvl="1"/>
            <a:r>
              <a:rPr lang="en-US" sz="2900" dirty="0" smtClean="0"/>
              <a:t>Reflection and review (CQI, self-</a:t>
            </a:r>
            <a:r>
              <a:rPr lang="en-US" sz="2900" dirty="0" err="1" smtClean="0"/>
              <a:t>assessesment</a:t>
            </a:r>
            <a:r>
              <a:rPr lang="en-US" sz="2900" dirty="0" smtClean="0"/>
              <a:t>,</a:t>
            </a:r>
            <a:r>
              <a:rPr lang="en-MY" sz="2900" dirty="0"/>
              <a:t> Identify Strength, Weakness, Concern, </a:t>
            </a:r>
            <a:r>
              <a:rPr lang="en-US" sz="2900" dirty="0" smtClean="0"/>
              <a:t>OFI)</a:t>
            </a:r>
            <a:endParaRPr lang="en-MY" sz="29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 Planning (5W, 1H)</a:t>
            </a:r>
          </a:p>
        </p:txBody>
      </p:sp>
      <p:pic>
        <p:nvPicPr>
          <p:cNvPr id="5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5822246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Obtain activities’ reports/ notes/ minutes etc</a:t>
            </a:r>
          </a:p>
          <a:p>
            <a:r>
              <a:rPr lang="en-US" sz="3200" dirty="0" smtClean="0"/>
              <a:t>Arrange in chronological order </a:t>
            </a:r>
          </a:p>
          <a:p>
            <a:r>
              <a:rPr lang="en-US" sz="3200" dirty="0" smtClean="0"/>
              <a:t>Group them into the 5 criteria of the Manual plus 3.0 &amp; 4.0 (PEO &amp; PO), based on the relevancy</a:t>
            </a:r>
          </a:p>
          <a:p>
            <a:r>
              <a:rPr lang="en-US" sz="3200" dirty="0" smtClean="0"/>
              <a:t>Identify gaps on information needed</a:t>
            </a:r>
            <a:endParaRPr lang="en-MY" sz="32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Implementation</a:t>
            </a:r>
          </a:p>
        </p:txBody>
      </p:sp>
      <p:pic>
        <p:nvPicPr>
          <p:cNvPr id="5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24746063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24114"/>
            <a:ext cx="8686800" cy="993775"/>
          </a:xfrm>
        </p:spPr>
        <p:txBody>
          <a:bodyPr/>
          <a:lstStyle/>
          <a:p>
            <a:r>
              <a:rPr lang="en-US" sz="3600" dirty="0" err="1" smtClean="0"/>
              <a:t>Programme</a:t>
            </a:r>
            <a:r>
              <a:rPr lang="en-US" sz="3600" dirty="0" smtClean="0"/>
              <a:t> Objectives (PEO)</a:t>
            </a:r>
            <a:endParaRPr lang="en-MY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153400" cy="4267200"/>
          </a:xfrm>
        </p:spPr>
        <p:txBody>
          <a:bodyPr>
            <a:noAutofit/>
          </a:bodyPr>
          <a:lstStyle/>
          <a:p>
            <a:r>
              <a:rPr lang="en-US" sz="2400" dirty="0" smtClean="0"/>
              <a:t>State vision and mission of IHL</a:t>
            </a:r>
          </a:p>
          <a:p>
            <a:r>
              <a:rPr lang="en-US" sz="2400" dirty="0" smtClean="0"/>
              <a:t>Describe PEO &amp; where published</a:t>
            </a:r>
          </a:p>
          <a:p>
            <a:r>
              <a:rPr lang="en-US" sz="2400" dirty="0" smtClean="0"/>
              <a:t>Describe how PEO is consistent to vision &amp; mission IHL/faculty and stakeholders’ requirements</a:t>
            </a:r>
          </a:p>
          <a:p>
            <a:r>
              <a:rPr lang="en-US" sz="2400" dirty="0" smtClean="0"/>
              <a:t>Describe processes to establish &amp; review PEO (QMS)</a:t>
            </a:r>
          </a:p>
          <a:p>
            <a:r>
              <a:rPr lang="en-US" sz="2400" dirty="0" smtClean="0"/>
              <a:t>Describe how IHL ensures achievement of PEO</a:t>
            </a:r>
          </a:p>
          <a:p>
            <a:r>
              <a:rPr lang="en-US" sz="2400" dirty="0"/>
              <a:t>Describe ongoing evaluation (level of achievement of PEO) and stakeholders involvement</a:t>
            </a:r>
          </a:p>
          <a:p>
            <a:r>
              <a:rPr lang="en-US" sz="2400" dirty="0"/>
              <a:t>Describe how results from evaluation used in CQI of the </a:t>
            </a:r>
            <a:r>
              <a:rPr lang="en-US" sz="2400" dirty="0" err="1"/>
              <a:t>programme</a:t>
            </a:r>
            <a:endParaRPr lang="en-MY" sz="2400" dirty="0"/>
          </a:p>
          <a:p>
            <a:endParaRPr lang="en-US" sz="2400" dirty="0" smtClean="0"/>
          </a:p>
          <a:p>
            <a:endParaRPr lang="en-MY" sz="24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Implementation</a:t>
            </a:r>
          </a:p>
        </p:txBody>
      </p:sp>
      <p:pic>
        <p:nvPicPr>
          <p:cNvPr id="6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38069136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239000" cy="1143000"/>
          </a:xfrm>
        </p:spPr>
        <p:txBody>
          <a:bodyPr/>
          <a:lstStyle/>
          <a:p>
            <a:r>
              <a:rPr lang="en-US" dirty="0" err="1" smtClean="0"/>
              <a:t>Programme</a:t>
            </a:r>
            <a:r>
              <a:rPr lang="en-US" dirty="0" smtClean="0"/>
              <a:t> Outcomes (PO)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981200"/>
            <a:ext cx="8077200" cy="4114800"/>
          </a:xfrm>
        </p:spPr>
        <p:txBody>
          <a:bodyPr>
            <a:normAutofit fontScale="85000" lnSpcReduction="10000"/>
          </a:bodyPr>
          <a:lstStyle/>
          <a:p>
            <a:r>
              <a:rPr lang="en-US" sz="3200" dirty="0" smtClean="0"/>
              <a:t>List PO and where published</a:t>
            </a:r>
          </a:p>
          <a:p>
            <a:r>
              <a:rPr lang="en-US" sz="3200" dirty="0" smtClean="0"/>
              <a:t>Describe linkage between PEO and PO</a:t>
            </a:r>
          </a:p>
          <a:p>
            <a:r>
              <a:rPr lang="en-US" sz="3200" dirty="0" smtClean="0"/>
              <a:t>Describe how PO satisfies the Manual’s requirements</a:t>
            </a:r>
          </a:p>
          <a:p>
            <a:r>
              <a:rPr lang="en-US" sz="3200" dirty="0" smtClean="0"/>
              <a:t>Describe processes to establish and review Outcomes (and stakeholders involvement) (QMS)</a:t>
            </a:r>
          </a:p>
          <a:p>
            <a:r>
              <a:rPr lang="en-US" sz="3200" dirty="0"/>
              <a:t>Describe data gathered and explain results of assessment</a:t>
            </a:r>
          </a:p>
          <a:p>
            <a:r>
              <a:rPr lang="en-US" sz="3200" dirty="0"/>
              <a:t>Explain assessment results used in CQI</a:t>
            </a:r>
          </a:p>
          <a:p>
            <a:endParaRPr lang="en-MY" sz="32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Implementation</a:t>
            </a:r>
          </a:p>
        </p:txBody>
      </p:sp>
      <p:pic>
        <p:nvPicPr>
          <p:cNvPr id="6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35331609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010400" cy="762000"/>
          </a:xfrm>
        </p:spPr>
        <p:txBody>
          <a:bodyPr/>
          <a:lstStyle/>
          <a:p>
            <a:pPr algn="l"/>
            <a:r>
              <a:rPr lang="en-US" sz="4000" dirty="0" smtClean="0"/>
              <a:t>1. Academic Curriculum</a:t>
            </a:r>
            <a:endParaRPr lang="en-MY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114800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Discuss the </a:t>
            </a:r>
            <a:r>
              <a:rPr lang="en-US" sz="3200" dirty="0" err="1" smtClean="0"/>
              <a:t>programme</a:t>
            </a:r>
            <a:r>
              <a:rPr lang="en-US" sz="3200" dirty="0" smtClean="0"/>
              <a:t> structure and contents (Tables 1,2,3,4 &amp; 5) in the (support of) development and attainment of PO</a:t>
            </a:r>
          </a:p>
          <a:p>
            <a:r>
              <a:rPr lang="en-US" sz="3200" dirty="0" smtClean="0"/>
              <a:t>Discuss </a:t>
            </a:r>
            <a:r>
              <a:rPr lang="en-US" sz="3200" dirty="0" err="1" smtClean="0"/>
              <a:t>programme</a:t>
            </a:r>
            <a:r>
              <a:rPr lang="en-US" sz="3200" dirty="0" smtClean="0"/>
              <a:t> delivery and assessment in the (support of) development and attainment of PO</a:t>
            </a:r>
          </a:p>
          <a:p>
            <a:r>
              <a:rPr lang="en-US" sz="3200" dirty="0" smtClean="0"/>
              <a:t>CO-PO </a:t>
            </a:r>
            <a:r>
              <a:rPr lang="en-US" sz="3200" dirty="0"/>
              <a:t>matrix (Table 1)</a:t>
            </a:r>
          </a:p>
          <a:p>
            <a:r>
              <a:rPr lang="en-US" sz="3200" dirty="0"/>
              <a:t>Distribution of engineering and non engineering courses according to semester (Tables 2, 3, 4)</a:t>
            </a:r>
          </a:p>
          <a:p>
            <a:r>
              <a:rPr lang="en-US" sz="3200" dirty="0" err="1"/>
              <a:t>Programme</a:t>
            </a:r>
            <a:r>
              <a:rPr lang="en-US" sz="3200" dirty="0"/>
              <a:t> structure (Table 5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Implementation</a:t>
            </a:r>
          </a:p>
        </p:txBody>
      </p:sp>
      <p:pic>
        <p:nvPicPr>
          <p:cNvPr id="6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21915682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5008418" cy="852488"/>
          </a:xfrm>
        </p:spPr>
        <p:txBody>
          <a:bodyPr/>
          <a:lstStyle/>
          <a:p>
            <a:pPr algn="l"/>
            <a:r>
              <a:rPr lang="en-US" dirty="0" smtClean="0"/>
              <a:t>2. Students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991600" cy="411480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Discuss students performance in relation to POs</a:t>
            </a:r>
          </a:p>
          <a:p>
            <a:r>
              <a:rPr lang="en-US" sz="3200" dirty="0" smtClean="0"/>
              <a:t>Discuss on student admission requirements, and policies and processes for credit transfer/exemption</a:t>
            </a:r>
          </a:p>
          <a:p>
            <a:r>
              <a:rPr lang="en-US" sz="3200" dirty="0" smtClean="0"/>
              <a:t>Discuss on students’ workload and co-curricular activities</a:t>
            </a:r>
          </a:p>
          <a:p>
            <a:r>
              <a:rPr lang="en-US" sz="3200" dirty="0" smtClean="0"/>
              <a:t>Tables 6 &amp; 7 on student enrolment &amp; entry qualification</a:t>
            </a:r>
            <a:endParaRPr lang="en-MY" sz="32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Implementation</a:t>
            </a:r>
          </a:p>
        </p:txBody>
      </p:sp>
      <p:pic>
        <p:nvPicPr>
          <p:cNvPr id="6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23933635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7239000" cy="1143000"/>
          </a:xfrm>
        </p:spPr>
        <p:txBody>
          <a:bodyPr/>
          <a:lstStyle/>
          <a:p>
            <a:pPr algn="l"/>
            <a:r>
              <a:rPr lang="en-US" dirty="0" smtClean="0"/>
              <a:t>3. Staff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458200" cy="4114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Discuss strength and competencies of teaching staff</a:t>
            </a:r>
          </a:p>
          <a:p>
            <a:r>
              <a:rPr lang="en-US" sz="3200" dirty="0" smtClean="0"/>
              <a:t>Discuss staff workload and how it affects teaching and others</a:t>
            </a:r>
          </a:p>
          <a:p>
            <a:r>
              <a:rPr lang="en-US" sz="3200" dirty="0" smtClean="0"/>
              <a:t>Discuss sufficiency and competency of technical staff</a:t>
            </a:r>
          </a:p>
          <a:p>
            <a:r>
              <a:rPr lang="en-US" sz="3200" dirty="0" smtClean="0"/>
              <a:t>Table 8, 9, 10, 11, 12, 13, 14, 15 and 16 be used to support</a:t>
            </a:r>
            <a:endParaRPr lang="en-MY" sz="32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Implementation</a:t>
            </a:r>
          </a:p>
        </p:txBody>
      </p:sp>
      <p:pic>
        <p:nvPicPr>
          <p:cNvPr id="6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29651435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990600"/>
          </a:xfrm>
        </p:spPr>
        <p:txBody>
          <a:bodyPr/>
          <a:lstStyle/>
          <a:p>
            <a:pPr algn="l"/>
            <a:r>
              <a:rPr lang="en-US" dirty="0" smtClean="0"/>
              <a:t>4. Facilities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Discuss adequacy of (teaching and support) facilities</a:t>
            </a:r>
          </a:p>
          <a:p>
            <a:r>
              <a:rPr lang="en-US" sz="3200" dirty="0" smtClean="0"/>
              <a:t>Health and safety aspects</a:t>
            </a:r>
          </a:p>
          <a:p>
            <a:r>
              <a:rPr lang="en-US" sz="3200" dirty="0" smtClean="0"/>
              <a:t>Summary of facilities (with list in support document)</a:t>
            </a:r>
          </a:p>
          <a:p>
            <a:endParaRPr lang="en-MY" sz="32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Implementation</a:t>
            </a:r>
          </a:p>
        </p:txBody>
      </p:sp>
      <p:pic>
        <p:nvPicPr>
          <p:cNvPr id="6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16543693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229600" cy="914400"/>
          </a:xfrm>
        </p:spPr>
        <p:txBody>
          <a:bodyPr/>
          <a:lstStyle/>
          <a:p>
            <a:pPr algn="l"/>
            <a:r>
              <a:rPr lang="en-US" dirty="0" smtClean="0"/>
              <a:t>5. QMS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5105400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000" dirty="0" smtClean="0"/>
              <a:t>Institutional support, operating environment, and financial resources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2000" dirty="0" smtClean="0"/>
              <a:t>Outline </a:t>
            </a:r>
            <a:r>
              <a:rPr lang="en-US" sz="2000" dirty="0" err="1" smtClean="0"/>
              <a:t>organisational</a:t>
            </a:r>
            <a:r>
              <a:rPr lang="en-US" sz="2000" dirty="0" smtClean="0"/>
              <a:t> structure of  HL/faculty/school/</a:t>
            </a:r>
            <a:r>
              <a:rPr lang="en-US" sz="2000" dirty="0" err="1" smtClean="0"/>
              <a:t>dept</a:t>
            </a:r>
            <a:r>
              <a:rPr lang="en-US" sz="2000" dirty="0" smtClean="0"/>
              <a:t>/</a:t>
            </a:r>
            <a:r>
              <a:rPr lang="en-US" sz="2000" dirty="0" err="1" smtClean="0"/>
              <a:t>programme</a:t>
            </a:r>
            <a:endParaRPr lang="en-US" sz="2000" dirty="0" smtClean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2000" dirty="0" smtClean="0"/>
              <a:t>Discuss adequacy of … (the above) … constructive leadership, policies … to achieve the PO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000" dirty="0" err="1"/>
              <a:t>Programme</a:t>
            </a:r>
            <a:r>
              <a:rPr lang="en-US" sz="2000" dirty="0"/>
              <a:t> Quality Management and Planning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2000" dirty="0"/>
              <a:t>Discuss mechanisms for </a:t>
            </a:r>
            <a:r>
              <a:rPr lang="en-US" sz="2000" dirty="0" err="1"/>
              <a:t>programme</a:t>
            </a:r>
            <a:r>
              <a:rPr lang="en-US" sz="2000" dirty="0"/>
              <a:t> planning, curriculum </a:t>
            </a:r>
            <a:r>
              <a:rPr lang="en-US" sz="2000" dirty="0" smtClean="0"/>
              <a:t>development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000" dirty="0"/>
              <a:t>External Assessment and Advisory System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2000" dirty="0" err="1"/>
              <a:t>Summarise</a:t>
            </a:r>
            <a:r>
              <a:rPr lang="en-US" sz="2000" dirty="0"/>
              <a:t> responses to external examiner </a:t>
            </a:r>
            <a:r>
              <a:rPr lang="en-US" sz="2000" dirty="0" smtClean="0"/>
              <a:t>report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000" dirty="0"/>
              <a:t>Quality Assurance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2000" dirty="0"/>
              <a:t>Discuss how the IHL QMS provides quality assurance and </a:t>
            </a:r>
            <a:r>
              <a:rPr lang="en-US" sz="2000" dirty="0" smtClean="0"/>
              <a:t>benchmarking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MY" sz="20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Implementation</a:t>
            </a:r>
          </a:p>
        </p:txBody>
      </p:sp>
      <p:pic>
        <p:nvPicPr>
          <p:cNvPr id="6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41887648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727" y="1614055"/>
            <a:ext cx="8305800" cy="4634345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800" dirty="0"/>
              <a:t>Formulation and assessment of </a:t>
            </a:r>
            <a:r>
              <a:rPr lang="en-US" sz="2800" dirty="0" smtClean="0"/>
              <a:t>PEOs and POs </a:t>
            </a:r>
            <a:r>
              <a:rPr lang="en-US" sz="2800" dirty="0"/>
              <a:t>with </a:t>
            </a:r>
            <a:r>
              <a:rPr lang="en-US" sz="2800" dirty="0" smtClean="0"/>
              <a:t>stakeholders’ inputs (OBE)</a:t>
            </a:r>
            <a:endParaRPr lang="en-US" sz="2800" dirty="0"/>
          </a:p>
          <a:p>
            <a:pPr>
              <a:spcAft>
                <a:spcPts val="600"/>
              </a:spcAft>
            </a:pPr>
            <a:r>
              <a:rPr lang="en-US" sz="2800" dirty="0"/>
              <a:t>Professional development of staff (e.g. OBE and assessment workshops</a:t>
            </a:r>
            <a:r>
              <a:rPr lang="en-US" sz="2800" dirty="0" smtClean="0"/>
              <a:t>)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Staff </a:t>
            </a:r>
            <a:r>
              <a:rPr lang="en-US" sz="2800" dirty="0"/>
              <a:t>implement CQI at all levels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Students &amp; stakeholders involvement during design &amp; implementation of </a:t>
            </a:r>
            <a:r>
              <a:rPr lang="en-US" sz="2800" dirty="0" err="1"/>
              <a:t>programme</a:t>
            </a:r>
            <a:endParaRPr lang="en-US" sz="2800" dirty="0"/>
          </a:p>
          <a:p>
            <a:pPr>
              <a:spcAft>
                <a:spcPts val="600"/>
              </a:spcAft>
            </a:pPr>
            <a:r>
              <a:rPr lang="en-US" sz="2800" dirty="0" smtClean="0"/>
              <a:t>FIVE criteria</a:t>
            </a:r>
            <a:endParaRPr lang="en-US" sz="2800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927" y="53340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MY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expected of an IHL to push for?</a:t>
            </a:r>
            <a:endParaRPr lang="en-US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31595047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3886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Timeline</a:t>
            </a:r>
          </a:p>
          <a:p>
            <a:r>
              <a:rPr lang="en-US" sz="3200" dirty="0" smtClean="0"/>
              <a:t>Adequacy of each criterion</a:t>
            </a:r>
          </a:p>
          <a:p>
            <a:r>
              <a:rPr lang="en-US" sz="3200" dirty="0" smtClean="0"/>
              <a:t>Flow and coherence of subject matter</a:t>
            </a:r>
          </a:p>
          <a:p>
            <a:r>
              <a:rPr lang="en-US" sz="3200" dirty="0" smtClean="0"/>
              <a:t>Gaps reduced</a:t>
            </a:r>
          </a:p>
          <a:p>
            <a:r>
              <a:rPr lang="en-US" sz="3200" dirty="0" smtClean="0"/>
              <a:t>Evidence available and sorted</a:t>
            </a:r>
          </a:p>
          <a:p>
            <a:r>
              <a:rPr lang="en-US" sz="3200" dirty="0" smtClean="0"/>
              <a:t>Responsibility – Who?</a:t>
            </a:r>
          </a:p>
          <a:p>
            <a:endParaRPr lang="en-US" sz="3200" dirty="0" smtClean="0"/>
          </a:p>
          <a:p>
            <a:endParaRPr lang="en-MY" sz="32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 Monitoring</a:t>
            </a:r>
          </a:p>
        </p:txBody>
      </p:sp>
      <p:pic>
        <p:nvPicPr>
          <p:cNvPr id="5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25189371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Corrective action if necessary</a:t>
            </a:r>
          </a:p>
          <a:p>
            <a:r>
              <a:rPr lang="en-US" sz="3200" dirty="0" smtClean="0"/>
              <a:t>Get an independent feedback</a:t>
            </a:r>
          </a:p>
          <a:p>
            <a:r>
              <a:rPr lang="en-US" sz="3200" dirty="0" smtClean="0"/>
              <a:t>Review further if necessary</a:t>
            </a:r>
          </a:p>
          <a:p>
            <a:r>
              <a:rPr lang="en-US" sz="3200" dirty="0" smtClean="0"/>
              <a:t>Submit for accreditation</a:t>
            </a:r>
            <a:endParaRPr lang="en-MY" sz="32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4: Action</a:t>
            </a:r>
          </a:p>
        </p:txBody>
      </p:sp>
      <p:pic>
        <p:nvPicPr>
          <p:cNvPr id="5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31640429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1295400"/>
            <a:ext cx="6324600" cy="38862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b="1" dirty="0" smtClean="0">
                <a:solidFill>
                  <a:srgbClr val="FFFF00"/>
                </a:solidFill>
              </a:rPr>
              <a:t>Appendix</a:t>
            </a:r>
            <a:br>
              <a:rPr lang="en-US" sz="4000" b="1" dirty="0" smtClean="0">
                <a:solidFill>
                  <a:srgbClr val="FFFF00"/>
                </a:solidFill>
              </a:rPr>
            </a:br>
            <a:r>
              <a:rPr lang="en-US" sz="4000" b="1" dirty="0" smtClean="0">
                <a:solidFill>
                  <a:srgbClr val="FFFF00"/>
                </a:solidFill>
              </a:rPr>
              <a:t/>
            </a:r>
            <a:br>
              <a:rPr lang="en-US" sz="4000" b="1" dirty="0" smtClean="0">
                <a:solidFill>
                  <a:srgbClr val="FFFF00"/>
                </a:solidFill>
              </a:rPr>
            </a:br>
            <a:r>
              <a:rPr lang="en-US" sz="4000" b="1" dirty="0" smtClean="0">
                <a:solidFill>
                  <a:srgbClr val="FFFF00"/>
                </a:solidFill>
              </a:rPr>
              <a:t>C</a:t>
            </a:r>
            <a:r>
              <a:rPr lang="en-US" sz="3600" b="1" dirty="0" smtClean="0">
                <a:solidFill>
                  <a:srgbClr val="FFFF00"/>
                </a:solidFill>
              </a:rPr>
              <a:t>haracteristics of a Good Report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sz="2000" i="1" dirty="0" smtClean="0">
                <a:solidFill>
                  <a:srgbClr val="FFFF00"/>
                </a:solidFill>
              </a:rPr>
              <a:t/>
            </a:r>
            <a:br>
              <a:rPr lang="en-US" sz="2000" i="1" dirty="0" smtClean="0">
                <a:solidFill>
                  <a:srgbClr val="FFFF00"/>
                </a:solidFill>
              </a:rPr>
            </a:br>
            <a:r>
              <a:rPr lang="en-US" sz="1800" i="1" dirty="0" smtClean="0">
                <a:solidFill>
                  <a:srgbClr val="FFFF00"/>
                </a:solidFill>
              </a:rPr>
              <a:t/>
            </a:r>
            <a:br>
              <a:rPr lang="en-US" sz="1800" i="1" dirty="0" smtClean="0">
                <a:solidFill>
                  <a:srgbClr val="FFFF00"/>
                </a:solidFill>
              </a:rPr>
            </a:br>
            <a:endParaRPr lang="en-US" sz="1800" i="1" dirty="0" smtClean="0">
              <a:solidFill>
                <a:srgbClr val="FFFF00"/>
              </a:solidFill>
            </a:endParaRPr>
          </a:p>
        </p:txBody>
      </p:sp>
      <p:pic>
        <p:nvPicPr>
          <p:cNvPr id="3" name="Picture 13" descr="UTAR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15225706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72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Thorough</a:t>
            </a:r>
            <a:r>
              <a:rPr lang="en-US" sz="3200" dirty="0" smtClean="0"/>
              <a:t> and </a:t>
            </a:r>
            <a:r>
              <a:rPr lang="en-US" sz="3200" dirty="0" smtClean="0">
                <a:solidFill>
                  <a:schemeClr val="tx2"/>
                </a:solidFill>
              </a:rPr>
              <a:t>inclusive</a:t>
            </a:r>
            <a:r>
              <a:rPr lang="en-US" sz="3200" dirty="0" smtClean="0"/>
              <a:t> self-assessment </a:t>
            </a:r>
            <a:r>
              <a:rPr lang="en-US" sz="3200" dirty="0" smtClean="0">
                <a:solidFill>
                  <a:schemeClr val="tx2"/>
                </a:solidFill>
              </a:rPr>
              <a:t>process</a:t>
            </a:r>
            <a:r>
              <a:rPr lang="en-US" sz="3200" dirty="0" smtClean="0"/>
              <a:t> </a:t>
            </a:r>
            <a:endParaRPr lang="en-MY" sz="3200" dirty="0" smtClean="0"/>
          </a:p>
          <a:p>
            <a:r>
              <a:rPr lang="en-US" sz="3200" dirty="0" smtClean="0">
                <a:solidFill>
                  <a:schemeClr val="tx2"/>
                </a:solidFill>
              </a:rPr>
              <a:t>Self-critical, realistic </a:t>
            </a:r>
            <a:r>
              <a:rPr lang="en-US" sz="3200" dirty="0" smtClean="0"/>
              <a:t>self-assessment report</a:t>
            </a:r>
            <a:endParaRPr lang="en-MY" sz="3200" dirty="0" smtClean="0"/>
          </a:p>
          <a:p>
            <a:r>
              <a:rPr lang="en-US" sz="3200" dirty="0" smtClean="0"/>
              <a:t>Effective </a:t>
            </a:r>
            <a:r>
              <a:rPr lang="en-US" sz="3200" dirty="0" smtClean="0">
                <a:solidFill>
                  <a:schemeClr val="tx2"/>
                </a:solidFill>
              </a:rPr>
              <a:t>monitoring</a:t>
            </a:r>
            <a:r>
              <a:rPr lang="en-US" sz="3200" dirty="0" smtClean="0"/>
              <a:t> and </a:t>
            </a:r>
            <a:r>
              <a:rPr lang="en-US" sz="3200" dirty="0" smtClean="0">
                <a:solidFill>
                  <a:schemeClr val="tx2"/>
                </a:solidFill>
              </a:rPr>
              <a:t>improvement</a:t>
            </a:r>
            <a:r>
              <a:rPr lang="en-US" sz="3200" dirty="0" smtClean="0"/>
              <a:t> of performance through </a:t>
            </a:r>
            <a:r>
              <a:rPr lang="en-US" sz="3200" dirty="0" smtClean="0">
                <a:solidFill>
                  <a:schemeClr val="tx2"/>
                </a:solidFill>
              </a:rPr>
              <a:t>on-going self assessment</a:t>
            </a:r>
            <a:r>
              <a:rPr lang="en-US" sz="3200" dirty="0" smtClean="0"/>
              <a:t> and </a:t>
            </a:r>
            <a:r>
              <a:rPr lang="en-US" sz="3200" dirty="0" smtClean="0">
                <a:solidFill>
                  <a:schemeClr val="tx2"/>
                </a:solidFill>
              </a:rPr>
              <a:t>stakeholder review</a:t>
            </a:r>
            <a:endParaRPr lang="en-MY" sz="3200" dirty="0" smtClean="0">
              <a:solidFill>
                <a:schemeClr val="tx2"/>
              </a:solidFill>
            </a:endParaRPr>
          </a:p>
          <a:p>
            <a:endParaRPr lang="en-MY" sz="3200" dirty="0" smtClean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Strength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30966523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49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Insufficient </a:t>
            </a:r>
            <a:r>
              <a:rPr lang="en-US" sz="3200" dirty="0" smtClean="0">
                <a:solidFill>
                  <a:schemeClr val="tx2"/>
                </a:solidFill>
              </a:rPr>
              <a:t>involvement</a:t>
            </a:r>
            <a:r>
              <a:rPr lang="en-US" sz="3200" dirty="0" smtClean="0"/>
              <a:t> of staff in self-assessment processes</a:t>
            </a:r>
            <a:endParaRPr lang="en-MY" sz="3200" dirty="0" smtClean="0"/>
          </a:p>
          <a:p>
            <a:r>
              <a:rPr lang="en-US" sz="3200" dirty="0" smtClean="0"/>
              <a:t>No involvement of </a:t>
            </a:r>
            <a:r>
              <a:rPr lang="en-US" sz="3200" dirty="0" smtClean="0">
                <a:solidFill>
                  <a:schemeClr val="tx2"/>
                </a:solidFill>
              </a:rPr>
              <a:t>employers and learners</a:t>
            </a:r>
            <a:r>
              <a:rPr lang="en-US" sz="3200" dirty="0" smtClean="0"/>
              <a:t> in self-assessment process</a:t>
            </a:r>
            <a:endParaRPr lang="en-MY" sz="3200" dirty="0" smtClean="0"/>
          </a:p>
          <a:p>
            <a:r>
              <a:rPr lang="en-US" sz="3200" dirty="0" smtClean="0"/>
              <a:t>No clearly </a:t>
            </a:r>
            <a:r>
              <a:rPr lang="en-US" sz="3200" dirty="0" smtClean="0">
                <a:solidFill>
                  <a:schemeClr val="tx2"/>
                </a:solidFill>
              </a:rPr>
              <a:t>written judgments </a:t>
            </a:r>
            <a:r>
              <a:rPr lang="en-US" sz="3200" dirty="0" smtClean="0"/>
              <a:t>in the self-assessment report</a:t>
            </a:r>
            <a:endParaRPr lang="en-MY" sz="3200" dirty="0" smtClean="0"/>
          </a:p>
          <a:p>
            <a:r>
              <a:rPr lang="en-US" sz="3200" dirty="0" smtClean="0"/>
              <a:t>Inadequate use of self-assessment to </a:t>
            </a:r>
            <a:r>
              <a:rPr lang="en-US" sz="3200" dirty="0" smtClean="0">
                <a:solidFill>
                  <a:schemeClr val="tx2"/>
                </a:solidFill>
              </a:rPr>
              <a:t>support improvement</a:t>
            </a:r>
            <a:endParaRPr lang="en-MY" sz="3200" dirty="0" smtClean="0">
              <a:solidFill>
                <a:schemeClr val="tx2"/>
              </a:solidFill>
            </a:endParaRPr>
          </a:p>
          <a:p>
            <a:endParaRPr lang="en-MY" sz="3200" dirty="0" smtClean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Weakness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13726090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82000" cy="487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Use self assessment to </a:t>
            </a:r>
            <a:r>
              <a:rPr lang="en-US" sz="3200" dirty="0" smtClean="0">
                <a:solidFill>
                  <a:schemeClr val="tx2"/>
                </a:solidFill>
              </a:rPr>
              <a:t>identify</a:t>
            </a:r>
            <a:r>
              <a:rPr lang="en-US" sz="3200" dirty="0" smtClean="0"/>
              <a:t> which aspects of the </a:t>
            </a:r>
            <a:r>
              <a:rPr lang="en-US" sz="3200" dirty="0" smtClean="0">
                <a:solidFill>
                  <a:schemeClr val="tx2"/>
                </a:solidFill>
              </a:rPr>
              <a:t>T&amp;L </a:t>
            </a:r>
            <a:r>
              <a:rPr lang="en-US" sz="3200" dirty="0" smtClean="0"/>
              <a:t>that need to be </a:t>
            </a:r>
            <a:r>
              <a:rPr lang="en-US" sz="3200" dirty="0" smtClean="0">
                <a:solidFill>
                  <a:schemeClr val="tx2"/>
                </a:solidFill>
              </a:rPr>
              <a:t>maintained</a:t>
            </a:r>
            <a:r>
              <a:rPr lang="en-US" sz="3200" dirty="0" smtClean="0"/>
              <a:t> and </a:t>
            </a:r>
            <a:r>
              <a:rPr lang="en-US" sz="3200" dirty="0" smtClean="0">
                <a:solidFill>
                  <a:schemeClr val="tx2"/>
                </a:solidFill>
              </a:rPr>
              <a:t>improved</a:t>
            </a:r>
          </a:p>
          <a:p>
            <a:r>
              <a:rPr lang="en-US" sz="3200" dirty="0" smtClean="0"/>
              <a:t>Get stakeholders involved</a:t>
            </a:r>
            <a:r>
              <a:rPr lang="en-US" sz="2900" dirty="0" smtClean="0"/>
              <a:t> </a:t>
            </a:r>
            <a:r>
              <a:rPr lang="en-US" sz="2900" dirty="0"/>
              <a:t>from the </a:t>
            </a:r>
            <a:r>
              <a:rPr lang="en-US" sz="2900" dirty="0">
                <a:solidFill>
                  <a:schemeClr val="tx2"/>
                </a:solidFill>
              </a:rPr>
              <a:t>start</a:t>
            </a:r>
            <a:r>
              <a:rPr lang="en-US" sz="2900" dirty="0"/>
              <a:t> of the process, not just to comment on the finished draft</a:t>
            </a:r>
            <a:endParaRPr lang="en-MY" sz="2900" dirty="0"/>
          </a:p>
          <a:p>
            <a:r>
              <a:rPr lang="en-US" sz="3200" dirty="0">
                <a:solidFill>
                  <a:schemeClr val="tx2"/>
                </a:solidFill>
              </a:rPr>
              <a:t>Link</a:t>
            </a:r>
            <a:r>
              <a:rPr lang="en-US" sz="3200" dirty="0"/>
              <a:t> self-assessment to other </a:t>
            </a:r>
            <a:r>
              <a:rPr lang="en-US" sz="3200" dirty="0" smtClean="0">
                <a:solidFill>
                  <a:schemeClr val="tx2"/>
                </a:solidFill>
              </a:rPr>
              <a:t>processes</a:t>
            </a:r>
            <a:endParaRPr lang="en-US" sz="3200" dirty="0"/>
          </a:p>
          <a:p>
            <a:pPr lvl="1"/>
            <a:r>
              <a:rPr lang="en-US" sz="2900" dirty="0" smtClean="0"/>
              <a:t>e.g. students </a:t>
            </a:r>
            <a:r>
              <a:rPr lang="en-US" sz="2900" dirty="0"/>
              <a:t>and employer feedback systems and strategic plan </a:t>
            </a:r>
            <a:r>
              <a:rPr lang="en-US" sz="2900" dirty="0" smtClean="0"/>
              <a:t>(avoid </a:t>
            </a:r>
            <a:r>
              <a:rPr lang="en-US" sz="2900" dirty="0" smtClean="0">
                <a:solidFill>
                  <a:schemeClr val="tx2"/>
                </a:solidFill>
              </a:rPr>
              <a:t>duplicated</a:t>
            </a:r>
            <a:r>
              <a:rPr lang="en-US" sz="2900" dirty="0" smtClean="0"/>
              <a:t> effort)</a:t>
            </a:r>
            <a:endParaRPr lang="en-MY" sz="2900" dirty="0"/>
          </a:p>
          <a:p>
            <a:endParaRPr lang="en-MY" sz="3200" dirty="0" smtClean="0">
              <a:solidFill>
                <a:schemeClr val="tx2"/>
              </a:solidFill>
            </a:endParaRPr>
          </a:p>
          <a:p>
            <a:endParaRPr lang="en-MY" sz="3200" dirty="0" smtClean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 Practice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21299625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59229" y="1295400"/>
            <a:ext cx="8175171" cy="4114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Focus</a:t>
            </a:r>
            <a:r>
              <a:rPr lang="en-US" sz="3200" dirty="0" smtClean="0"/>
              <a:t> on the </a:t>
            </a:r>
            <a:r>
              <a:rPr lang="en-US" sz="3200" dirty="0" smtClean="0">
                <a:solidFill>
                  <a:schemeClr val="tx2"/>
                </a:solidFill>
              </a:rPr>
              <a:t>learning</a:t>
            </a:r>
            <a:r>
              <a:rPr lang="en-US" sz="3200" dirty="0" smtClean="0"/>
              <a:t> of students </a:t>
            </a:r>
            <a:endParaRPr lang="en-MY" sz="3200" dirty="0" smtClean="0"/>
          </a:p>
          <a:p>
            <a:r>
              <a:rPr lang="en-US" sz="3200" dirty="0" smtClean="0">
                <a:solidFill>
                  <a:schemeClr val="tx2"/>
                </a:solidFill>
              </a:rPr>
              <a:t>Focus</a:t>
            </a:r>
            <a:r>
              <a:rPr lang="en-US" sz="3200" dirty="0" smtClean="0"/>
              <a:t> on gathering information needed to produce an </a:t>
            </a:r>
            <a:r>
              <a:rPr lang="en-US" sz="3200" dirty="0" smtClean="0">
                <a:solidFill>
                  <a:schemeClr val="tx2"/>
                </a:solidFill>
              </a:rPr>
              <a:t>effective </a:t>
            </a:r>
            <a:r>
              <a:rPr lang="en-US" sz="3200" dirty="0" smtClean="0"/>
              <a:t>development plan</a:t>
            </a:r>
            <a:endParaRPr lang="en-MY" sz="3200" dirty="0" smtClean="0"/>
          </a:p>
          <a:p>
            <a:r>
              <a:rPr lang="en-US" sz="3200" dirty="0" smtClean="0"/>
              <a:t>Keep </a:t>
            </a:r>
            <a:r>
              <a:rPr lang="en-US" sz="3200" dirty="0"/>
              <a:t>the self-assessment report </a:t>
            </a:r>
            <a:r>
              <a:rPr lang="en-US" sz="3200" dirty="0">
                <a:solidFill>
                  <a:schemeClr val="tx2"/>
                </a:solidFill>
              </a:rPr>
              <a:t>clear</a:t>
            </a:r>
            <a:r>
              <a:rPr lang="en-US" sz="3200" dirty="0"/>
              <a:t> and </a:t>
            </a:r>
            <a:r>
              <a:rPr lang="en-US" sz="3200" dirty="0">
                <a:solidFill>
                  <a:schemeClr val="tx2"/>
                </a:solidFill>
              </a:rPr>
              <a:t>concise</a:t>
            </a:r>
            <a:r>
              <a:rPr lang="en-US" sz="3200" dirty="0"/>
              <a:t> so that it is </a:t>
            </a:r>
            <a:r>
              <a:rPr lang="en-US" sz="3200" dirty="0">
                <a:solidFill>
                  <a:schemeClr val="tx2"/>
                </a:solidFill>
              </a:rPr>
              <a:t>easy </a:t>
            </a:r>
            <a:r>
              <a:rPr lang="en-US" sz="3200" dirty="0"/>
              <a:t>to </a:t>
            </a:r>
            <a:r>
              <a:rPr lang="en-US" sz="3200" dirty="0" smtClean="0">
                <a:solidFill>
                  <a:schemeClr val="tx2"/>
                </a:solidFill>
              </a:rPr>
              <a:t>update</a:t>
            </a:r>
            <a:endParaRPr lang="en-MY" sz="3200" dirty="0"/>
          </a:p>
          <a:p>
            <a:pPr lvl="1"/>
            <a:r>
              <a:rPr lang="en-US" sz="2900" dirty="0"/>
              <a:t>Include </a:t>
            </a:r>
            <a:r>
              <a:rPr lang="en-US" sz="2900" dirty="0">
                <a:solidFill>
                  <a:schemeClr val="tx2"/>
                </a:solidFill>
              </a:rPr>
              <a:t>references to </a:t>
            </a:r>
            <a:r>
              <a:rPr lang="en-US" sz="2900" dirty="0"/>
              <a:t>sources of </a:t>
            </a:r>
            <a:r>
              <a:rPr lang="en-US" sz="2900" dirty="0">
                <a:solidFill>
                  <a:schemeClr val="tx2"/>
                </a:solidFill>
              </a:rPr>
              <a:t>evidence</a:t>
            </a:r>
            <a:r>
              <a:rPr lang="en-US" sz="2900" dirty="0"/>
              <a:t>, but only the important ones </a:t>
            </a:r>
            <a:endParaRPr lang="en-MY" sz="2900" dirty="0" smtClean="0"/>
          </a:p>
          <a:p>
            <a:endParaRPr lang="en-MY" sz="3200" dirty="0" smtClean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 Practice (2)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103243847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924800" cy="51609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Provide the necessary checklist of items and/or issues that need to be addressed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Identify strength </a:t>
            </a:r>
            <a:r>
              <a:rPr lang="en-US" sz="3200" dirty="0" smtClean="0"/>
              <a:t>and </a:t>
            </a:r>
            <a:r>
              <a:rPr lang="en-US" sz="3200" dirty="0" smtClean="0">
                <a:solidFill>
                  <a:srgbClr val="FF0000"/>
                </a:solidFill>
              </a:rPr>
              <a:t>remove weakness</a:t>
            </a:r>
          </a:p>
          <a:p>
            <a:r>
              <a:rPr lang="en-US" sz="3200" dirty="0" smtClean="0"/>
              <a:t>Always review your self-assessment report </a:t>
            </a:r>
            <a:endParaRPr lang="en-MY" sz="3200" dirty="0" smtClean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TIPS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6333730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838256" cy="5105400"/>
          </a:xfrm>
        </p:spPr>
        <p:txBody>
          <a:bodyPr>
            <a:noAutofit/>
          </a:bodyPr>
          <a:lstStyle/>
          <a:p>
            <a:r>
              <a:rPr lang="en-US" sz="2400" dirty="0" smtClean="0"/>
              <a:t>…..to </a:t>
            </a:r>
            <a:r>
              <a:rPr lang="en-US" sz="2400" dirty="0" err="1" smtClean="0"/>
              <a:t>optimise</a:t>
            </a:r>
            <a:r>
              <a:rPr lang="en-US" sz="2400" dirty="0" smtClean="0"/>
              <a:t> delivery of all courses ….</a:t>
            </a:r>
          </a:p>
          <a:p>
            <a:r>
              <a:rPr lang="en-US" sz="2400" dirty="0" smtClean="0"/>
              <a:t>The main strength …</a:t>
            </a:r>
          </a:p>
          <a:p>
            <a:r>
              <a:rPr lang="en-US" sz="2400" dirty="0" smtClean="0"/>
              <a:t>Further </a:t>
            </a:r>
            <a:r>
              <a:rPr lang="en-US" sz="2400" dirty="0" err="1" smtClean="0"/>
              <a:t>capitalisation</a:t>
            </a:r>
            <a:r>
              <a:rPr lang="en-US" sz="2400" dirty="0" smtClean="0"/>
              <a:t> for continued development ….</a:t>
            </a:r>
          </a:p>
          <a:p>
            <a:r>
              <a:rPr lang="en-US" sz="2400" dirty="0" smtClean="0"/>
              <a:t>Most staff teach in their area of expertise …</a:t>
            </a:r>
          </a:p>
          <a:p>
            <a:r>
              <a:rPr lang="en-US" sz="2400" dirty="0" err="1" smtClean="0"/>
              <a:t>Recognising</a:t>
            </a:r>
            <a:r>
              <a:rPr lang="en-US" sz="2400" dirty="0" smtClean="0"/>
              <a:t> that teaching and research are the two pillars …</a:t>
            </a:r>
          </a:p>
          <a:p>
            <a:r>
              <a:rPr lang="en-US" sz="2400" dirty="0"/>
              <a:t>Faculty ranked first …</a:t>
            </a:r>
          </a:p>
          <a:p>
            <a:r>
              <a:rPr lang="en-US" sz="2400" dirty="0"/>
              <a:t>Student support is available …</a:t>
            </a:r>
          </a:p>
          <a:p>
            <a:r>
              <a:rPr lang="en-US" sz="2400" dirty="0"/>
              <a:t>Contact with the engineering profession </a:t>
            </a:r>
            <a:r>
              <a:rPr lang="en-US" sz="2400" dirty="0" smtClean="0"/>
              <a:t>is …</a:t>
            </a:r>
            <a:endParaRPr lang="en-US" sz="2400" dirty="0"/>
          </a:p>
          <a:p>
            <a:r>
              <a:rPr lang="en-US" sz="2400" dirty="0"/>
              <a:t>The growing collaborative …..</a:t>
            </a:r>
          </a:p>
          <a:p>
            <a:r>
              <a:rPr lang="en-US" sz="2400" dirty="0"/>
              <a:t>The </a:t>
            </a:r>
            <a:r>
              <a:rPr lang="en-US" sz="2400" dirty="0" err="1"/>
              <a:t>programme</a:t>
            </a:r>
            <a:r>
              <a:rPr lang="en-US" sz="2400" dirty="0"/>
              <a:t> provides fundamental and broad …</a:t>
            </a:r>
          </a:p>
          <a:p>
            <a:endParaRPr lang="en-MY" sz="2400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37986400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268538" y="981075"/>
          <a:ext cx="4019550" cy="2187575"/>
        </p:xfrm>
        <a:graphic>
          <a:graphicData uri="http://schemas.openxmlformats.org/presentationml/2006/ole">
            <p:oleObj spid="_x0000_s2052" name="Clip" r:id="rId3" imgW="5349875" imgH="2911475" progId="">
              <p:embed/>
            </p:oleObj>
          </a:graphicData>
        </a:graphic>
      </p:graphicFrame>
      <p:sp>
        <p:nvSpPr>
          <p:cNvPr id="1027" name="Text Box 25"/>
          <p:cNvSpPr txBox="1">
            <a:spLocks noChangeArrowheads="1"/>
          </p:cNvSpPr>
          <p:nvPr/>
        </p:nvSpPr>
        <p:spPr bwMode="auto">
          <a:xfrm>
            <a:off x="1979613" y="3573463"/>
            <a:ext cx="5545137" cy="192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i="1">
                <a:solidFill>
                  <a:srgbClr val="FFFF00"/>
                </a:solidFill>
                <a:latin typeface="Times New Roman" pitchFamily="18" charset="0"/>
              </a:rPr>
              <a:t>THANK YOU</a:t>
            </a:r>
          </a:p>
          <a:p>
            <a:pPr>
              <a:spcBef>
                <a:spcPct val="50000"/>
              </a:spcBef>
            </a:pPr>
            <a:r>
              <a:rPr lang="en-US" sz="4800" b="1" i="1">
                <a:solidFill>
                  <a:srgbClr val="FFFF00"/>
                </a:solidFill>
                <a:latin typeface="Times New Roman" pitchFamily="18" charset="0"/>
              </a:rPr>
              <a:t>FOR LISTENING</a:t>
            </a:r>
          </a:p>
        </p:txBody>
      </p:sp>
      <p:pic>
        <p:nvPicPr>
          <p:cNvPr id="102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8382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13" descr="UTAR 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66521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1524000"/>
            <a:ext cx="6324600" cy="4267201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MY" sz="4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Qualifying Requirements &amp; Accreditation </a:t>
            </a:r>
            <a:r>
              <a:rPr lang="en-MY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Criteria</a:t>
            </a:r>
            <a:r>
              <a:rPr lang="en-MY" sz="4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MY" sz="4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MY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MY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MY" sz="31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 Manual 2012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i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13" descr="UTAR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21371169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Qualifying Requirements </a:t>
            </a:r>
          </a:p>
        </p:txBody>
      </p:sp>
      <p:sp>
        <p:nvSpPr>
          <p:cNvPr id="30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7848600" cy="5105400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en-MY" sz="3600" dirty="0"/>
              <a:t>Minimum 120 credit hours of which 80 credit hours must be engineering subjects</a:t>
            </a:r>
          </a:p>
          <a:p>
            <a:pPr>
              <a:spcAft>
                <a:spcPts val="600"/>
              </a:spcAft>
            </a:pPr>
            <a:r>
              <a:rPr lang="en-MY" sz="3600" dirty="0"/>
              <a:t>Final year project</a:t>
            </a:r>
          </a:p>
          <a:p>
            <a:pPr>
              <a:spcAft>
                <a:spcPts val="600"/>
              </a:spcAft>
            </a:pPr>
            <a:r>
              <a:rPr lang="en-MY" sz="3600" dirty="0"/>
              <a:t>Industrial training </a:t>
            </a:r>
          </a:p>
          <a:p>
            <a:pPr>
              <a:spcAft>
                <a:spcPts val="600"/>
              </a:spcAft>
            </a:pPr>
            <a:r>
              <a:rPr lang="en-MY" sz="3600" dirty="0"/>
              <a:t>Minimum of 8 full-time academic staff</a:t>
            </a:r>
          </a:p>
          <a:p>
            <a:pPr>
              <a:spcAft>
                <a:spcPts val="600"/>
              </a:spcAft>
            </a:pPr>
            <a:r>
              <a:rPr lang="en-MY" sz="3600" dirty="0"/>
              <a:t>Staff: student ratio of 1: 20 or better </a:t>
            </a:r>
            <a:endParaRPr lang="en-MY" sz="3600" dirty="0" smtClean="0"/>
          </a:p>
          <a:p>
            <a:pPr lvl="1">
              <a:spcAft>
                <a:spcPts val="600"/>
              </a:spcAft>
            </a:pPr>
            <a:r>
              <a:rPr lang="en-MY" sz="3300" dirty="0" smtClean="0"/>
              <a:t>(should </a:t>
            </a:r>
            <a:r>
              <a:rPr lang="en-MY" sz="3300" dirty="0"/>
              <a:t>be 1: 15 or better)</a:t>
            </a:r>
          </a:p>
          <a:p>
            <a:pPr>
              <a:spcAft>
                <a:spcPts val="600"/>
              </a:spcAft>
            </a:pPr>
            <a:r>
              <a:rPr lang="en-MY" sz="3600" dirty="0"/>
              <a:t>External examiner's report</a:t>
            </a:r>
          </a:p>
          <a:p>
            <a:pPr>
              <a:spcAft>
                <a:spcPts val="600"/>
              </a:spcAft>
            </a:pPr>
            <a:r>
              <a:rPr lang="en-MY" sz="3600" dirty="0"/>
              <a:t>Programme Objectives</a:t>
            </a:r>
          </a:p>
          <a:p>
            <a:pPr>
              <a:spcAft>
                <a:spcPts val="600"/>
              </a:spcAft>
            </a:pPr>
            <a:r>
              <a:rPr lang="en-MY" sz="3600" dirty="0"/>
              <a:t>Programme </a:t>
            </a:r>
            <a:r>
              <a:rPr lang="en-MY" sz="3600" dirty="0" smtClean="0"/>
              <a:t>Outcomes</a:t>
            </a:r>
            <a:endParaRPr lang="en-MY" sz="3600" dirty="0"/>
          </a:p>
        </p:txBody>
      </p:sp>
      <p:pic>
        <p:nvPicPr>
          <p:cNvPr id="4" name="Picture 13" descr="U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0"/>
            <a:ext cx="8270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="" xmlns:p14="http://schemas.microsoft.com/office/powerpoint/2010/main" val="592252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3319</TotalTime>
  <Words>4315</Words>
  <Application>Microsoft Office PowerPoint</Application>
  <PresentationFormat>On-screen Show (4:3)</PresentationFormat>
  <Paragraphs>653</Paragraphs>
  <Slides>79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1" baseType="lpstr">
      <vt:lpstr>Office Theme</vt:lpstr>
      <vt:lpstr>Clip</vt:lpstr>
      <vt:lpstr>Ir. Professor  Dr. BM Goi Deputy Dean of LKCFES, UTAR  Ir. Professor Academician Dato’ Dr. HT Chuah President of  FEIAP </vt:lpstr>
      <vt:lpstr>Outcome from the Workshop</vt:lpstr>
      <vt:lpstr>Slide 3</vt:lpstr>
      <vt:lpstr>Slide 4</vt:lpstr>
      <vt:lpstr>Slide 5</vt:lpstr>
      <vt:lpstr>Slide 6</vt:lpstr>
      <vt:lpstr>Slide 7</vt:lpstr>
      <vt:lpstr>Qualifying Requirements &amp; Accreditation Criteria   EAC Manual 2012     </vt:lpstr>
      <vt:lpstr>Slide 9</vt:lpstr>
      <vt:lpstr>Slide 10</vt:lpstr>
      <vt:lpstr>CRITERION 1   ACADEMIC CURRICULUM     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CRITERION 2   Students      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CRITERION 3   Staff (Academic &amp; Support)    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CRITERION 4   Facilities    </vt:lpstr>
      <vt:lpstr>Slide 43</vt:lpstr>
      <vt:lpstr>Slide 44</vt:lpstr>
      <vt:lpstr>Slide 45</vt:lpstr>
      <vt:lpstr>CRITERION 5   Quality Management System (QMS)    </vt:lpstr>
      <vt:lpstr>Slide 47</vt:lpstr>
      <vt:lpstr>Slide 48</vt:lpstr>
      <vt:lpstr>Slide 49</vt:lpstr>
      <vt:lpstr>Slide 50</vt:lpstr>
      <vt:lpstr>Slide 51</vt:lpstr>
      <vt:lpstr>Slide 52</vt:lpstr>
      <vt:lpstr>Getting Organised  for SAR     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Programme Objectives (PEO)</vt:lpstr>
      <vt:lpstr>Programme Outcomes (PO)</vt:lpstr>
      <vt:lpstr>1. Academic Curriculum</vt:lpstr>
      <vt:lpstr>2. Students</vt:lpstr>
      <vt:lpstr>3. Staff</vt:lpstr>
      <vt:lpstr>4. Facilities</vt:lpstr>
      <vt:lpstr>5. QMS</vt:lpstr>
      <vt:lpstr>Slide 70</vt:lpstr>
      <vt:lpstr>Slide 71</vt:lpstr>
      <vt:lpstr>Appendix  Characteristics of a Good Report   </vt:lpstr>
      <vt:lpstr>Slide 73</vt:lpstr>
      <vt:lpstr>Slide 74</vt:lpstr>
      <vt:lpstr>Slide 75</vt:lpstr>
      <vt:lpstr>Slide 76</vt:lpstr>
      <vt:lpstr>Slide 77</vt:lpstr>
      <vt:lpstr>Slide 78</vt:lpstr>
      <vt:lpstr>Slide 79</vt:lpstr>
    </vt:vector>
  </TitlesOfParts>
  <Company>Taylor's University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DHE &amp; MQA Requirement For Program Write-Up</dc:title>
  <dc:creator>Ong Fong Yew</dc:creator>
  <cp:lastModifiedBy>Admin</cp:lastModifiedBy>
  <cp:revision>258</cp:revision>
  <dcterms:created xsi:type="dcterms:W3CDTF">2014-05-18T07:24:19Z</dcterms:created>
  <dcterms:modified xsi:type="dcterms:W3CDTF">2015-01-20T04:49:54Z</dcterms:modified>
</cp:coreProperties>
</file>