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303" r:id="rId2"/>
    <p:sldId id="257" r:id="rId3"/>
    <p:sldId id="258" r:id="rId4"/>
    <p:sldId id="259" r:id="rId5"/>
    <p:sldId id="260" r:id="rId6"/>
    <p:sldId id="30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302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5" autoAdjust="0"/>
    <p:restoredTop sz="94279" autoAdjust="0"/>
  </p:normalViewPr>
  <p:slideViewPr>
    <p:cSldViewPr snapToObjects="1" showGuides="1">
      <p:cViewPr varScale="1">
        <p:scale>
          <a:sx n="104" d="100"/>
          <a:sy n="104" d="100"/>
        </p:scale>
        <p:origin x="-10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2280B4DB-4E23-4BDC-98A1-F3A90B03CE7B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CFF82C4A-61E3-4794-9BEC-9B04E61FC4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373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5CA2E1-8097-4507-A8BF-E3542ACC6EA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34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1A8AC7F-91FB-41D2-86B4-E3CA905ACA6F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4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73C1C4-C04F-4E29-B25C-4FF7C42A4BC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45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9C5F73C-979C-415E-8764-C50BE015E127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26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B884AA-155D-47D3-9AC7-7B8C5D49DE0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55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D613B02-11AA-47AF-9075-6AB8F2CFA7AF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12.4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6BBB31-274B-45B7-A534-3CDAE14A841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65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E21F6E3-D77D-4C78-BFDB-0E99C0AD5208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12.5, drawing (a) only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6FF722-63A0-48C3-AC48-F82E4B03FDD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75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4F45BA0-234E-4201-8E1E-129D4E52EE1D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12.5, drawing (b) only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46A46C-30FE-4BA5-8A39-FCD485D221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86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166280A-75B5-4165-B12B-D63D77D259E0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12.5, drawing (c) only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84F6E2-E9C0-416B-82B2-E2BDF33A9C2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96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A368B32-49EF-4EF7-85A5-410398D6C069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EDEDD-6E60-4D8B-80B9-7E69DD84A62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06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F796BA1-2D42-491E-9CA6-2D993E7C8870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12.6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1EB807-F08C-4705-BF5B-5BC26612AE7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09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ED36539-E945-414F-A379-CD4D36A01AD4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2F84F9-AF56-4F32-AFAB-07D3954A4D5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75C4D57-658D-41AE-B63C-3B67DBF44989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12.7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1B7D35-372F-4B23-96FB-0D78519A8A9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63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E67B1B1-CB7E-43F4-81CD-BA99E73E45E1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02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5E652-4A8B-4C9B-9FF8-3B44A77A7AF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50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85BE488-1BF3-458E-AF95-410AB5B925D8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12.8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554B45-FFA2-4C3D-A669-F39F377CF06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71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59D7F0E-90B6-4A44-9E26-A8F9A86E1E2C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D93479-A12C-4F57-9619-6CBE5326FD1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5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A2DD01C-DEFB-4112-9820-9F73D7320582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12.10 (a) only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DBAD4A-A6F2-4B6A-907E-E69BECC3ECE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037D38F-ECCD-41EB-96BD-794EC537D1FB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12.10 (b) only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702465-4221-4DCE-ADE1-870B5CF14C6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32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EE92F01-733F-4FD5-8FFF-CBBD65B5AACB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53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12.11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454ECF-01F2-47E6-82E6-158B2BE4F4C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88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53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EA4AB70-A61C-4592-8F3C-F32FC6FE50A6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553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632F1-096E-4670-9130-772103F4590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98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73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8E982AE-9A27-48CC-AC17-93CD6C81606C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573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12.12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136B8A-2922-4EF1-BDD3-580FB38A1F4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08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93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A64DD3-F360-4FD7-9CF3-673D2BC199B9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593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12.13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FE05AD-8750-43F4-BAB2-994F3B7428B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19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14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41C7244-33BA-4B60-8FCD-6DF13F03BD4C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614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12.14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249326-CD82-4F2F-89CB-8D913328971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29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34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70AC12C-DD5D-4384-B6D5-ED6207349535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634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12.15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D319AE-9ADA-4A08-AD61-6B1ACEE463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73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B6A1B16-586D-45A4-AA50-9345F950326A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2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8E3AD8-0E5F-47E1-B42D-645FC18209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3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55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6E2A3FD-F690-48E1-BDF8-CE56908B4285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9CD8E5-0004-483C-A976-D8A8254A8BC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49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75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0B6F1F9-9297-4BA7-B7BF-AA43F1AE1052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675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9F13D4-6804-4AB4-9633-CDAF984C00A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60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96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399E610-CB25-4973-AEAE-9FE89CF90428}" type="slidenum">
              <a:rPr lang="en-AU" altLang="en-US"/>
              <a:pPr>
                <a:spcBef>
                  <a:spcPct val="0"/>
                </a:spcBef>
              </a:pPr>
              <a:t>33</a:t>
            </a:fld>
            <a:endParaRPr lang="en-AU" altLang="en-US"/>
          </a:p>
        </p:txBody>
      </p:sp>
      <p:sp>
        <p:nvSpPr>
          <p:cNvPr id="696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12.17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DCA5F4-189F-416F-B49E-EB72EA2C07D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70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16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6D24260-8791-45F9-8B93-596C234A1831}" type="slidenum">
              <a:rPr lang="en-AU" altLang="en-US"/>
              <a:pPr>
                <a:spcBef>
                  <a:spcPct val="0"/>
                </a:spcBef>
              </a:pPr>
              <a:t>34</a:t>
            </a:fld>
            <a:endParaRPr lang="en-AU" altLang="en-US"/>
          </a:p>
        </p:txBody>
      </p:sp>
      <p:sp>
        <p:nvSpPr>
          <p:cNvPr id="716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12.18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FE6D04-06AA-4EF9-A95A-612A783B455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FC0EBCE-30DE-447B-9C3C-D486F85C508F}" type="slidenum">
              <a:rPr lang="en-AU" altLang="en-US"/>
              <a:pPr>
                <a:spcBef>
                  <a:spcPct val="0"/>
                </a:spcBef>
              </a:pPr>
              <a:t>35</a:t>
            </a:fld>
            <a:endParaRPr lang="en-AU" altLang="en-US"/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BFF1E9-65FF-4254-BCA4-AB4FDDB5F40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90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57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7F8069F-A52B-424C-A1BC-EF31D3D2C82B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75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F99508-2870-456A-BDD9-1A2C29142C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01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78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557A032-0F58-40BB-8E32-D477F3C0CF3E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778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80DEA-B0FD-4D5C-94EA-0013C2E827E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98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F7A44E9-DA5C-412F-A69F-BB85C9119BBE}" type="slidenum">
              <a:rPr lang="en-AU" altLang="en-US"/>
              <a:pPr>
                <a:spcBef>
                  <a:spcPct val="0"/>
                </a:spcBef>
              </a:pPr>
              <a:t>38</a:t>
            </a:fld>
            <a:endParaRPr lang="en-AU" altLang="en-US"/>
          </a:p>
        </p:txBody>
      </p:sp>
      <p:sp>
        <p:nvSpPr>
          <p:cNvPr id="798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12.19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8EE94D-8B2F-4C84-85BA-8CED6D5BB24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19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B13140A-F8AA-4D51-8968-8EAF8C68A365}" type="slidenum">
              <a:rPr lang="en-AU" altLang="en-US"/>
              <a:pPr>
                <a:spcBef>
                  <a:spcPct val="0"/>
                </a:spcBef>
              </a:pPr>
              <a:t>39</a:t>
            </a:fld>
            <a:endParaRPr lang="en-AU" altLang="en-US"/>
          </a:p>
        </p:txBody>
      </p:sp>
      <p:sp>
        <p:nvSpPr>
          <p:cNvPr id="819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12.20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7F3A3F-2922-4B6D-B396-B689037CEB5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39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6CE4C5-9E4E-4A82-B319-CD9C75B49978}" type="slidenum">
              <a:rPr lang="en-AU" altLang="en-US"/>
              <a:pPr>
                <a:spcBef>
                  <a:spcPct val="0"/>
                </a:spcBef>
              </a:pPr>
              <a:t>40</a:t>
            </a:fld>
            <a:endParaRPr lang="en-AU" altLang="en-US"/>
          </a:p>
        </p:txBody>
      </p:sp>
      <p:sp>
        <p:nvSpPr>
          <p:cNvPr id="839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50F380-AAEF-4EF1-9426-4174305719D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83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3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55F7D68-A590-41C1-A519-9B764DA61B2D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4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C395C4-264D-485E-80D8-B465397EFFF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60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050413-AC7A-4DE8-99BA-2B469ADF4867}" type="slidenum">
              <a:rPr lang="en-AU" altLang="en-US"/>
              <a:pPr>
                <a:spcBef>
                  <a:spcPct val="0"/>
                </a:spcBef>
              </a:pPr>
              <a:t>41</a:t>
            </a:fld>
            <a:endParaRPr lang="en-AU" altLang="en-US"/>
          </a:p>
        </p:txBody>
      </p:sp>
      <p:sp>
        <p:nvSpPr>
          <p:cNvPr id="860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12.21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97200B-2584-42C1-9319-D1C96AD7C02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9DA0DC1-12C4-44C4-9AA1-B8868ECD1E51}" type="slidenum">
              <a:rPr lang="en-AU" altLang="en-US"/>
              <a:pPr>
                <a:spcBef>
                  <a:spcPct val="0"/>
                </a:spcBef>
              </a:pPr>
              <a:t>42</a:t>
            </a:fld>
            <a:endParaRPr lang="en-AU" altLang="en-US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12.22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6852DE-0387-4F4E-A785-BB537FD5E36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01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EFEF311-2FEB-4411-9618-72F2E33AF748}" type="slidenum">
              <a:rPr lang="en-AU" altLang="en-US"/>
              <a:pPr>
                <a:spcBef>
                  <a:spcPct val="0"/>
                </a:spcBef>
              </a:pPr>
              <a:t>43</a:t>
            </a:fld>
            <a:endParaRPr lang="en-AU" altLang="en-US"/>
          </a:p>
        </p:txBody>
      </p:sp>
      <p:sp>
        <p:nvSpPr>
          <p:cNvPr id="901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12.23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8507C7-1C02-4EDC-9307-93526BFB4E1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21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1C45707-160B-41CC-A24B-6679589B1E60}" type="slidenum">
              <a:rPr lang="en-AU" altLang="en-US"/>
              <a:pPr>
                <a:spcBef>
                  <a:spcPct val="0"/>
                </a:spcBef>
              </a:pPr>
              <a:t>44</a:t>
            </a:fld>
            <a:endParaRPr lang="en-AU" altLang="en-US"/>
          </a:p>
        </p:txBody>
      </p:sp>
      <p:sp>
        <p:nvSpPr>
          <p:cNvPr id="921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BE83C5-4F88-4584-82D7-22A07F98C4D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42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28C3068-39BA-41F8-8B5C-863E13D27AE1}" type="slidenum">
              <a:rPr lang="en-AU" altLang="en-US"/>
              <a:pPr>
                <a:spcBef>
                  <a:spcPct val="0"/>
                </a:spcBef>
              </a:pPr>
              <a:t>45</a:t>
            </a:fld>
            <a:endParaRPr lang="en-AU" altLang="en-US"/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12.24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FB0E11-B61C-42A2-A16C-0644E7EB5AC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62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12C40F9-D1A6-4D57-8A85-5B75F50F140A}" type="slidenum">
              <a:rPr lang="en-AU" altLang="en-US"/>
              <a:pPr>
                <a:spcBef>
                  <a:spcPct val="0"/>
                </a:spcBef>
              </a:pPr>
              <a:t>46</a:t>
            </a:fld>
            <a:endParaRPr lang="en-AU" altLang="en-US"/>
          </a:p>
        </p:txBody>
      </p:sp>
      <p:sp>
        <p:nvSpPr>
          <p:cNvPr id="962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7CB50-2A88-4EE2-ACED-4BC2399CEAF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83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979B30E-54F0-489F-B68C-5E97E6794718}" type="slidenum">
              <a:rPr lang="en-AU" altLang="en-US"/>
              <a:pPr>
                <a:spcBef>
                  <a:spcPct val="0"/>
                </a:spcBef>
              </a:pPr>
              <a:t>47</a:t>
            </a:fld>
            <a:endParaRPr lang="en-AU" altLang="en-US"/>
          </a:p>
        </p:txBody>
      </p:sp>
      <p:sp>
        <p:nvSpPr>
          <p:cNvPr id="983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2FE2AD-5301-4675-B6A6-AC9F1591266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03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8AE6A5-EBDE-4D3B-AF08-BF1B026AC3B8}" type="slidenum">
              <a:rPr lang="en-AU" altLang="en-US"/>
              <a:pPr>
                <a:spcBef>
                  <a:spcPct val="0"/>
                </a:spcBef>
              </a:pPr>
              <a:t>48</a:t>
            </a:fld>
            <a:endParaRPr lang="en-AU" altLang="en-US"/>
          </a:p>
        </p:txBody>
      </p:sp>
      <p:sp>
        <p:nvSpPr>
          <p:cNvPr id="1003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0C2282-DA73-4191-AEF7-5AA39A0A444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593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6F4AA88-EB2C-40FC-B9ED-E3857B193E11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934E38-80DE-4313-B7D8-CAFECBEA171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04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332ED4D-F85C-41AE-908D-D9595D3B91AB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12.1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092F7F-7FF0-4A84-A09C-A8B45DC7878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14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6D20CCE-C22B-4EF6-8AE6-37A0A429AF36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B8F78F-6568-4CE7-981D-B240ACEDECF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624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138022D-C920-4AE6-BD4A-1949D1FD98E5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12.3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CE400B24-114C-4002-8537-B2533CCB87C2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69723AA6-1D2E-4110-8F6B-232B4979F0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4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3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4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jpe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5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6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7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4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Electromagnetic Induction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12.2 	Electromagnetic induction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12.3 	Lenz’s law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12.4 	Inductance</a:t>
            </a:r>
            <a:endParaRPr lang="en-AU" altLang="en-US" sz="3600" dirty="0">
              <a:solidFill>
                <a:srgbClr val="3C932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316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Fleming’s right-hand rule</a:t>
            </a: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612775" y="4868863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 </a:t>
            </a:r>
            <a:r>
              <a:rPr lang="en-AU" altLang="en-US" sz="2400">
                <a:solidFill>
                  <a:srgbClr val="3C9325"/>
                </a:solidFill>
              </a:rPr>
              <a:t>Fleming’s right-hand rule </a:t>
            </a:r>
            <a:r>
              <a:rPr lang="en-AU" altLang="en-US" sz="2400"/>
              <a:t>gives a way of determining the direction of the induced current when a conductor is moving in a magnetic field</a:t>
            </a:r>
          </a:p>
        </p:txBody>
      </p:sp>
      <p:pic>
        <p:nvPicPr>
          <p:cNvPr id="21508" name="Picture 6" descr="Figure 12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7453312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induced in a conductor</a:t>
            </a:r>
          </a:p>
        </p:txBody>
      </p:sp>
      <p:sp>
        <p:nvSpPr>
          <p:cNvPr id="17413" name="Rectangle 17"/>
          <p:cNvSpPr>
            <a:spLocks noChangeArrowheads="1"/>
          </p:cNvSpPr>
          <p:nvPr/>
        </p:nvSpPr>
        <p:spPr bwMode="auto">
          <a:xfrm>
            <a:off x="611188" y="1511300"/>
            <a:ext cx="7993062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value of the voltage induced in a conductor is proportional to the:</a:t>
            </a:r>
          </a:p>
          <a:p>
            <a:pPr marL="358775" indent="-3587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</a:t>
            </a:r>
            <a:r>
              <a:rPr lang="en-AU" sz="2800" dirty="0">
                <a:latin typeface="Arial Narrow" pitchFamily="34" charset="0"/>
                <a:cs typeface="+mn-cs"/>
              </a:rPr>
              <a:t>	length of the conductor in the magnetic field</a:t>
            </a:r>
          </a:p>
          <a:p>
            <a:pPr marL="358775" indent="-3587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speed of relative movement between the conductor and the magnetic field </a:t>
            </a:r>
          </a:p>
          <a:p>
            <a:pPr marL="358775" indent="-3587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	</a:t>
            </a:r>
            <a:r>
              <a:rPr lang="en-AU" sz="2800" dirty="0">
                <a:latin typeface="Arial Narrow" pitchFamily="34" charset="0"/>
                <a:cs typeface="+mn-cs"/>
              </a:rPr>
              <a:t>strength of the magnetic field.</a:t>
            </a:r>
          </a:p>
          <a:p>
            <a:pPr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It is also affected by the angle at which the conductor passes through the magnetic field. This is assumed to be a right angle (90º).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Calculating induced voltage (e)</a:t>
            </a:r>
          </a:p>
        </p:txBody>
      </p:sp>
      <p:sp>
        <p:nvSpPr>
          <p:cNvPr id="18436" name="Rectangle 19"/>
          <p:cNvSpPr>
            <a:spLocks noChangeArrowheads="1"/>
          </p:cNvSpPr>
          <p:nvPr/>
        </p:nvSpPr>
        <p:spPr bwMode="auto">
          <a:xfrm>
            <a:off x="611188" y="1511300"/>
            <a:ext cx="7920037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</a:t>
            </a:r>
            <a:r>
              <a:rPr lang="en-AU" sz="2800" dirty="0" err="1">
                <a:latin typeface="Arial Narrow" pitchFamily="34" charset="0"/>
                <a:cs typeface="+mn-cs"/>
              </a:rPr>
              <a:t>Blv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induced EMF in volts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 = flux density of the magnetic field (teslas)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 = length of the conductor moving at right angles to the field (metres)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v = velocity of the conductor  (metres per second).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12.1</a:t>
            </a:r>
          </a:p>
        </p:txBody>
      </p:sp>
      <p:sp>
        <p:nvSpPr>
          <p:cNvPr id="19460" name="Rectangle 13"/>
          <p:cNvSpPr>
            <a:spLocks noChangeArrowheads="1"/>
          </p:cNvSpPr>
          <p:nvPr/>
        </p:nvSpPr>
        <p:spPr bwMode="auto">
          <a:xfrm>
            <a:off x="611188" y="4365625"/>
            <a:ext cx="79200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422525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84363" algn="l"/>
                <a:tab pos="19939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n-US" sz="2400"/>
              <a:t>v = 10 m/s, B = 0.001 T, l = 0.01 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n-US" sz="2400"/>
              <a:t>e = Blv  </a:t>
            </a:r>
            <a:endParaRPr lang="en-AU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0.001</a:t>
            </a:r>
            <a:r>
              <a:rPr lang="en-AU" altLang="en-US" sz="2400">
                <a:sym typeface="Symbol" pitchFamily="18" charset="2"/>
              </a:rPr>
              <a:t></a:t>
            </a:r>
            <a:r>
              <a:rPr lang="en-AU" altLang="en-US" sz="2400"/>
              <a:t>0.01</a:t>
            </a:r>
            <a:r>
              <a:rPr lang="en-AU" altLang="en-US" sz="2400">
                <a:sym typeface="Symbol" pitchFamily="18" charset="2"/>
              </a:rPr>
              <a:t></a:t>
            </a:r>
            <a:r>
              <a:rPr lang="en-AU" altLang="en-US" sz="2400"/>
              <a:t>10</a:t>
            </a:r>
            <a:r>
              <a:rPr lang="en-AU" altLang="en-US" sz="2400">
                <a:sym typeface="Symbol" pitchFamily="18" charset="2"/>
              </a:rPr>
              <a:t>  = 0.0001 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ym typeface="Symbol" pitchFamily="18" charset="2"/>
              </a:rPr>
              <a:t>e = 100 µV</a:t>
            </a:r>
          </a:p>
        </p:txBody>
      </p:sp>
      <p:pic>
        <p:nvPicPr>
          <p:cNvPr id="27652" name="Picture 6" descr="Figure 12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1646238"/>
            <a:ext cx="601662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Inducing a voltage in a coil</a:t>
            </a:r>
          </a:p>
        </p:txBody>
      </p:sp>
      <p:sp>
        <p:nvSpPr>
          <p:cNvPr id="29699" name="Rectangle 1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Winding the conductor into a coil increases its length, and therefore increases the induced voltage</a:t>
            </a:r>
          </a:p>
        </p:txBody>
      </p:sp>
      <p:pic>
        <p:nvPicPr>
          <p:cNvPr id="29700" name="Picture 7" descr="Figure 12.5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674813"/>
            <a:ext cx="75628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No motion, no induced voltage</a:t>
            </a:r>
          </a:p>
        </p:txBody>
      </p:sp>
      <p:sp>
        <p:nvSpPr>
          <p:cNvPr id="31747" name="Rectangle 22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voltage is induced in a coil only when the magnet is moving</a:t>
            </a:r>
          </a:p>
        </p:txBody>
      </p:sp>
      <p:pic>
        <p:nvPicPr>
          <p:cNvPr id="31748" name="Picture 8" descr="Figure 12.5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7285037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 anchor="b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000">
                <a:solidFill>
                  <a:srgbClr val="3C9325"/>
                </a:solidFill>
              </a:rPr>
              <a:t>Reversing direction of motion</a:t>
            </a:r>
          </a:p>
        </p:txBody>
      </p:sp>
      <p:sp>
        <p:nvSpPr>
          <p:cNvPr id="33795" name="Rectangle 2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polarity of the induced voltage reverses when the direction of motion is reversed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  <p:pic>
        <p:nvPicPr>
          <p:cNvPr id="33797" name="Picture 8" descr="Figure 12.5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700213"/>
            <a:ext cx="82581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 anchor="b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000">
                <a:solidFill>
                  <a:srgbClr val="3C9325"/>
                </a:solidFill>
              </a:rPr>
              <a:t>Voltage induced in a coil</a:t>
            </a: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611188" y="1511300"/>
            <a:ext cx="79216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Faraday’s law is another way to calculate induced voltage:</a:t>
            </a:r>
          </a:p>
          <a:p>
            <a:pPr marL="273050" indent="-27305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N × rate of change of flux </a:t>
            </a:r>
          </a:p>
          <a:p>
            <a:pPr marL="273050" indent="-27305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i="1" dirty="0">
              <a:latin typeface="Arial Narrow" pitchFamily="34" charset="0"/>
              <a:cs typeface="+mn-cs"/>
            </a:endParaRPr>
          </a:p>
          <a:p>
            <a:pPr marL="1527175" indent="-95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or</a:t>
            </a:r>
          </a:p>
          <a:p>
            <a:pPr marL="273050" indent="-273050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 = induced EMF in volts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 = number of turns on the coil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rate of change of flux = flux in webers cut per second.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1026" name="Object 17"/>
          <p:cNvGraphicFramePr>
            <a:graphicFrameLocks noChangeAspect="1"/>
          </p:cNvGraphicFramePr>
          <p:nvPr/>
        </p:nvGraphicFramePr>
        <p:xfrm>
          <a:off x="3851275" y="2632075"/>
          <a:ext cx="144145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Equation" r:id="rId4" imgW="545626" imgH="355292" progId="">
                  <p:embed/>
                </p:oleObj>
              </mc:Choice>
              <mc:Fallback>
                <p:oleObj name="Equation" r:id="rId4" imgW="545626" imgH="355292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632075"/>
                        <a:ext cx="1441450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12.2</a:t>
            </a:r>
          </a:p>
        </p:txBody>
      </p:sp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612775" y="4437063"/>
            <a:ext cx="79184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3477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N = 1000 turns, rate of change of flux = 0.0015 Wb/s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N × rate of change of flux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1000 × 0.0015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 = 1.5 V</a:t>
            </a:r>
          </a:p>
        </p:txBody>
      </p:sp>
      <p:pic>
        <p:nvPicPr>
          <p:cNvPr id="37892" name="Picture 6" descr="Figure 12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1844675"/>
            <a:ext cx="68484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12.3 Lenz’s law </a:t>
            </a:r>
          </a:p>
        </p:txBody>
      </p:sp>
      <p:sp>
        <p:nvSpPr>
          <p:cNvPr id="24581" name="Rectangle 18"/>
          <p:cNvSpPr>
            <a:spLocks noChangeArrowheads="1"/>
          </p:cNvSpPr>
          <p:nvPr/>
        </p:nvSpPr>
        <p:spPr bwMode="auto">
          <a:xfrm>
            <a:off x="612775" y="1511300"/>
            <a:ext cx="79184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Lenz’s law says: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14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the current induced in a conductor will set up a magnetic field that </a:t>
            </a:r>
            <a:r>
              <a:rPr lang="en-AU" altLang="en-US" sz="2800">
                <a:solidFill>
                  <a:srgbClr val="3C9325"/>
                </a:solidFill>
              </a:rPr>
              <a:t>opposes</a:t>
            </a:r>
            <a:r>
              <a:rPr lang="en-AU" altLang="en-US" sz="2800"/>
              <a:t> the magnetic field causing the current.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Opposition to conductor motion</a:t>
            </a:r>
          </a:p>
        </p:txBody>
      </p:sp>
      <p:sp>
        <p:nvSpPr>
          <p:cNvPr id="25604" name="Rectangle 15"/>
          <p:cNvSpPr>
            <a:spLocks noChangeArrowheads="1"/>
          </p:cNvSpPr>
          <p:nvPr/>
        </p:nvSpPr>
        <p:spPr bwMode="auto">
          <a:xfrm>
            <a:off x="612775" y="4292600"/>
            <a:ext cx="813593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1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(a) Fleming’s right-hand rule gives the direction of the induced current.</a:t>
            </a:r>
          </a:p>
          <a:p>
            <a:pPr marL="358775" indent="-358775" eaLnBrk="1" fontAlgn="auto" hangingPunct="1">
              <a:spcBef>
                <a:spcPct val="1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(b) It shows the current is flowing towards you, causing an anticlockwise field around the conductor. The fields repel because their lines of force are in the same direction.</a:t>
            </a:r>
          </a:p>
        </p:txBody>
      </p:sp>
      <p:pic>
        <p:nvPicPr>
          <p:cNvPr id="41988" name="Picture 6" descr="Figure 12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1412875"/>
            <a:ext cx="650875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Lenz’s law acting in a coil</a:t>
            </a: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468313" y="4859338"/>
            <a:ext cx="8135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3C9325"/>
                </a:solidFill>
              </a:rPr>
              <a:t>Lenz’s law </a:t>
            </a:r>
            <a:r>
              <a:rPr lang="en-AU" altLang="en-US" sz="2400"/>
              <a:t>– the coil’s magnetic field opposes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movement of the magnet</a:t>
            </a:r>
          </a:p>
        </p:txBody>
      </p:sp>
      <p:pic>
        <p:nvPicPr>
          <p:cNvPr id="44036" name="Picture 6" descr="Figure 12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52563"/>
            <a:ext cx="4725987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12.4 Inductance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en-AU" altLang="en-US" sz="2800"/>
              <a:t>Inductance</a:t>
            </a:r>
            <a:r>
              <a:rPr lang="en-AU" altLang="en-US" sz="2800" i="1"/>
              <a:t>: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is the property of a circuit, component or conductor that opposes a change in the value of an electric current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is increased when a conductor is wound into a coil.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Back-EMF of a coil</a:t>
            </a:r>
          </a:p>
        </p:txBody>
      </p:sp>
      <p:sp>
        <p:nvSpPr>
          <p:cNvPr id="48131" name="Rectangle 12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coil produces a back-EMF while the magnetic field builds up, because the expanding field is moving</a:t>
            </a:r>
          </a:p>
        </p:txBody>
      </p:sp>
      <p:pic>
        <p:nvPicPr>
          <p:cNvPr id="48132" name="Picture 7" descr="Figure 12.10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566863"/>
            <a:ext cx="6291263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No motion, no back-EMF</a:t>
            </a:r>
          </a:p>
        </p:txBody>
      </p:sp>
      <p:sp>
        <p:nvSpPr>
          <p:cNvPr id="50179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When the field has built up, there is no relative motion and therefore no induced voltage</a:t>
            </a:r>
          </a:p>
        </p:txBody>
      </p:sp>
      <p:pic>
        <p:nvPicPr>
          <p:cNvPr id="50180" name="Picture 7" descr="Figure 12.10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74800"/>
            <a:ext cx="7272337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The inductor</a:t>
            </a:r>
          </a:p>
        </p:txBody>
      </p:sp>
      <p:sp>
        <p:nvSpPr>
          <p:cNvPr id="30724" name="Rectangle 16"/>
          <p:cNvSpPr>
            <a:spLocks noChangeArrowheads="1"/>
          </p:cNvSpPr>
          <p:nvPr/>
        </p:nvSpPr>
        <p:spPr bwMode="auto">
          <a:xfrm>
            <a:off x="611188" y="1511300"/>
            <a:ext cx="79216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An inductor is a component that has a coil of wire wound around a core. It therefore has inductance.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unit of inductance is the henry, where one henry causes an induced voltage of one volt when the current is changing at a rate of one ampere per second.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Inductor symbols:</a:t>
            </a:r>
          </a:p>
        </p:txBody>
      </p:sp>
      <p:pic>
        <p:nvPicPr>
          <p:cNvPr id="7" name="Picture 6" descr="Figure 12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4437063"/>
            <a:ext cx="7224713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Factors that determine inductance</a:t>
            </a:r>
          </a:p>
        </p:txBody>
      </p:sp>
      <p:sp>
        <p:nvSpPr>
          <p:cNvPr id="54275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1749" name="Rectangle 27"/>
          <p:cNvSpPr>
            <a:spLocks noChangeArrowheads="1"/>
          </p:cNvSpPr>
          <p:nvPr/>
        </p:nvSpPr>
        <p:spPr bwMode="auto">
          <a:xfrm>
            <a:off x="611188" y="1511300"/>
            <a:ext cx="792003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The inductance of a coil is determined by: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1. </a:t>
            </a:r>
            <a:r>
              <a:rPr lang="en-AU" altLang="en-US" sz="2800"/>
              <a:t>	number of turns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2. </a:t>
            </a:r>
            <a:r>
              <a:rPr lang="en-AU" altLang="en-US" sz="2800"/>
              <a:t>	length of the coil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3. </a:t>
            </a:r>
            <a:r>
              <a:rPr lang="en-AU" altLang="en-US" sz="2800"/>
              <a:t>	cross-sectional area of the coil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AU" altLang="en-US" sz="2800" b="1"/>
              <a:t>4. </a:t>
            </a:r>
            <a:r>
              <a:rPr lang="en-AU" altLang="en-US" sz="2800"/>
              <a:t>	permeability of the core.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Number of turns</a:t>
            </a:r>
          </a:p>
        </p:txBody>
      </p:sp>
      <p:sp>
        <p:nvSpPr>
          <p:cNvPr id="56323" name="Rectangle 26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Inductance is proportional the </a:t>
            </a:r>
            <a:r>
              <a:rPr lang="en-AU" altLang="en-US" sz="2400">
                <a:solidFill>
                  <a:srgbClr val="3C9325"/>
                </a:solidFill>
              </a:rPr>
              <a:t>square</a:t>
            </a:r>
            <a:r>
              <a:rPr lang="en-AU" altLang="en-US" sz="2400" i="1"/>
              <a:t> </a:t>
            </a:r>
            <a:r>
              <a:rPr lang="en-AU" altLang="en-US" sz="2400"/>
              <a:t>of the number of turns. That is, double the turns gives four times the inductance.</a:t>
            </a:r>
          </a:p>
        </p:txBody>
      </p:sp>
      <p:pic>
        <p:nvPicPr>
          <p:cNvPr id="56324" name="Picture 6" descr="Figure 12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1858963"/>
            <a:ext cx="827405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Length of the coil</a:t>
            </a: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Inductance is </a:t>
            </a:r>
            <a:r>
              <a:rPr lang="en-AU" altLang="en-US" sz="2400">
                <a:solidFill>
                  <a:srgbClr val="3C9325"/>
                </a:solidFill>
              </a:rPr>
              <a:t>inversely</a:t>
            </a:r>
            <a:r>
              <a:rPr lang="en-AU" altLang="en-US" sz="2400" i="1"/>
              <a:t> </a:t>
            </a:r>
            <a:r>
              <a:rPr lang="en-AU" altLang="en-US" sz="2400"/>
              <a:t>proportional to the length of a coil</a:t>
            </a:r>
          </a:p>
        </p:txBody>
      </p:sp>
      <p:pic>
        <p:nvPicPr>
          <p:cNvPr id="58372" name="Picture 6" descr="Figure 12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82740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Area of the coil</a:t>
            </a:r>
          </a:p>
        </p:txBody>
      </p:sp>
      <p:sp>
        <p:nvSpPr>
          <p:cNvPr id="60419" name="Rectangle 16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Inductance is </a:t>
            </a:r>
            <a:r>
              <a:rPr lang="en-AU" altLang="en-US" sz="2400">
                <a:solidFill>
                  <a:srgbClr val="3C9325"/>
                </a:solidFill>
              </a:rPr>
              <a:t>directly</a:t>
            </a:r>
            <a:r>
              <a:rPr lang="en-AU" altLang="en-US" sz="2400" i="1"/>
              <a:t> </a:t>
            </a:r>
            <a:r>
              <a:rPr lang="en-AU" altLang="en-US" sz="2400"/>
              <a:t>proportional to the cross-sectional area of a coil</a:t>
            </a:r>
          </a:p>
        </p:txBody>
      </p:sp>
      <p:pic>
        <p:nvPicPr>
          <p:cNvPr id="60420" name="Picture 6" descr="Figure 12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916113"/>
            <a:ext cx="7956550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2775" y="549275"/>
            <a:ext cx="79184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>
                <a:solidFill>
                  <a:srgbClr val="3C9325"/>
                </a:solidFill>
              </a:rPr>
              <a:t>Chapter 12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>
                <a:solidFill>
                  <a:srgbClr val="3C9325"/>
                </a:solidFill>
              </a:rPr>
              <a:t>Electromagnetic </a:t>
            </a:r>
            <a:r>
              <a:rPr lang="en-AU" altLang="en-US" sz="4800" dirty="0" smtClean="0">
                <a:solidFill>
                  <a:srgbClr val="3C9325"/>
                </a:solidFill>
              </a:rPr>
              <a:t>Induction</a:t>
            </a:r>
            <a:endParaRPr lang="en-AU" altLang="en-US" sz="4800" dirty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Permeability of the core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AU" altLang="en-US" sz="2400"/>
              <a:t>Inductance is </a:t>
            </a:r>
            <a:r>
              <a:rPr lang="en-AU" altLang="en-US" sz="2400">
                <a:solidFill>
                  <a:srgbClr val="3C9325"/>
                </a:solidFill>
              </a:rPr>
              <a:t>directly</a:t>
            </a:r>
            <a:r>
              <a:rPr lang="en-AU" altLang="en-US" sz="2400"/>
              <a:t> proportional to the permeability of the core</a:t>
            </a:r>
          </a:p>
        </p:txBody>
      </p:sp>
      <p:pic>
        <p:nvPicPr>
          <p:cNvPr id="62468" name="Picture 6" descr="Figure 12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1989138"/>
            <a:ext cx="7932737" cy="250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for inductance</a:t>
            </a:r>
          </a:p>
        </p:txBody>
      </p:sp>
      <p:sp>
        <p:nvSpPr>
          <p:cNvPr id="64515" name="Rectangle 7"/>
          <p:cNvSpPr>
            <a:spLocks noChangeArrowheads="1"/>
          </p:cNvSpPr>
          <p:nvPr/>
        </p:nvSpPr>
        <p:spPr bwMode="auto">
          <a:xfrm>
            <a:off x="4479925" y="24796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519113" y="2479675"/>
            <a:ext cx="79200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tabLst>
                <a:tab pos="3556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	= inductance in henrys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N	= number of turns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 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A	= cross-sectional area in square metres (m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2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	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= permeability of the core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lang="en-AU" sz="2800" dirty="0">
              <a:latin typeface="Arial Narrow" pitchFamily="34" charset="0"/>
              <a:cs typeface="+mn-cs"/>
              <a:sym typeface="Symbol" pitchFamily="18" charset="2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44500" algn="l"/>
                <a:tab pos="914400" algn="l"/>
                <a:tab pos="1379538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l	</a:t>
            </a:r>
            <a:r>
              <a:rPr lang="en-AU" sz="2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= length of the coil in metres (m).</a:t>
            </a:r>
            <a:r>
              <a:rPr lang="en-AU" sz="2800" baseline="300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lang="en-AU" sz="28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64517" name="Object 13"/>
          <p:cNvGraphicFramePr>
            <a:graphicFrameLocks noChangeAspect="1"/>
          </p:cNvGraphicFramePr>
          <p:nvPr/>
        </p:nvGraphicFramePr>
        <p:xfrm>
          <a:off x="3203575" y="1687513"/>
          <a:ext cx="1858963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8" name="Equation" r:id="rId4" imgW="2234880" imgH="876240" progId="Equation.DSMT4">
                  <p:embed/>
                </p:oleObj>
              </mc:Choice>
              <mc:Fallback>
                <p:oleObj name="Equation" r:id="rId4" imgW="22348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1687513"/>
                        <a:ext cx="1858963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Inductor cores</a:t>
            </a: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611188" y="1511300"/>
            <a:ext cx="7920037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3556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556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/>
              <a:t>Three main types of core materials used with inductors are: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1. </a:t>
            </a:r>
            <a:r>
              <a:rPr lang="en-AU" altLang="en-US" sz="2800"/>
              <a:t>	air (or other non-magnetic materials)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2. </a:t>
            </a:r>
            <a:r>
              <a:rPr lang="en-AU" altLang="en-US" sz="2800"/>
              <a:t>	soft iron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3.</a:t>
            </a:r>
            <a:r>
              <a:rPr lang="en-AU" altLang="en-US" sz="2800"/>
              <a:t>  ferrite.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Typical low power inductors</a:t>
            </a:r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Low power inductors are mainly used in electronics. They have a range of core materials, typically ferrite, silicon steel or air.</a:t>
            </a:r>
          </a:p>
        </p:txBody>
      </p:sp>
      <p:pic>
        <p:nvPicPr>
          <p:cNvPr id="68612" name="Picture 6" descr="Figure 12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57338"/>
            <a:ext cx="62706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High power inductors</a:t>
            </a:r>
          </a:p>
        </p:txBody>
      </p:sp>
      <p:sp>
        <p:nvSpPr>
          <p:cNvPr id="70659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468313" y="4859338"/>
            <a:ext cx="83518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Power inductors can handle high currents and are found in substations.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The iron-cored ‘ballast’ is from a fluorescent light fitting.</a:t>
            </a:r>
          </a:p>
        </p:txBody>
      </p:sp>
      <p:pic>
        <p:nvPicPr>
          <p:cNvPr id="70661" name="Picture 7" descr="Figure 12.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03388"/>
            <a:ext cx="5868988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Lenz’s law states that the current induced in a conductor will set up a magnetic field that opposes the magnetic field causing the current. This opposition is called inductance.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Inductance is measured in henrys (H). A coil has an inductance of 1 H if a voltage of 1 V is induced in the coil when the current in the coil is changing by 1 A per second.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inductance (L) of a coil is proportional to the square of the turns (N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), the cross-sectional area (A), the permeability of the core (µ), and is inversely proportional to the length (l) of the core: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74756" name="Object 13"/>
          <p:cNvGraphicFramePr>
            <a:graphicFrameLocks noChangeAspect="1"/>
          </p:cNvGraphicFramePr>
          <p:nvPr/>
        </p:nvGraphicFramePr>
        <p:xfrm>
          <a:off x="3203575" y="3789363"/>
          <a:ext cx="1858963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7" name="Equation" r:id="rId4" imgW="2234880" imgH="876240" progId="Equation.DSMT4">
                  <p:embed/>
                </p:oleObj>
              </mc:Choice>
              <mc:Fallback>
                <p:oleObj name="Equation" r:id="rId4" imgW="22348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789363"/>
                        <a:ext cx="1858963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Inductors can have a ferromagnetic or an air core. Inductors used with an alternating current have a laminated core.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High power inductors are used in electrical power substations, low power inductors are used in electronics and telecommunications.</a:t>
            </a:r>
          </a:p>
          <a:p>
            <a:pPr marL="355600" indent="-355600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12.5 Mutual inductance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Mutual inductance occurs between two nearby coils. 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When current starts flowing in one coil, it builds up a magnetic field.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The moving field induces a voltage in the other coil.</a:t>
            </a:r>
          </a:p>
        </p:txBody>
      </p:sp>
      <p:pic>
        <p:nvPicPr>
          <p:cNvPr id="78852" name="Picture 6" descr="Figure 12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1844675"/>
            <a:ext cx="8015287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Application</a:t>
            </a:r>
          </a:p>
        </p:txBody>
      </p:sp>
      <p:sp>
        <p:nvSpPr>
          <p:cNvPr id="80899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0900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0901" name="Rectangle 16"/>
          <p:cNvSpPr>
            <a:spLocks noChangeArrowheads="1"/>
          </p:cNvSpPr>
          <p:nvPr/>
        </p:nvSpPr>
        <p:spPr bwMode="auto">
          <a:xfrm>
            <a:off x="647700" y="5084763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transformer has coils on a common core and works by mutual inductance</a:t>
            </a:r>
          </a:p>
        </p:txBody>
      </p:sp>
      <p:pic>
        <p:nvPicPr>
          <p:cNvPr id="80902" name="Picture 8" descr="Figure 12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49413"/>
            <a:ext cx="76263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9750" y="1484313"/>
            <a:ext cx="7993063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</a:rPr>
              <a:t>An electric current produces a magnetic field, and as explained in this chapter, a moving magnetic field can cause an electric current. This is called</a:t>
            </a:r>
            <a:r>
              <a:rPr lang="en-AU" sz="2800" i="1" dirty="0">
                <a:latin typeface="Arial Narrow" pitchFamily="34" charset="0"/>
              </a:rPr>
              <a:t>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</a:rPr>
              <a:t>electromagnetic induction </a:t>
            </a:r>
            <a:r>
              <a:rPr lang="en-AU" sz="2800" dirty="0">
                <a:latin typeface="Arial Narrow" pitchFamily="34" charset="0"/>
              </a:rPr>
              <a:t>and is how most electrical power is generated.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introduces the inductor</a:t>
            </a:r>
          </a:p>
          <a:p>
            <a:pPr marL="179388" indent="-17938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explains the property called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inductance</a:t>
            </a:r>
            <a:r>
              <a:rPr lang="en-AU" sz="2800" dirty="0">
                <a:latin typeface="Arial Narrow" pitchFamily="34" charset="0"/>
                <a:cs typeface="+mn-cs"/>
              </a:rPr>
              <a:t> and some of its effects.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12.6 The LR circuit</a:t>
            </a:r>
          </a:p>
        </p:txBody>
      </p:sp>
      <p:sp>
        <p:nvSpPr>
          <p:cNvPr id="43012" name="Rectangle 9"/>
          <p:cNvSpPr>
            <a:spLocks noChangeArrowheads="1"/>
          </p:cNvSpPr>
          <p:nvPr/>
        </p:nvSpPr>
        <p:spPr bwMode="auto">
          <a:xfrm>
            <a:off x="611188" y="1511300"/>
            <a:ext cx="7921625" cy="369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circuit that has inductance and resistance is called an LR circuit.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All inductors have resistance, so an inductor itself is an LR circuit, as its resistance and inductance are in series.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resistance of a coil limits the maximum value of the DC current that can flow.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Its inductance opposes changes in the current.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LR circuit</a:t>
            </a:r>
          </a:p>
        </p:txBody>
      </p:sp>
      <p:sp>
        <p:nvSpPr>
          <p:cNvPr id="84995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4996" name="Rectangle 9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/>
              <a:t>An LR circuit has inductance and resistance in series, where the resistance is often that of the inductor alone</a:t>
            </a:r>
          </a:p>
        </p:txBody>
      </p:sp>
      <p:pic>
        <p:nvPicPr>
          <p:cNvPr id="84997" name="Picture 7" descr="Figure 12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1798638"/>
            <a:ext cx="641508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 of inductance</a:t>
            </a:r>
          </a:p>
        </p:txBody>
      </p:sp>
      <p:sp>
        <p:nvSpPr>
          <p:cNvPr id="87043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044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000000"/>
                </a:solidFill>
                <a:cs typeface="Times New Roman" pitchFamily="18" charset="0"/>
              </a:rPr>
              <a:t>Inductance opposes a change in current, so the current in an LR circuit increases exponentially, as in an RC circuit</a:t>
            </a:r>
            <a:endParaRPr lang="en-AU" altLang="en-US" sz="2400"/>
          </a:p>
        </p:txBody>
      </p:sp>
      <p:pic>
        <p:nvPicPr>
          <p:cNvPr id="87045" name="Picture 7" descr="Figure 12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1773238"/>
            <a:ext cx="7769225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 at switch-off</a:t>
            </a:r>
          </a:p>
        </p:txBody>
      </p:sp>
      <p:sp>
        <p:nvSpPr>
          <p:cNvPr id="89091" name="Rectangle 10"/>
          <p:cNvSpPr>
            <a:spLocks noChangeArrowheads="1"/>
          </p:cNvSpPr>
          <p:nvPr/>
        </p:nvSpPr>
        <p:spPr bwMode="auto">
          <a:xfrm>
            <a:off x="468313" y="4859338"/>
            <a:ext cx="82073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back-EMF of the coil causes current to continue after supply is disconnected, making it decay to zero exponentially, as in an RC circuit</a:t>
            </a:r>
          </a:p>
        </p:txBody>
      </p:sp>
      <p:pic>
        <p:nvPicPr>
          <p:cNvPr id="89092" name="Picture 6" descr="Figure 12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628775"/>
            <a:ext cx="7164387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LR time constant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611188" y="1511300"/>
            <a:ext cx="7920037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time constant is the time taken for a current or voltage to reach 63.2 per cent of its final value. The time constant of an LR circuit is found with:</a:t>
            </a:r>
          </a:p>
          <a:p>
            <a:pPr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9388" indent="-1793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800" dirty="0">
                <a:latin typeface="Arial Narrow" pitchFamily="34" charset="0"/>
                <a:cs typeface="Times New Roman" pitchFamily="18" charset="0"/>
              </a:rPr>
              <a:t>τ</a:t>
            </a:r>
            <a:r>
              <a:rPr lang="en-AU" sz="2800" dirty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en-AU" sz="2800" dirty="0">
                <a:latin typeface="Arial Narrow" pitchFamily="34" charset="0"/>
                <a:cs typeface="+mn-cs"/>
              </a:rPr>
              <a:t>= time constant in seconds</a:t>
            </a:r>
          </a:p>
          <a:p>
            <a:pPr marL="179388" indent="-1793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 = inductance in henrys</a:t>
            </a:r>
          </a:p>
          <a:p>
            <a:pPr marL="179388" indent="-1793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 = resistance in ohms.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140200" y="2997200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1" name="Equation" r:id="rId4" imgW="863600" imgH="825500" progId="">
                  <p:embed/>
                </p:oleObj>
              </mc:Choice>
              <mc:Fallback>
                <p:oleObj name="Equation" r:id="rId4" imgW="863600" imgH="82550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2997200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</a:t>
            </a: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1042988" y="2060575"/>
            <a:ext cx="28082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L = 5H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R = 100 ohm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latin typeface="Symbol" pitchFamily="18" charset="2"/>
              </a:rPr>
              <a:t>t </a:t>
            </a:r>
            <a:r>
              <a:rPr lang="en-US" altLang="en-US" sz="2800" i="1"/>
              <a:t>= </a:t>
            </a:r>
            <a:r>
              <a:rPr lang="en-US" altLang="en-US" sz="2800"/>
              <a:t>0.05 seconds</a:t>
            </a:r>
            <a:endParaRPr lang="en-AU" altLang="en-US" sz="2800"/>
          </a:p>
        </p:txBody>
      </p:sp>
      <p:sp>
        <p:nvSpPr>
          <p:cNvPr id="93188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5122" name="Object 13"/>
          <p:cNvGraphicFramePr>
            <a:graphicFrameLocks noChangeAspect="1"/>
          </p:cNvGraphicFramePr>
          <p:nvPr/>
        </p:nvGraphicFramePr>
        <p:xfrm>
          <a:off x="1079500" y="3140075"/>
          <a:ext cx="17653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1" name="Equation" r:id="rId4" imgW="1765300" imgH="838200" progId="">
                  <p:embed/>
                </p:oleObj>
              </mc:Choice>
              <mc:Fallback>
                <p:oleObj name="Equation" r:id="rId4" imgW="1765300" imgH="83820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3140075"/>
                        <a:ext cx="17653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3190" name="Picture 8" descr="Figure 12.2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989138"/>
            <a:ext cx="37528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The voltage (e) induced in a conductor by a moving magnetic field equals the product of the flux density (B), length of the conductor (l) and the velocity of the relative movement (v), or e = </a:t>
            </a:r>
            <a:r>
              <a:rPr lang="en-US" sz="2800" dirty="0" err="1">
                <a:latin typeface="Arial Narrow" pitchFamily="34" charset="0"/>
                <a:cs typeface="Times New Roman" pitchFamily="18" charset="0"/>
              </a:rPr>
              <a:t>Blv</a:t>
            </a:r>
            <a:r>
              <a:rPr lang="en-US" sz="2800" dirty="0"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The voltage (e) induced in a coil equals the number of turns (N) multiplied by the rate of change of the magnetic flux. </a:t>
            </a:r>
          </a:p>
          <a:p>
            <a:pPr marL="179388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That is: </a:t>
            </a:r>
          </a:p>
          <a:p>
            <a:pPr marL="357188" indent="-357188" eaLnBrk="1" fontAlgn="auto" hangingPunct="1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9523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3851275" y="4606925"/>
          <a:ext cx="1477963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7" name="Equation" r:id="rId4" imgW="545626" imgH="355292" progId="">
                  <p:embed/>
                </p:oleObj>
              </mc:Choice>
              <mc:Fallback>
                <p:oleObj name="Equation" r:id="rId4" imgW="545626" imgH="355292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4606925"/>
                        <a:ext cx="1477963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(2)</a:t>
            </a: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Inductance is opposition to a change in current. An inductance of one henry causes an induced voltage of 1 V when the current is changing at a rate of 1 A per second.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inductance (L) of a coil can be found with the equation:     </a:t>
            </a:r>
          </a:p>
        </p:txBody>
      </p:sp>
      <p:sp>
        <p:nvSpPr>
          <p:cNvPr id="97284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7285" name="Rectangle 8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97286" name="Object 13"/>
          <p:cNvGraphicFramePr>
            <a:graphicFrameLocks noChangeAspect="1"/>
          </p:cNvGraphicFramePr>
          <p:nvPr/>
        </p:nvGraphicFramePr>
        <p:xfrm>
          <a:off x="3132138" y="4132263"/>
          <a:ext cx="1858962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7" name="Equation" r:id="rId4" imgW="2234880" imgH="876240" progId="Equation.DSMT4">
                  <p:embed/>
                </p:oleObj>
              </mc:Choice>
              <mc:Fallback>
                <p:oleObj name="Equation" r:id="rId4" imgW="22348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4132263"/>
                        <a:ext cx="1858962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(3)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611188" y="1511300"/>
            <a:ext cx="79216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interaction between the magnetic field of one coil and an adjacent coil is called mutual inductance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time constant (</a:t>
            </a:r>
            <a:r>
              <a:rPr lang="en-US" altLang="en-US" sz="2800">
                <a:latin typeface="Symbol" pitchFamily="18" charset="2"/>
              </a:rPr>
              <a:t>t</a:t>
            </a:r>
            <a:r>
              <a:rPr lang="en-AU" altLang="en-US" sz="2800"/>
              <a:t>) of an LR circuit is the inductance divided by the resistance or L/R seconds. </a:t>
            </a: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0037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5963" indent="-715963" defTabSz="900113">
              <a:spcBef>
                <a:spcPct val="20000"/>
              </a:spcBef>
              <a:buFont typeface="Arial" pitchFamily="34" charset="0"/>
              <a:buChar char="•"/>
              <a:tabLst>
                <a:tab pos="7159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7159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7159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12.1</a:t>
            </a:r>
            <a:r>
              <a:rPr lang="en-AU" altLang="en-US" sz="2800" dirty="0"/>
              <a:t> 	Introduction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12.2</a:t>
            </a:r>
            <a:r>
              <a:rPr lang="en-AU" altLang="en-US" sz="2800" dirty="0"/>
              <a:t> 	Electromagnetic induction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12.3 </a:t>
            </a:r>
            <a:r>
              <a:rPr lang="en-AU" altLang="en-US" sz="2800" dirty="0"/>
              <a:t>	Lenz’s law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12.4</a:t>
            </a:r>
            <a:r>
              <a:rPr lang="en-AU" altLang="en-US" sz="2800" dirty="0"/>
              <a:t> 	Inductance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12.5</a:t>
            </a:r>
            <a:r>
              <a:rPr lang="en-AU" altLang="en-US" sz="2800" dirty="0"/>
              <a:t> 	Mutual inductance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12.6</a:t>
            </a:r>
            <a:r>
              <a:rPr lang="en-AU" altLang="en-US" sz="2800" dirty="0"/>
              <a:t> 	The </a:t>
            </a:r>
            <a:r>
              <a:rPr lang="en-AU" altLang="en-US" sz="2800" dirty="0" err="1"/>
              <a:t>LR</a:t>
            </a:r>
            <a:r>
              <a:rPr lang="en-AU" altLang="en-US" sz="2800" dirty="0"/>
              <a:t> circuit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4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Electromagnetic Induction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12.2 	Electromagnetic induction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12.3 	Lenz’s law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12.4 	Inductance</a:t>
            </a:r>
            <a:endParaRPr lang="en-AU" altLang="en-US" sz="3600" dirty="0">
              <a:solidFill>
                <a:srgbClr val="3C932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21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12.1 Introduction</a:t>
            </a:r>
          </a:p>
        </p:txBody>
      </p:sp>
      <p:sp>
        <p:nvSpPr>
          <p:cNvPr id="13316" name="Rectangle 10"/>
          <p:cNvSpPr>
            <a:spLocks noChangeArrowheads="1"/>
          </p:cNvSpPr>
          <p:nvPr/>
        </p:nvSpPr>
        <p:spPr bwMode="auto">
          <a:xfrm>
            <a:off x="612775" y="1511300"/>
            <a:ext cx="7920038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In 1820, Oersted discovered the link between electricity and magnetism. In 1831, Michael Faraday found that a moving magnetic field causes a current to flow in a conductor. </a:t>
            </a:r>
          </a:p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This effect, called </a:t>
            </a:r>
            <a:r>
              <a:rPr lang="en-AU" altLang="en-US" sz="2800">
                <a:solidFill>
                  <a:srgbClr val="3C9325"/>
                </a:solidFill>
              </a:rPr>
              <a:t>electromagnetic induction</a:t>
            </a:r>
            <a:r>
              <a:rPr lang="en-AU" altLang="en-US" sz="2800"/>
              <a:t>, was studied by many notable people of the time. </a:t>
            </a:r>
          </a:p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The first DC generator was produced in 1832, and today most electrical power is produced by electromagnetic induction.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12.2 Electromagnetic induction</a:t>
            </a:r>
          </a:p>
        </p:txBody>
      </p: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611188" y="4859338"/>
            <a:ext cx="79216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conductor moving in a magnetic field causes a voltage to be induced in the conductor</a:t>
            </a:r>
          </a:p>
        </p:txBody>
      </p:sp>
      <p:pic>
        <p:nvPicPr>
          <p:cNvPr id="17412" name="Picture 6" descr="Figure 12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1773238"/>
            <a:ext cx="6069013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Reversing direction of motion</a:t>
            </a:r>
          </a:p>
        </p:txBody>
      </p:sp>
      <p:sp>
        <p:nvSpPr>
          <p:cNvPr id="19459" name="Rectangle 3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polarity of the induced voltage changes with the direction of movement</a:t>
            </a:r>
          </a:p>
        </p:txBody>
      </p:sp>
      <p:pic>
        <p:nvPicPr>
          <p:cNvPr id="19460" name="Picture 6" descr="Figure 12.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7661275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1787</Words>
  <Application>Microsoft Office PowerPoint</Application>
  <PresentationFormat>On-screen Show (4:3)</PresentationFormat>
  <Paragraphs>352</Paragraphs>
  <Slides>48</Slides>
  <Notes>47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Arial Narrow</vt:lpstr>
      <vt:lpstr>Calibri</vt:lpstr>
      <vt:lpstr>Futura Condensed</vt:lpstr>
      <vt:lpstr>Symbol</vt:lpstr>
      <vt:lpstr>Times New Roman</vt:lpstr>
      <vt:lpstr>Office Theme</vt:lpstr>
      <vt:lpstr>Equation</vt:lpstr>
      <vt:lpstr>MathType 6.0 Equation</vt:lpstr>
      <vt:lpstr>PowerPoint Presentation</vt:lpstr>
      <vt:lpstr>PowerPoint Presentation</vt:lpstr>
      <vt:lpstr>PowerPoint Presentation</vt:lpstr>
      <vt:lpstr>About this chapter</vt:lpstr>
      <vt:lpstr>Contents</vt:lpstr>
      <vt:lpstr>PowerPoint Presentation</vt:lpstr>
      <vt:lpstr>12.1 Introduction</vt:lpstr>
      <vt:lpstr>12.2 Electromagnetic induction</vt:lpstr>
      <vt:lpstr>Reversing direction of motion</vt:lpstr>
      <vt:lpstr>Fleming’s right-hand rule</vt:lpstr>
      <vt:lpstr>Voltage induced in a conductor</vt:lpstr>
      <vt:lpstr>Calculating induced voltage (e)</vt:lpstr>
      <vt:lpstr>Example 12.1</vt:lpstr>
      <vt:lpstr>Inducing a voltage in a coil</vt:lpstr>
      <vt:lpstr>No motion, no induced voltage</vt:lpstr>
      <vt:lpstr> </vt:lpstr>
      <vt:lpstr> </vt:lpstr>
      <vt:lpstr>Example 12.2</vt:lpstr>
      <vt:lpstr>12.3 Lenz’s law </vt:lpstr>
      <vt:lpstr>Opposition to conductor motion</vt:lpstr>
      <vt:lpstr>Lenz’s law acting in a coil</vt:lpstr>
      <vt:lpstr>12.4 Inductance</vt:lpstr>
      <vt:lpstr>Back-EMF of a coil</vt:lpstr>
      <vt:lpstr>No motion, no back-EMF</vt:lpstr>
      <vt:lpstr>The inductor</vt:lpstr>
      <vt:lpstr>Factors that determine inductance</vt:lpstr>
      <vt:lpstr>Number of turns</vt:lpstr>
      <vt:lpstr>Length of the coil</vt:lpstr>
      <vt:lpstr>Area of the coil</vt:lpstr>
      <vt:lpstr>Permeability of the core</vt:lpstr>
      <vt:lpstr>Equation for inductance</vt:lpstr>
      <vt:lpstr>Inductor cores</vt:lpstr>
      <vt:lpstr>Typical low power inductors</vt:lpstr>
      <vt:lpstr>High power inductors</vt:lpstr>
      <vt:lpstr>Summing up</vt:lpstr>
      <vt:lpstr>Summing up (2)</vt:lpstr>
      <vt:lpstr>Summing up (3)</vt:lpstr>
      <vt:lpstr>12.5 Mutual inductance</vt:lpstr>
      <vt:lpstr>Application</vt:lpstr>
      <vt:lpstr>12.6 The LR circuit</vt:lpstr>
      <vt:lpstr>Basic LR circuit</vt:lpstr>
      <vt:lpstr>Effect of inductance</vt:lpstr>
      <vt:lpstr>Effect at switch-off</vt:lpstr>
      <vt:lpstr>LR time constant</vt:lpstr>
      <vt:lpstr>Example</vt:lpstr>
      <vt:lpstr>Chapter summary</vt:lpstr>
      <vt:lpstr>Chapter summary (2)</vt:lpstr>
      <vt:lpstr>Chapter summary (3)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55</cp:revision>
  <dcterms:created xsi:type="dcterms:W3CDTF">2012-01-23T05:41:48Z</dcterms:created>
  <dcterms:modified xsi:type="dcterms:W3CDTF">2019-02-02T20:18:09Z</dcterms:modified>
</cp:coreProperties>
</file>