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30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3" autoAdjust="0"/>
    <p:restoredTop sz="91911" autoAdjust="0"/>
  </p:normalViewPr>
  <p:slideViewPr>
    <p:cSldViewPr snapToObjects="1" showGuides="1">
      <p:cViewPr varScale="1">
        <p:scale>
          <a:sx n="101" d="100"/>
          <a:sy n="101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4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F24C33-7B6C-4B00-91FA-246D269ADE6A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85AC755D-C260-46E9-B8E1-03F4B45AD1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169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669ACB-9590-4E9B-BC62-77187916F66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36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05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C02E7C8-89A1-4EB0-9615-36F765C93F24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50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11.32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995BD9-7919-4920-967D-9B3FEA8EA93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46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25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FD3218C-F64C-41E6-AA82-EC866D2045EE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152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11.33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8C7096-6F19-4D7C-AC10-0D8316B1A5E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56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46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C13D9CF-C51C-4A17-895D-25D71C447AF2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154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F5DB5B-495E-4948-804F-98ED756928A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66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66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325E5B-D040-41AD-9BDB-5229BF465D82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156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BF8C4E-183B-4DEF-87F5-1829B67D540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54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41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4436EDD-002A-4969-94DD-621F1EB04244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1341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0AB4A3-98D4-46AF-98CF-2E6DCCE219E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64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61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BC0F013-1E97-4D2E-9B7C-A5A7487F9DC3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361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79138-8660-45CC-9508-191483EE354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74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82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361BFE-7EFC-401C-B960-40F24C1EE833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382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11.28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9E1A61-879B-4785-A6F1-539ADD7334E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84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02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D511D1D-664B-49EB-846D-99A448B5580E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40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5692ED-3281-4DDE-81D0-B7FADC2263B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95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23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6C19D1-D513-4AFB-B449-49F65289C882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142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11.29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41C934-C7E6-4D1A-B181-030DC475350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05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43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40F24F-3317-4383-A144-B30B2A59AF61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44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11.30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C8F842-826B-4A89-B58F-CC4E8DBC35B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15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64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931A2C8-BAD5-4ACF-A302-BCE093A4ED79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46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11.31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617AAA-96C8-47C6-9FBC-8BCED1E2FA2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525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84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57E7B52-EE71-414F-873F-B3FCC3260506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148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C85A112-DEE5-46C8-8147-01FC33650425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53AC493D-194C-4598-8DE7-0A65E8C088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39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16632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484784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dirty="0" smtClean="0"/>
              <a:t>Click to edit Master text styles</a:t>
            </a:r>
          </a:p>
          <a:p>
            <a:pPr lvl="1"/>
            <a:r>
              <a:rPr lang="en-AU" altLang="en-US" dirty="0" err="1" smtClean="0"/>
              <a:t>SecondClick</a:t>
            </a:r>
            <a:r>
              <a:rPr lang="en-AU" altLang="en-US" dirty="0" smtClean="0"/>
              <a:t> to edit Master title style</a:t>
            </a:r>
            <a:endParaRPr lang="en-US" altLang="en-US" dirty="0" smtClean="0"/>
          </a:p>
          <a:p>
            <a:pPr lvl="1"/>
            <a:r>
              <a:rPr lang="en-AU" altLang="en-US" dirty="0" smtClean="0"/>
              <a:t> level</a:t>
            </a:r>
          </a:p>
          <a:p>
            <a:pPr lvl="2"/>
            <a:r>
              <a:rPr lang="en-AU" altLang="en-US" dirty="0" smtClean="0"/>
              <a:t>Third level</a:t>
            </a:r>
          </a:p>
          <a:p>
            <a:pPr lvl="3"/>
            <a:r>
              <a:rPr lang="en-AU" altLang="en-US" dirty="0" smtClean="0"/>
              <a:t>Fourth level</a:t>
            </a:r>
          </a:p>
          <a:p>
            <a:pPr lvl="4"/>
            <a:r>
              <a:rPr lang="en-AU" altLang="en-US" dirty="0" smtClean="0"/>
              <a:t>Fifth level</a:t>
            </a:r>
            <a:endParaRPr lang="en-US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3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Magnetism &amp; Electromagnets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11.5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Magnetisation curves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341017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8413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Reducing eddy current loss</a:t>
            </a:r>
          </a:p>
        </p:txBody>
      </p:sp>
      <p:sp>
        <p:nvSpPr>
          <p:cNvPr id="149507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Electromagnets operating with an alternating current have a laminated core to minimise eddy currents flowing in the core</a:t>
            </a:r>
          </a:p>
        </p:txBody>
      </p:sp>
      <p:pic>
        <p:nvPicPr>
          <p:cNvPr id="149508" name="Picture 5" descr="Figure 11.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5750"/>
            <a:ext cx="70881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leakage</a:t>
            </a:r>
          </a:p>
        </p:txBody>
      </p:sp>
      <p:sp>
        <p:nvSpPr>
          <p:cNvPr id="151555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Magnetic fringing and leakage contribute to the losses in 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magnetic circuit</a:t>
            </a:r>
          </a:p>
        </p:txBody>
      </p:sp>
      <p:pic>
        <p:nvPicPr>
          <p:cNvPr id="151556" name="Picture 5" descr="Figure 11.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0" y="1706563"/>
            <a:ext cx="4008438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Summing up</a:t>
            </a:r>
          </a:p>
        </p:txBody>
      </p: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612774" y="1268760"/>
            <a:ext cx="8279705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B–H curve shows how much flux density B is produced in a material at various values of magnetising force H.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Permeability of a magnetic material changes with flux density, and is maximum near the knee of the B–H curve.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 hysteresis loop (or curve) of a magnetic material shows how the flux density changes when the magnetising force is periodically reversed by passing an alternating current through the  magnetising coil.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Summing up (2)</a:t>
            </a: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11188" y="1276303"/>
            <a:ext cx="7920037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term </a:t>
            </a:r>
            <a:r>
              <a:rPr lang="en-AU" altLang="en-US" sz="2800" dirty="0">
                <a:solidFill>
                  <a:srgbClr val="3C9325"/>
                </a:solidFill>
              </a:rPr>
              <a:t>hysteresis</a:t>
            </a:r>
            <a:r>
              <a:rPr lang="en-AU" altLang="en-US" sz="2800" dirty="0"/>
              <a:t> means the lag between the magnetising force and the state of magnetisation of the material.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smaller the area enclosed by a material’s hysteresis loop, the lower the hysteresis losses in the material, and the more suited the material is for use with an alternating magnetic field.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All magnetic circuits have losses, which include hysteresis loss, eddy current loss, magnetic fringing and leakage.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11.5 Magnetisation curves</a:t>
            </a: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612774" y="1511300"/>
            <a:ext cx="8315709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way a magnetic material responds to a magnetic field can be shown by measuring the flux density (B) in the material for different values of magnetising force (H).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magnitude and direction of a magnetic field in a magnetic material can be measured with an instrument called a </a:t>
            </a:r>
            <a:r>
              <a:rPr lang="en-AU" altLang="en-US" sz="2800" dirty="0">
                <a:solidFill>
                  <a:srgbClr val="3C9325"/>
                </a:solidFill>
              </a:rPr>
              <a:t>magnetometer</a:t>
            </a:r>
            <a:r>
              <a:rPr lang="en-AU" altLang="en-US" sz="2800" dirty="0"/>
              <a:t>, sometimes known as a Tesla meter, or </a:t>
            </a:r>
            <a:r>
              <a:rPr lang="en-AU" altLang="en-US" sz="2800" dirty="0" err="1"/>
              <a:t>Gaussmeter</a:t>
            </a:r>
            <a:r>
              <a:rPr lang="en-AU" altLang="en-US" sz="2800" dirty="0"/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B–H curve</a:t>
            </a:r>
          </a:p>
        </p:txBody>
      </p:sp>
      <p:sp>
        <p:nvSpPr>
          <p:cNvPr id="135171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B–H curve shows how the flux density changes with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magnetising force</a:t>
            </a:r>
          </a:p>
        </p:txBody>
      </p:sp>
      <p:pic>
        <p:nvPicPr>
          <p:cNvPr id="135172" name="Picture 5" descr="Figure 11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11300"/>
            <a:ext cx="4733925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Shape of B–H curve</a:t>
            </a:r>
          </a:p>
        </p:txBody>
      </p:sp>
      <p:sp>
        <p:nvSpPr>
          <p:cNvPr id="65541" name="Rectangle 9"/>
          <p:cNvSpPr>
            <a:spLocks noChangeArrowheads="1"/>
          </p:cNvSpPr>
          <p:nvPr/>
        </p:nvSpPr>
        <p:spPr bwMode="auto">
          <a:xfrm>
            <a:off x="251520" y="1511300"/>
            <a:ext cx="504056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shape</a:t>
            </a:r>
            <a:r>
              <a:rPr lang="en-AU" sz="2800" i="1" dirty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of a B–H curve depends on the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material</a:t>
            </a:r>
            <a:r>
              <a:rPr lang="en-AU" sz="2800" dirty="0">
                <a:latin typeface="Arial Narrow" pitchFamily="34" charset="0"/>
                <a:cs typeface="+mn-cs"/>
              </a:rPr>
              <a:t>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Some saturate more rapidly.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Some have a linear region over a wider range of magnetising forces.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Each material will have a different value of flux density at a particular magnetising force.</a:t>
            </a:r>
          </a:p>
        </p:txBody>
      </p:sp>
      <p:pic>
        <p:nvPicPr>
          <p:cNvPr id="137220" name="Picture 5" descr="Figure 11.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88" y="1916113"/>
            <a:ext cx="3273425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hysteresis</a:t>
            </a:r>
          </a:p>
        </p:txBody>
      </p:sp>
      <p:sp>
        <p:nvSpPr>
          <p:cNvPr id="66564" name="Rectangle 10"/>
          <p:cNvSpPr>
            <a:spLocks noChangeArrowheads="1"/>
          </p:cNvSpPr>
          <p:nvPr/>
        </p:nvSpPr>
        <p:spPr bwMode="auto">
          <a:xfrm>
            <a:off x="611188" y="1511300"/>
            <a:ext cx="8281292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 test that yields more information about a magnetic material is achieved by passing an </a:t>
            </a:r>
            <a:r>
              <a:rPr lang="en-AU" altLang="en-US" sz="2800" dirty="0">
                <a:solidFill>
                  <a:srgbClr val="3C9325"/>
                </a:solidFill>
              </a:rPr>
              <a:t>alternating current </a:t>
            </a:r>
            <a:r>
              <a:rPr lang="en-AU" altLang="en-US" sz="2800" dirty="0"/>
              <a:t>through the coil.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Because the current is periodically changing direction, the magnetic field will periodically change polarity.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That is, the magnetic core will be magnetised in one direction, then in the other, on a repeating basis.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At no stage is the material saturated. 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Hysteresis curve</a:t>
            </a:r>
          </a:p>
        </p:txBody>
      </p:sp>
      <p:sp>
        <p:nvSpPr>
          <p:cNvPr id="141315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Called a hysteresis curve (lagging behind) because when H is zero,  B is </a:t>
            </a:r>
            <a:r>
              <a:rPr lang="en-AU" altLang="en-US" sz="2400" i="1"/>
              <a:t>not</a:t>
            </a:r>
            <a:r>
              <a:rPr lang="en-AU" altLang="en-US" sz="2400"/>
              <a:t> zero</a:t>
            </a:r>
          </a:p>
        </p:txBody>
      </p:sp>
      <p:pic>
        <p:nvPicPr>
          <p:cNvPr id="141316" name="Picture 5" descr="Figure 11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484313"/>
            <a:ext cx="4681538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Example hysteresis loops</a:t>
            </a:r>
          </a:p>
        </p:txBody>
      </p:sp>
      <p:sp>
        <p:nvSpPr>
          <p:cNvPr id="143363" name="Rectangle 5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‘soft’ magnetic material is more easily magnetised 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de-magnetised than a ‘hard’ magnetic material </a:t>
            </a:r>
          </a:p>
        </p:txBody>
      </p:sp>
      <p:pic>
        <p:nvPicPr>
          <p:cNvPr id="143364" name="Picture 5" descr="Figure 11.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479550"/>
            <a:ext cx="6408737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Ferrite hysteresis loop</a:t>
            </a:r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Ferrite is a hard magnetic material with an almost square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hysteresis loop </a:t>
            </a:r>
          </a:p>
        </p:txBody>
      </p:sp>
      <p:pic>
        <p:nvPicPr>
          <p:cNvPr id="145412" name="Picture 5" descr="Figure 11.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57338"/>
            <a:ext cx="28892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764704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Magnetic losses</a:t>
            </a:r>
          </a:p>
        </p:txBody>
      </p:sp>
      <p:sp>
        <p:nvSpPr>
          <p:cNvPr id="70660" name="Rectangle 6"/>
          <p:cNvSpPr>
            <a:spLocks noChangeArrowheads="1"/>
          </p:cNvSpPr>
          <p:nvPr/>
        </p:nvSpPr>
        <p:spPr bwMode="auto">
          <a:xfrm>
            <a:off x="612774" y="880259"/>
            <a:ext cx="827970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4013" indent="-354013">
              <a:spcBef>
                <a:spcPct val="20000"/>
              </a:spcBef>
              <a:buFont typeface="Arial" charset="0"/>
              <a:buChar char="•"/>
              <a:tabLst>
                <a:tab pos="35401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35401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35401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540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 1.	</a:t>
            </a:r>
            <a:r>
              <a:rPr lang="en-AU" altLang="en-US" sz="2800" dirty="0">
                <a:solidFill>
                  <a:srgbClr val="3C9325"/>
                </a:solidFill>
              </a:rPr>
              <a:t>Hysteresis </a:t>
            </a:r>
            <a:r>
              <a:rPr lang="en-AU" altLang="en-US" sz="2800" dirty="0" smtClean="0">
                <a:solidFill>
                  <a:srgbClr val="3C9325"/>
                </a:solidFill>
              </a:rPr>
              <a:t>loss</a:t>
            </a:r>
            <a:br>
              <a:rPr lang="en-AU" altLang="en-US" sz="2800" dirty="0" smtClean="0">
                <a:solidFill>
                  <a:srgbClr val="3C9325"/>
                </a:solidFill>
              </a:rPr>
            </a:br>
            <a:r>
              <a:rPr lang="en-AU" altLang="en-US" sz="2800" dirty="0" smtClean="0">
                <a:solidFill>
                  <a:srgbClr val="3C9325"/>
                </a:solidFill>
              </a:rPr>
              <a:t>	</a:t>
            </a:r>
            <a:r>
              <a:rPr lang="en-AU" altLang="en-US" sz="2800" dirty="0" smtClean="0"/>
              <a:t>caused </a:t>
            </a:r>
            <a:r>
              <a:rPr lang="en-AU" altLang="en-US" sz="2800" dirty="0"/>
              <a:t>by a material’s hysteresis. A comparison </a:t>
            </a:r>
            <a:r>
              <a:rPr lang="en-AU" altLang="en-US" sz="2800" dirty="0" smtClean="0"/>
              <a:t>	between </a:t>
            </a:r>
            <a:r>
              <a:rPr lang="en-AU" altLang="en-US" sz="2800" dirty="0"/>
              <a:t>materials can be seen from their hysteresis </a:t>
            </a:r>
            <a:r>
              <a:rPr lang="en-AU" altLang="en-US" sz="2800" dirty="0" smtClean="0"/>
              <a:t>	curves</a:t>
            </a:r>
            <a:r>
              <a:rPr lang="en-AU" altLang="en-US" sz="2800" dirty="0"/>
              <a:t>. The smaller the area enclosed by the curve, the </a:t>
            </a:r>
            <a:r>
              <a:rPr lang="en-AU" altLang="en-US" sz="2800" dirty="0" smtClean="0"/>
              <a:t>	lower </a:t>
            </a:r>
            <a:r>
              <a:rPr lang="en-AU" altLang="en-US" sz="2800" dirty="0"/>
              <a:t>the losses.</a:t>
            </a:r>
          </a:p>
          <a:p>
            <a:pPr marL="536575" indent="-536575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2.	</a:t>
            </a:r>
            <a:r>
              <a:rPr lang="en-AU" altLang="en-US" sz="2800" dirty="0">
                <a:solidFill>
                  <a:srgbClr val="3C9325"/>
                </a:solidFill>
              </a:rPr>
              <a:t>Eddy current </a:t>
            </a:r>
            <a:r>
              <a:rPr lang="en-AU" altLang="en-US" sz="2800" dirty="0" smtClean="0">
                <a:solidFill>
                  <a:srgbClr val="3C9325"/>
                </a:solidFill>
              </a:rPr>
              <a:t>loss</a:t>
            </a:r>
            <a:br>
              <a:rPr lang="en-AU" altLang="en-US" sz="2800" dirty="0" smtClean="0">
                <a:solidFill>
                  <a:srgbClr val="3C9325"/>
                </a:solidFill>
              </a:rPr>
            </a:br>
            <a:r>
              <a:rPr lang="en-AU" altLang="en-US" sz="2800" dirty="0" smtClean="0">
                <a:solidFill>
                  <a:srgbClr val="3C9325"/>
                </a:solidFill>
              </a:rPr>
              <a:t>	</a:t>
            </a:r>
            <a:r>
              <a:rPr lang="en-AU" altLang="en-US" sz="2800" dirty="0" smtClean="0"/>
              <a:t>occurs </a:t>
            </a:r>
            <a:r>
              <a:rPr lang="en-AU" altLang="en-US" sz="2800" dirty="0"/>
              <a:t>when a coil is supplied with alternating current. </a:t>
            </a:r>
            <a:r>
              <a:rPr lang="en-AU" altLang="en-US" sz="2800" dirty="0" smtClean="0"/>
              <a:t>	To </a:t>
            </a:r>
            <a:r>
              <a:rPr lang="en-AU" altLang="en-US" sz="2800" dirty="0"/>
              <a:t>reduce this, the core of the coil is laminated.</a:t>
            </a:r>
          </a:p>
          <a:p>
            <a:pPr marL="536575" indent="-536575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3.	</a:t>
            </a:r>
            <a:r>
              <a:rPr lang="en-AU" altLang="en-US" sz="2800" dirty="0">
                <a:solidFill>
                  <a:srgbClr val="3C9325"/>
                </a:solidFill>
              </a:rPr>
              <a:t>Fringing and leakage </a:t>
            </a:r>
            <a:r>
              <a:rPr lang="en-AU" altLang="en-US" sz="2800" dirty="0" smtClean="0">
                <a:solidFill>
                  <a:srgbClr val="3C9325"/>
                </a:solidFill>
              </a:rPr>
              <a:t>loss</a:t>
            </a:r>
            <a:r>
              <a:rPr lang="en-AU" altLang="en-US" sz="2800" i="1" dirty="0" smtClean="0">
                <a:solidFill>
                  <a:srgbClr val="3C9325"/>
                </a:solidFill>
              </a:rPr>
              <a:t/>
            </a:r>
            <a:br>
              <a:rPr lang="en-AU" altLang="en-US" sz="2800" i="1" dirty="0" smtClean="0">
                <a:solidFill>
                  <a:srgbClr val="3C9325"/>
                </a:solidFill>
              </a:rPr>
            </a:br>
            <a:r>
              <a:rPr lang="en-AU" altLang="en-US" sz="2800" i="1" dirty="0" smtClean="0">
                <a:solidFill>
                  <a:srgbClr val="3C9325"/>
                </a:solidFill>
              </a:rPr>
              <a:t>	</a:t>
            </a:r>
            <a:r>
              <a:rPr lang="en-AU" altLang="en-US" sz="2800" dirty="0" smtClean="0"/>
              <a:t>due </a:t>
            </a:r>
            <a:r>
              <a:rPr lang="en-AU" altLang="en-US" sz="2800" dirty="0"/>
              <a:t>to flux flowing outside  the core.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545</Words>
  <Application>Microsoft Office PowerPoint</Application>
  <PresentationFormat>On-screen Show (4:3)</PresentationFormat>
  <Paragraphs>93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11.5 Magnetisation curves</vt:lpstr>
      <vt:lpstr>B–H curve</vt:lpstr>
      <vt:lpstr>Shape of B–H curve</vt:lpstr>
      <vt:lpstr>Magnetic hysteresis</vt:lpstr>
      <vt:lpstr>Hysteresis curve</vt:lpstr>
      <vt:lpstr>Example hysteresis loops</vt:lpstr>
      <vt:lpstr>Ferrite hysteresis loop</vt:lpstr>
      <vt:lpstr>Magnetic losses</vt:lpstr>
      <vt:lpstr>Reducing eddy current loss</vt:lpstr>
      <vt:lpstr>Magnetic leakage</vt:lpstr>
      <vt:lpstr>Summing up</vt:lpstr>
      <vt:lpstr>Summing up (2)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135</cp:revision>
  <dcterms:created xsi:type="dcterms:W3CDTF">2012-01-23T05:41:48Z</dcterms:created>
  <dcterms:modified xsi:type="dcterms:W3CDTF">2019-02-02T20:12:59Z</dcterms:modified>
</cp:coreProperties>
</file>