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330" r:id="rId2"/>
    <p:sldId id="331" r:id="rId3"/>
    <p:sldId id="332" r:id="rId4"/>
    <p:sldId id="334" r:id="rId5"/>
    <p:sldId id="335" r:id="rId6"/>
    <p:sldId id="336" r:id="rId7"/>
    <p:sldId id="337" r:id="rId8"/>
    <p:sldId id="338" r:id="rId9"/>
    <p:sldId id="257" r:id="rId10"/>
    <p:sldId id="258" r:id="rId11"/>
    <p:sldId id="259" r:id="rId12"/>
    <p:sldId id="260" r:id="rId13"/>
    <p:sldId id="339" r:id="rId14"/>
    <p:sldId id="261" r:id="rId15"/>
    <p:sldId id="262" r:id="rId16"/>
    <p:sldId id="263" r:id="rId17"/>
    <p:sldId id="342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329" r:id="rId37"/>
    <p:sldId id="282" r:id="rId38"/>
    <p:sldId id="283" r:id="rId39"/>
    <p:sldId id="341" r:id="rId40"/>
    <p:sldId id="340" r:id="rId41"/>
    <p:sldId id="284" r:id="rId42"/>
    <p:sldId id="285" r:id="rId43"/>
    <p:sldId id="286" r:id="rId44"/>
    <p:sldId id="287" r:id="rId45"/>
    <p:sldId id="288" r:id="rId46"/>
    <p:sldId id="343" r:id="rId4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3" autoAdjust="0"/>
    <p:restoredTop sz="97902" autoAdjust="0"/>
  </p:normalViewPr>
  <p:slideViewPr>
    <p:cSldViewPr snapToObjects="1" showGuides="1">
      <p:cViewPr varScale="1">
        <p:scale>
          <a:sx n="70" d="100"/>
          <a:sy n="70" d="100"/>
        </p:scale>
        <p:origin x="-10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24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51F24C33-7B6C-4B00-91FA-246D269ADE6A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85AC755D-C260-46E9-B8E1-03F4B45AD1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169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0BFF22-4421-4968-B22F-9AB41859EFD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01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94C54A8-E32F-4445-B6FC-579645D0A2B6}" type="slidenum">
              <a:rPr lang="en-AU" altLang="en-US"/>
              <a:pPr>
                <a:spcBef>
                  <a:spcPct val="0"/>
                </a:spcBef>
              </a:pPr>
              <a:t>18</a:t>
            </a:fld>
            <a:endParaRPr lang="en-AU" altLang="en-US"/>
          </a:p>
        </p:txBody>
      </p:sp>
      <p:sp>
        <p:nvSpPr>
          <p:cNvPr id="235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9EEDB9-70E2-4E1C-BFBD-E5DE63E39CB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11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6B40BEE-6B21-436F-88C3-962136D293CA}" type="slidenum">
              <a:rPr lang="en-AU" altLang="en-US"/>
              <a:pPr>
                <a:spcBef>
                  <a:spcPct val="0"/>
                </a:spcBef>
              </a:pPr>
              <a:t>19</a:t>
            </a:fld>
            <a:endParaRPr lang="en-AU" altLang="en-US"/>
          </a:p>
        </p:txBody>
      </p:sp>
      <p:sp>
        <p:nvSpPr>
          <p:cNvPr id="25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0D5CE-A14E-4593-8DD5-0AF6CE0E54B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21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E49038D-5595-4E8E-A898-75E3E963C9A7}" type="slidenum">
              <a:rPr lang="en-AU" altLang="en-US"/>
              <a:pPr>
                <a:spcBef>
                  <a:spcPct val="0"/>
                </a:spcBef>
              </a:pPr>
              <a:t>20</a:t>
            </a:fld>
            <a:endParaRPr lang="en-AU" altLang="en-US"/>
          </a:p>
        </p:txBody>
      </p:sp>
      <p:sp>
        <p:nvSpPr>
          <p:cNvPr id="276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 Figure 11.5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47EB93-E3DD-4061-A338-A519AD6B885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31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60F9B36-B936-400F-9E46-093D5FF7253E}" type="slidenum">
              <a:rPr lang="en-AU" altLang="en-US"/>
              <a:pPr>
                <a:spcBef>
                  <a:spcPct val="0"/>
                </a:spcBef>
              </a:pPr>
              <a:t>21</a:t>
            </a:fld>
            <a:endParaRPr lang="en-AU" altLang="en-US"/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0695B7-2DB6-478A-8E52-9C819826F06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42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17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B5BB5ED-5A27-48DD-BF71-A82BF7F2A27B}" type="slidenum">
              <a:rPr lang="en-AU" altLang="en-US"/>
              <a:pPr>
                <a:spcBef>
                  <a:spcPct val="0"/>
                </a:spcBef>
              </a:pPr>
              <a:t>22</a:t>
            </a:fld>
            <a:endParaRPr lang="en-AU" altLang="en-US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11.6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678F2D-5908-43B2-94CC-88D2844E537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52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37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14FA747-BABC-41F9-A71C-DEC5BF7EB78D}" type="slidenum">
              <a:rPr lang="en-AU" altLang="en-US"/>
              <a:pPr>
                <a:spcBef>
                  <a:spcPct val="0"/>
                </a:spcBef>
              </a:pPr>
              <a:t>23</a:t>
            </a:fld>
            <a:endParaRPr lang="en-AU" altLang="en-US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E4978-BA54-4EC7-8FAF-9D30800E681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62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E4B255F-7569-4318-8633-6A4CC43EEC45}" type="slidenum">
              <a:rPr lang="en-AU" altLang="en-US"/>
              <a:pPr>
                <a:spcBef>
                  <a:spcPct val="0"/>
                </a:spcBef>
              </a:pPr>
              <a:t>24</a:t>
            </a:fld>
            <a:endParaRPr lang="en-AU" altLang="en-US"/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9069BD-0288-4C12-B97C-0E5F6142B7E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72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001F71D-37ED-41EE-8BE0-3DCDC61146EC}" type="slidenum">
              <a:rPr lang="en-AU" altLang="en-US"/>
              <a:pPr>
                <a:spcBef>
                  <a:spcPct val="0"/>
                </a:spcBef>
              </a:pPr>
              <a:t>25</a:t>
            </a:fld>
            <a:endParaRPr lang="en-AU" altLang="en-US"/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F9F698-1C04-4DFA-B45D-00FCAF67C96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83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F584F95-0AD0-4E2D-A980-47B76D14EC87}" type="slidenum">
              <a:rPr lang="en-AU" altLang="en-US"/>
              <a:pPr>
                <a:spcBef>
                  <a:spcPct val="0"/>
                </a:spcBef>
              </a:pPr>
              <a:t>26</a:t>
            </a:fld>
            <a:endParaRPr lang="en-AU" altLang="en-US"/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E551AE-A557-495F-BA36-DF828B4C528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93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19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95A2638-CDA4-4D11-B963-D31E83F87285}" type="slidenum">
              <a:rPr lang="en-AU" altLang="en-US"/>
              <a:pPr>
                <a:spcBef>
                  <a:spcPct val="0"/>
                </a:spcBef>
              </a:pPr>
              <a:t>27</a:t>
            </a:fld>
            <a:endParaRPr lang="en-AU" altLang="en-US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11.7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/>
              <a:t>29/08/2018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/>
              <a:t>G101A_(01)_Magnets &amp; Magnetism</a:t>
            </a: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/>
              <a:pPr/>
              <a:t>2</a:t>
            </a:fld>
            <a:endParaRPr lang="en-A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Title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350F2-8AE6-4FB4-83B0-E457CD9A2FF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03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40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7224680-A97F-4B0C-A75C-D358F8E6B95A}" type="slidenum">
              <a:rPr lang="en-AU" altLang="en-US"/>
              <a:pPr>
                <a:spcBef>
                  <a:spcPct val="0"/>
                </a:spcBef>
              </a:pPr>
              <a:t>28</a:t>
            </a:fld>
            <a:endParaRPr lang="en-AU" altLang="en-US"/>
          </a:p>
        </p:txBody>
      </p:sp>
      <p:sp>
        <p:nvSpPr>
          <p:cNvPr id="440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661060-C2DE-4579-A256-FD32BC4F451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AD746AD-6A9A-4806-BF59-80D70C61A6EA}" type="slidenum">
              <a:rPr lang="en-AU" altLang="en-US"/>
              <a:pPr>
                <a:spcBef>
                  <a:spcPct val="0"/>
                </a:spcBef>
              </a:pPr>
              <a:t>29</a:t>
            </a:fld>
            <a:endParaRPr lang="en-AU" altLang="en-US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37672E-1D3F-4A23-B9E8-CCC6F5A3B82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24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81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AC58D4E-7B5F-49AD-BAF2-F2AF9A615033}" type="slidenum">
              <a:rPr lang="en-AU" altLang="en-US"/>
              <a:pPr>
                <a:spcBef>
                  <a:spcPct val="0"/>
                </a:spcBef>
              </a:pPr>
              <a:t>30</a:t>
            </a:fld>
            <a:endParaRPr lang="en-AU" altLang="en-US"/>
          </a:p>
        </p:txBody>
      </p:sp>
      <p:sp>
        <p:nvSpPr>
          <p:cNvPr id="48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8D3F8F-A2D0-4BC1-B596-EE455D66D7E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34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01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B842D62-551C-434C-B863-EF156B90D040}" type="slidenum">
              <a:rPr lang="en-AU" altLang="en-US"/>
              <a:pPr>
                <a:spcBef>
                  <a:spcPct val="0"/>
                </a:spcBef>
              </a:pPr>
              <a:t>31</a:t>
            </a:fld>
            <a:endParaRPr lang="en-AU" altLang="en-US"/>
          </a:p>
        </p:txBody>
      </p:sp>
      <p:sp>
        <p:nvSpPr>
          <p:cNvPr id="501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9AE9FB-9E08-4DD1-AC0E-0C31646ED92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44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22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5CE0565-4F5E-49F0-AD05-C34A0509DD60}" type="slidenum">
              <a:rPr lang="en-AU" altLang="en-US"/>
              <a:pPr>
                <a:spcBef>
                  <a:spcPct val="0"/>
                </a:spcBef>
              </a:pPr>
              <a:t>32</a:t>
            </a:fld>
            <a:endParaRPr lang="en-AU" altLang="en-US"/>
          </a:p>
        </p:txBody>
      </p:sp>
      <p:sp>
        <p:nvSpPr>
          <p:cNvPr id="522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11.9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527B6F-DE2E-4E10-8726-4C66394BEDD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54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42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FE576E5-E4EE-4C24-8F6E-5CCD5FE1873F}" type="slidenum">
              <a:rPr lang="en-AU" altLang="en-US"/>
              <a:pPr>
                <a:spcBef>
                  <a:spcPct val="0"/>
                </a:spcBef>
              </a:pPr>
              <a:t>33</a:t>
            </a:fld>
            <a:endParaRPr lang="en-AU" altLang="en-US"/>
          </a:p>
        </p:txBody>
      </p:sp>
      <p:sp>
        <p:nvSpPr>
          <p:cNvPr id="542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11.8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AB7B15-7526-4DC4-8D0F-36CDF28ED76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64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63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CC67B98-26E2-4A94-BAE9-6FC0127CFE07}" type="slidenum">
              <a:rPr lang="en-AU" altLang="en-US"/>
              <a:pPr>
                <a:spcBef>
                  <a:spcPct val="0"/>
                </a:spcBef>
              </a:pPr>
              <a:t>34</a:t>
            </a:fld>
            <a:endParaRPr lang="en-AU" altLang="en-US"/>
          </a:p>
        </p:txBody>
      </p:sp>
      <p:sp>
        <p:nvSpPr>
          <p:cNvPr id="56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11.10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A1E377-DE84-46DD-AB28-83EFF2D7A5E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75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83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31F1758-CC8B-4F67-950A-A8F90BB713A9}" type="slidenum">
              <a:rPr lang="en-AU" altLang="en-US"/>
              <a:pPr>
                <a:spcBef>
                  <a:spcPct val="0"/>
                </a:spcBef>
              </a:pPr>
              <a:t>35</a:t>
            </a:fld>
            <a:endParaRPr lang="en-AU" altLang="en-US"/>
          </a:p>
        </p:txBody>
      </p:sp>
      <p:sp>
        <p:nvSpPr>
          <p:cNvPr id="583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91619B-4AA6-412E-A0E9-D1A6D5F5D59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85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04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7AD9732-A81D-4E87-9DAB-A47C67DFE1BC}" type="slidenum">
              <a:rPr lang="en-AU" altLang="en-US"/>
              <a:pPr>
                <a:spcBef>
                  <a:spcPct val="0"/>
                </a:spcBef>
              </a:pPr>
              <a:t>36</a:t>
            </a:fld>
            <a:endParaRPr lang="en-AU" altLang="en-US"/>
          </a:p>
        </p:txBody>
      </p:sp>
      <p:sp>
        <p:nvSpPr>
          <p:cNvPr id="604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559D6A-D827-4A7B-8741-31B11E41AD8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95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24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7365FD7-C0FE-456E-BE59-2666D4B15B8A}" type="slidenum">
              <a:rPr lang="en-AU" altLang="en-US"/>
              <a:pPr>
                <a:spcBef>
                  <a:spcPct val="0"/>
                </a:spcBef>
              </a:pPr>
              <a:t>37</a:t>
            </a:fld>
            <a:endParaRPr lang="en-AU" altLang="en-US"/>
          </a:p>
        </p:txBody>
      </p:sp>
      <p:sp>
        <p:nvSpPr>
          <p:cNvPr id="624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11.11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E9814F-C1BE-4E0C-A2F7-EABC022BAB7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39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2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8E2D7D0-751E-4B15-807E-CB0A3B6DBF3D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112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61F5DA-3A0E-4AEF-B6E6-906F3C6640F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05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45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0A6F7EE-22BB-4DB4-9324-87A5E306507B}" type="slidenum">
              <a:rPr lang="en-AU" altLang="en-US"/>
              <a:pPr>
                <a:spcBef>
                  <a:spcPct val="0"/>
                </a:spcBef>
              </a:pPr>
              <a:t>38</a:t>
            </a:fld>
            <a:endParaRPr lang="en-AU" altLang="en-US"/>
          </a:p>
        </p:txBody>
      </p:sp>
      <p:sp>
        <p:nvSpPr>
          <p:cNvPr id="645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61F5DA-3A0E-4AEF-B6E6-906F3C6640F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05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45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0A6F7EE-22BB-4DB4-9324-87A5E306507B}" type="slidenum">
              <a:rPr lang="en-AU" altLang="en-US"/>
              <a:pPr>
                <a:spcBef>
                  <a:spcPct val="0"/>
                </a:spcBef>
              </a:pPr>
              <a:t>39</a:t>
            </a:fld>
            <a:endParaRPr lang="en-AU" altLang="en-US"/>
          </a:p>
        </p:txBody>
      </p:sp>
      <p:sp>
        <p:nvSpPr>
          <p:cNvPr id="645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A3CCB2-A039-44BC-9C79-B8AA07F1B6A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16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65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B50A225-F7D7-4FF7-BCB6-E9FE9AAEFA38}" type="slidenum">
              <a:rPr lang="en-AU" altLang="en-US"/>
              <a:pPr>
                <a:spcBef>
                  <a:spcPct val="0"/>
                </a:spcBef>
              </a:pPr>
              <a:t>41</a:t>
            </a:fld>
            <a:endParaRPr lang="en-AU" altLang="en-US"/>
          </a:p>
        </p:txBody>
      </p:sp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11.12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C11498-FCDA-4FEE-9249-5B5AAAC29A4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26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86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2DCB5FD-550A-43AE-A79D-AB73376BB822}" type="slidenum">
              <a:rPr lang="en-AU" altLang="en-US"/>
              <a:pPr>
                <a:spcBef>
                  <a:spcPct val="0"/>
                </a:spcBef>
              </a:pPr>
              <a:t>42</a:t>
            </a:fld>
            <a:endParaRPr lang="en-AU" altLang="en-US"/>
          </a:p>
        </p:txBody>
      </p:sp>
      <p:sp>
        <p:nvSpPr>
          <p:cNvPr id="686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32D679-CEDB-467C-9C9B-04313073D72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36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06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DCFDBE5-A958-4211-B42F-531D2B5130EF}" type="slidenum">
              <a:rPr lang="en-AU" altLang="en-US"/>
              <a:pPr>
                <a:spcBef>
                  <a:spcPct val="0"/>
                </a:spcBef>
              </a:pPr>
              <a:t>43</a:t>
            </a:fld>
            <a:endParaRPr lang="en-AU" altLang="en-US"/>
          </a:p>
        </p:txBody>
      </p:sp>
      <p:sp>
        <p:nvSpPr>
          <p:cNvPr id="706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C6BFEF-C1EB-4F51-9156-32807078CF5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46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27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170C297-E821-4701-9483-95ACF9B5D83C}" type="slidenum">
              <a:rPr lang="en-AU" altLang="en-US"/>
              <a:pPr>
                <a:spcBef>
                  <a:spcPct val="0"/>
                </a:spcBef>
              </a:pPr>
              <a:t>44</a:t>
            </a:fld>
            <a:endParaRPr lang="en-AU" altLang="en-US"/>
          </a:p>
        </p:txBody>
      </p:sp>
      <p:sp>
        <p:nvSpPr>
          <p:cNvPr id="727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5375E6-A02F-4243-814C-40A5C2F9A72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57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47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20C9B33-842C-4104-B253-0093EB53AFA3}" type="slidenum">
              <a:rPr lang="en-AU" altLang="en-US"/>
              <a:pPr>
                <a:spcBef>
                  <a:spcPct val="0"/>
                </a:spcBef>
              </a:pPr>
              <a:t>45</a:t>
            </a:fld>
            <a:endParaRPr lang="en-AU" altLang="en-US"/>
          </a:p>
        </p:txBody>
      </p:sp>
      <p:sp>
        <p:nvSpPr>
          <p:cNvPr id="747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33F079-87C1-4074-8573-83156EDCCD6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49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3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CD1ED79-7B38-487C-BDC3-859C151C4224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133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6D8EBA-D0C7-4ED3-82B7-33FDFCDC9D6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60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3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4419254-9528-4F35-A023-2788CE1F83F0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153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8B5009-6662-4CE4-B15D-C0473B4A8AC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70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74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46FF42E-D334-4CA9-AFCD-12ECE25D2248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174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9BF337-1608-4554-91C6-3211D48CA7D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80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7126BE5-A934-4372-8CC9-97926CF6CA7B}" type="slidenum">
              <a:rPr lang="en-AU" altLang="en-US"/>
              <a:pPr>
                <a:spcBef>
                  <a:spcPct val="0"/>
                </a:spcBef>
              </a:pPr>
              <a:t>15</a:t>
            </a:fld>
            <a:endParaRPr lang="en-AU" altLang="en-US"/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11.2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78621F-9BC3-4051-9F83-AC1F75A8049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90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EDFE4D7-5C5F-4BC5-BFB8-6C71309C0FA3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11.3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4C85A112-DEE5-46C8-8147-01FC33650425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53AC493D-194C-4598-8DE7-0A65E8C088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390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16632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484784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dirty="0" smtClean="0"/>
              <a:t>Click to edit Master text styles</a:t>
            </a:r>
          </a:p>
          <a:p>
            <a:pPr lvl="1"/>
            <a:r>
              <a:rPr lang="en-AU" altLang="en-US" dirty="0" err="1" smtClean="0"/>
              <a:t>SecondClick</a:t>
            </a:r>
            <a:r>
              <a:rPr lang="en-AU" altLang="en-US" dirty="0" smtClean="0"/>
              <a:t> to edit Master title style</a:t>
            </a:r>
            <a:endParaRPr lang="en-US" altLang="en-US" dirty="0" smtClean="0"/>
          </a:p>
          <a:p>
            <a:pPr lvl="1"/>
            <a:r>
              <a:rPr lang="en-AU" altLang="en-US" dirty="0" smtClean="0"/>
              <a:t> level</a:t>
            </a:r>
          </a:p>
          <a:p>
            <a:pPr lvl="2"/>
            <a:r>
              <a:rPr lang="en-AU" altLang="en-US" dirty="0" smtClean="0"/>
              <a:t>Third level</a:t>
            </a:r>
          </a:p>
          <a:p>
            <a:pPr lvl="3"/>
            <a:r>
              <a:rPr lang="en-AU" altLang="en-US" dirty="0" smtClean="0"/>
              <a:t>Fourth level</a:t>
            </a:r>
          </a:p>
          <a:p>
            <a:pPr lvl="4"/>
            <a:r>
              <a:rPr lang="en-AU" altLang="en-US" dirty="0" smtClean="0"/>
              <a:t>Fifth level</a:t>
            </a:r>
            <a:endParaRPr lang="en-US" alt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../../../VIDEO_TS/VTS_04_1.VOB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2.bin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1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Magnetism &amp; Electromagnets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</a:t>
            </a:r>
          </a:p>
          <a:p>
            <a:pPr marL="1619250" indent="-1619250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1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1.1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	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Magnetism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34101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12775" y="539750"/>
            <a:ext cx="791845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>
                <a:solidFill>
                  <a:srgbClr val="3C9325"/>
                </a:solidFill>
              </a:rPr>
              <a:t>Chapter 11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>
              <a:solidFill>
                <a:srgbClr val="3C9325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>
                <a:solidFill>
                  <a:srgbClr val="3C9325"/>
                </a:solidFill>
              </a:rPr>
              <a:t>Magnetism and electromagnets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>
              <a:solidFill>
                <a:srgbClr val="3C9325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-26988"/>
            <a:ext cx="9144000" cy="719684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About this chapter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08692" y="800708"/>
            <a:ext cx="828378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</a:rPr>
              <a:t>Magnetism and electricity are closely related. Most of the electricity we generate relies on this relationship, as do electric motors and many other electrical components.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chapter: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reviews magnetism, the magnetic field and some of the terms that describe magnetism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looks at the way different types of materials respond to a magnetic field and how they are classified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explains electromagnets and a number of terms and equations related to magnetism.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Contents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611188" y="1511300"/>
            <a:ext cx="7920037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7063" indent="-627063" defTabSz="900113">
              <a:spcBef>
                <a:spcPct val="20000"/>
              </a:spcBef>
              <a:buFont typeface="Arial" charset="0"/>
              <a:buChar char="•"/>
              <a:tabLst>
                <a:tab pos="719138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defTabSz="900113">
              <a:spcBef>
                <a:spcPct val="20000"/>
              </a:spcBef>
              <a:buFont typeface="Arial" charset="0"/>
              <a:buChar char="–"/>
              <a:tabLst>
                <a:tab pos="719138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defTabSz="900113">
              <a:spcBef>
                <a:spcPct val="20000"/>
              </a:spcBef>
              <a:buFont typeface="Arial" charset="0"/>
              <a:buChar char="•"/>
              <a:tabLst>
                <a:tab pos="719138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defTabSz="900113">
              <a:spcBef>
                <a:spcPct val="20000"/>
              </a:spcBef>
              <a:buFont typeface="Arial" charset="0"/>
              <a:buChar char="–"/>
              <a:tabLst>
                <a:tab pos="719138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defTabSz="900113">
              <a:spcBef>
                <a:spcPct val="20000"/>
              </a:spcBef>
              <a:buFont typeface="Arial" charset="0"/>
              <a:buChar char="»"/>
              <a:tabLst>
                <a:tab pos="719138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719138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719138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719138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719138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895350" indent="-895350" eaLnBrk="1" hangingPunct="1">
              <a:spcBef>
                <a:spcPts val="1200"/>
              </a:spcBef>
              <a:buFontTx/>
              <a:buNone/>
              <a:tabLst/>
            </a:pPr>
            <a:r>
              <a:rPr lang="en-AU" altLang="en-US" sz="2800" b="1" dirty="0"/>
              <a:t>11.1</a:t>
            </a:r>
            <a:r>
              <a:rPr lang="en-AU" altLang="en-US" sz="2800" dirty="0"/>
              <a:t> 	Magnetism</a:t>
            </a:r>
          </a:p>
          <a:p>
            <a:pPr marL="895350" indent="-895350" eaLnBrk="1" hangingPunct="1">
              <a:spcBef>
                <a:spcPts val="1200"/>
              </a:spcBef>
              <a:buFontTx/>
              <a:buNone/>
              <a:tabLst/>
            </a:pPr>
            <a:r>
              <a:rPr lang="en-AU" altLang="en-US" sz="2800" b="1" dirty="0"/>
              <a:t>11.2</a:t>
            </a:r>
            <a:r>
              <a:rPr lang="en-AU" altLang="en-US" sz="2800" dirty="0"/>
              <a:t> 	Magnetic effect of an electric current</a:t>
            </a:r>
          </a:p>
          <a:p>
            <a:pPr marL="895350" indent="-895350" eaLnBrk="1" hangingPunct="1">
              <a:spcBef>
                <a:spcPts val="1200"/>
              </a:spcBef>
              <a:buFontTx/>
              <a:buNone/>
              <a:tabLst/>
            </a:pPr>
            <a:r>
              <a:rPr lang="en-AU" altLang="en-US" sz="2800" b="1" dirty="0"/>
              <a:t>11.3</a:t>
            </a:r>
            <a:r>
              <a:rPr lang="en-AU" altLang="en-US" sz="2800" dirty="0"/>
              <a:t> 	The electromagnet</a:t>
            </a:r>
          </a:p>
          <a:p>
            <a:pPr marL="895350" indent="-895350" eaLnBrk="1" hangingPunct="1">
              <a:spcBef>
                <a:spcPts val="1200"/>
              </a:spcBef>
              <a:buFontTx/>
              <a:buNone/>
              <a:tabLst/>
            </a:pPr>
            <a:r>
              <a:rPr lang="en-AU" altLang="en-US" sz="2800" b="1" dirty="0"/>
              <a:t>11.4</a:t>
            </a:r>
            <a:r>
              <a:rPr lang="en-AU" altLang="en-US" sz="2800" dirty="0"/>
              <a:t> 	Magnetic circuit</a:t>
            </a:r>
          </a:p>
          <a:p>
            <a:pPr marL="895350" indent="-895350" eaLnBrk="1" hangingPunct="1">
              <a:spcBef>
                <a:spcPts val="1200"/>
              </a:spcBef>
              <a:buFontTx/>
              <a:buNone/>
              <a:tabLst/>
            </a:pPr>
            <a:r>
              <a:rPr lang="en-AU" altLang="en-US" sz="2800" b="1" dirty="0"/>
              <a:t>11.5</a:t>
            </a:r>
            <a:r>
              <a:rPr lang="en-AU" altLang="en-US" sz="2800" dirty="0"/>
              <a:t> 	Magnetisation curves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1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Magnetism &amp; Electromagnets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</a:t>
            </a:r>
          </a:p>
          <a:p>
            <a:pPr marL="1619250" indent="-1619250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1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1.1</a:t>
            </a:r>
            <a:r>
              <a:rPr lang="en-AU" altLang="en-US" sz="4800">
                <a:solidFill>
                  <a:srgbClr val="3C9325"/>
                </a:solidFill>
                <a:latin typeface="Arial Narrow" pitchFamily="34" charset="0"/>
              </a:rPr>
              <a:t>	</a:t>
            </a:r>
            <a:r>
              <a:rPr lang="en-AU" altLang="en-US" sz="4800" smtClean="0">
                <a:solidFill>
                  <a:srgbClr val="3C9325"/>
                </a:solidFill>
                <a:latin typeface="Arial Narrow" pitchFamily="34" charset="0"/>
              </a:rPr>
              <a:t>Magnetism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20285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11.1 Magnetism</a:t>
            </a:r>
          </a:p>
        </p:txBody>
      </p:sp>
      <p:sp>
        <p:nvSpPr>
          <p:cNvPr id="15364" name="Rectangle 10"/>
          <p:cNvSpPr>
            <a:spLocks noChangeArrowheads="1"/>
          </p:cNvSpPr>
          <p:nvPr/>
        </p:nvSpPr>
        <p:spPr bwMode="auto">
          <a:xfrm>
            <a:off x="611188" y="1511300"/>
            <a:ext cx="7921625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spcBef>
                <a:spcPts val="1200"/>
              </a:spcBef>
            </a:pPr>
            <a:r>
              <a:rPr lang="en-AU" altLang="en-US" sz="2800" dirty="0"/>
              <a:t>Magnetism is a force created by a magnetic field. </a:t>
            </a:r>
          </a:p>
          <a:p>
            <a:pPr marL="536575" indent="-536575" eaLnBrk="1" hangingPunct="1">
              <a:spcBef>
                <a:spcPts val="1200"/>
              </a:spcBef>
            </a:pPr>
            <a:r>
              <a:rPr lang="en-AU" altLang="en-US" sz="2800" dirty="0"/>
              <a:t>The Earth has a magnetic field that produces the magnetosphere, which protects the Earth from the sun’s solar wind.</a:t>
            </a:r>
          </a:p>
          <a:p>
            <a:pPr marL="536575" indent="-536575" eaLnBrk="1" hangingPunct="1">
              <a:spcBef>
                <a:spcPts val="1200"/>
              </a:spcBef>
            </a:pPr>
            <a:r>
              <a:rPr lang="en-AU" altLang="en-US" sz="2800" dirty="0"/>
              <a:t>A magnet has two poles (north and south pole), so named because a magnet, if allowed to move freely, aligns itself so its north pole points to the Earth’s magnetic North Pole.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Basic compass</a:t>
            </a:r>
          </a:p>
        </p:txBody>
      </p: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612775" y="4859338"/>
            <a:ext cx="791845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05000"/>
              </a:lnSpc>
              <a:spcBef>
                <a:spcPct val="25000"/>
              </a:spcBef>
              <a:buFontTx/>
              <a:buNone/>
            </a:pPr>
            <a:r>
              <a:rPr lang="en-AU" altLang="en-US" sz="2400"/>
              <a:t>The north-seeking pole of a magnet points to the Earth’s magnetic North Pole</a:t>
            </a:r>
          </a:p>
        </p:txBody>
      </p:sp>
      <p:pic>
        <p:nvPicPr>
          <p:cNvPr id="18436" name="Picture 5" descr="Figure 11.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3" y="1825625"/>
            <a:ext cx="7061200" cy="304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Magnetic Field</a:t>
            </a:r>
          </a:p>
        </p:txBody>
      </p:sp>
      <p:sp>
        <p:nvSpPr>
          <p:cNvPr id="20483" name="Rectangle 34"/>
          <p:cNvSpPr>
            <a:spLocks noChangeArrowheads="1"/>
          </p:cNvSpPr>
          <p:nvPr/>
        </p:nvSpPr>
        <p:spPr bwMode="auto">
          <a:xfrm>
            <a:off x="611188" y="4859338"/>
            <a:ext cx="7920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magnetic field is made up of lines of force that travel from the north to the south pole of a magnet</a:t>
            </a:r>
          </a:p>
        </p:txBody>
      </p:sp>
      <p:pic>
        <p:nvPicPr>
          <p:cNvPr id="20484" name="Picture 5" descr="Figure 11.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7856537" cy="28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00" y="2154998"/>
            <a:ext cx="4680000" cy="3434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89013" y="1013809"/>
            <a:ext cx="716438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4000" dirty="0">
                <a:solidFill>
                  <a:srgbClr val="3C9325"/>
                </a:solidFill>
                <a:latin typeface="Arial Narrow" pitchFamily="34" charset="0"/>
                <a:ea typeface="+mj-ea"/>
              </a:rPr>
              <a:t>RN Video</a:t>
            </a:r>
            <a:r>
              <a:rPr lang="en-AU" altLang="en-US" dirty="0">
                <a:latin typeface="Comic Sans MS" pitchFamily="66" charset="0"/>
              </a:rPr>
              <a:t/>
            </a:r>
            <a:br>
              <a:rPr lang="en-AU" altLang="en-US" dirty="0">
                <a:latin typeface="Comic Sans MS" pitchFamily="66" charset="0"/>
              </a:rPr>
            </a:br>
            <a:r>
              <a:rPr lang="en-AU" altLang="en-US" dirty="0">
                <a:latin typeface="Comic Sans MS" pitchFamily="66" charset="0"/>
                <a:hlinkClick r:id="rId3" action="ppaction://hlinkfile"/>
              </a:rPr>
              <a:t>Magnetism (Part 3)</a:t>
            </a:r>
            <a:endParaRPr lang="en-AU" altLang="en-US" dirty="0">
              <a:latin typeface="Comic Sans MS" pitchFamily="66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068513" y="174625"/>
            <a:ext cx="5005387" cy="707886"/>
          </a:xfrm>
          <a:prstGeom prst="rect">
            <a:avLst/>
          </a:prstGeom>
          <a:extLst/>
        </p:spPr>
        <p:txBody>
          <a:bodyPr vert="horz" wrap="square" lIns="91440" tIns="10800" rIns="91440" bIns="10800" numCol="1" rtlCol="0" anchor="b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4000" cap="none">
                <a:solidFill>
                  <a:srgbClr val="3C9325"/>
                </a:solidFill>
                <a:latin typeface="Arial Narrow" pitchFamily="34" charset="0"/>
                <a:ea typeface="+mj-ea"/>
              </a:defRPr>
            </a:lvl1pPr>
            <a:lvl2pPr algn="ctr">
              <a:defRPr sz="4000">
                <a:solidFill>
                  <a:srgbClr val="008000"/>
                </a:solidFill>
                <a:latin typeface="Arial Narrow" pitchFamily="34" charset="0"/>
              </a:defRPr>
            </a:lvl2pPr>
            <a:lvl3pPr algn="ctr">
              <a:defRPr sz="4000">
                <a:solidFill>
                  <a:srgbClr val="008000"/>
                </a:solidFill>
                <a:latin typeface="Arial Narrow" pitchFamily="34" charset="0"/>
              </a:defRPr>
            </a:lvl3pPr>
            <a:lvl4pPr algn="ctr">
              <a:defRPr sz="4000">
                <a:solidFill>
                  <a:srgbClr val="008000"/>
                </a:solidFill>
                <a:latin typeface="Arial Narrow" pitchFamily="34" charset="0"/>
              </a:defRPr>
            </a:lvl4pPr>
            <a:lvl5pPr algn="ctr">
              <a:defRPr sz="4000">
                <a:solidFill>
                  <a:srgbClr val="008000"/>
                </a:solidFill>
                <a:latin typeface="Arial Narrow" pitchFamily="34" charset="0"/>
              </a:defRPr>
            </a:lvl5pPr>
            <a:lvl6pPr marL="457200" algn="ctr" defTabSz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</a:defRPr>
            </a:lvl6pPr>
            <a:lvl7pPr marL="914400" algn="ctr" defTabSz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</a:defRPr>
            </a:lvl7pPr>
            <a:lvl8pPr marL="1371600" algn="ctr" defTabSz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</a:defRPr>
            </a:lvl8pPr>
            <a:lvl9pPr marL="1828800" algn="ctr" defTabSz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</a:defRPr>
            </a:lvl9pPr>
          </a:lstStyle>
          <a:p>
            <a:r>
              <a:rPr lang="en-AU" altLang="en-US" dirty="0"/>
              <a:t>Magnetic Fields</a:t>
            </a:r>
          </a:p>
        </p:txBody>
      </p:sp>
    </p:spTree>
    <p:extLst>
      <p:ext uri="{BB962C8B-B14F-4D97-AF65-F5344CB8AC3E}">
        <p14:creationId xmlns:p14="http://schemas.microsoft.com/office/powerpoint/2010/main" val="133812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"/>
            <a:ext cx="9144000" cy="756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Properties of a magnetic field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612775" y="800708"/>
            <a:ext cx="791845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Properties of a magnetic field include: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they seek the path of least magnetic resistance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 smtClean="0">
                <a:latin typeface="Arial Narrow" pitchFamily="34" charset="0"/>
                <a:cs typeface="+mn-cs"/>
              </a:rPr>
              <a:t>they </a:t>
            </a:r>
            <a:r>
              <a:rPr lang="en-AU" sz="2800" dirty="0">
                <a:latin typeface="Arial Narrow" pitchFamily="34" charset="0"/>
                <a:cs typeface="+mn-cs"/>
              </a:rPr>
              <a:t>attempt to form closed loops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they never cross one another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they all have the same magnetic strength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they become less dense (spread out) in air or other non-magnetic materials, and become more dense when flowing in a magnetic material, such as iron</a:t>
            </a:r>
            <a:r>
              <a:rPr lang="en-AU" sz="2800" dirty="0" smtClean="0">
                <a:latin typeface="Arial Narrow" pitchFamily="34" charset="0"/>
                <a:cs typeface="+mn-cs"/>
              </a:rPr>
              <a:t>.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</a:rPr>
              <a:t>parallel lines of force travelling in the same direction repel each </a:t>
            </a:r>
            <a:r>
              <a:rPr lang="en-AU" sz="2800" dirty="0" smtClean="0">
                <a:latin typeface="Arial Narrow" pitchFamily="34" charset="0"/>
              </a:rPr>
              <a:t>other</a:t>
            </a:r>
            <a:endParaRPr lang="en-AU" sz="2800" dirty="0">
              <a:latin typeface="Arial Narrow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756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Properties of a magnetic field (2)</a:t>
            </a:r>
          </a:p>
        </p:txBody>
      </p:sp>
      <p:sp>
        <p:nvSpPr>
          <p:cNvPr id="19461" name="Rectangle 17"/>
          <p:cNvSpPr>
            <a:spLocks noChangeArrowheads="1"/>
          </p:cNvSpPr>
          <p:nvPr/>
        </p:nvSpPr>
        <p:spPr bwMode="auto">
          <a:xfrm>
            <a:off x="611188" y="800708"/>
            <a:ext cx="828129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Properties of a magnetic field include: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 smtClean="0">
                <a:latin typeface="Arial Narrow" pitchFamily="34" charset="0"/>
                <a:cs typeface="+mn-cs"/>
              </a:rPr>
              <a:t>their </a:t>
            </a:r>
            <a:r>
              <a:rPr lang="en-AU" sz="2800" dirty="0">
                <a:latin typeface="Arial Narrow" pitchFamily="34" charset="0"/>
                <a:cs typeface="+mn-cs"/>
              </a:rPr>
              <a:t>density decreases with increasing distance from the poles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they are considered to have direction as if flowing, though no actual movement occurs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externally they flow </a:t>
            </a:r>
            <a:r>
              <a:rPr lang="en-AU" sz="2800" dirty="0" smtClean="0">
                <a:latin typeface="Arial Narrow" pitchFamily="34" charset="0"/>
                <a:cs typeface="+mn-cs"/>
              </a:rPr>
              <a:t>from </a:t>
            </a:r>
            <a:r>
              <a:rPr lang="en-AU" sz="2800" dirty="0">
                <a:latin typeface="Arial Narrow" pitchFamily="34" charset="0"/>
                <a:cs typeface="+mn-cs"/>
              </a:rPr>
              <a:t>a magnet’s north pole to a south </a:t>
            </a:r>
            <a:r>
              <a:rPr lang="en-AU" sz="2800" dirty="0" smtClean="0">
                <a:latin typeface="Arial Narrow" pitchFamily="34" charset="0"/>
                <a:cs typeface="+mn-cs"/>
              </a:rPr>
              <a:t>pole</a:t>
            </a:r>
          </a:p>
          <a:p>
            <a:pPr marL="536575" indent="-5365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 smtClean="0">
                <a:latin typeface="Arial Narrow" pitchFamily="34" charset="0"/>
                <a:cs typeface="+mn-cs"/>
              </a:rPr>
              <a:t>internally </a:t>
            </a:r>
            <a:r>
              <a:rPr lang="en-AU" sz="2800" dirty="0">
                <a:latin typeface="Arial Narrow" pitchFamily="34" charset="0"/>
                <a:cs typeface="+mn-cs"/>
              </a:rPr>
              <a:t>they flow from the south </a:t>
            </a:r>
            <a:r>
              <a:rPr lang="en-AU" sz="2800" dirty="0" smtClean="0">
                <a:latin typeface="Arial Narrow" pitchFamily="34" charset="0"/>
                <a:cs typeface="+mn-cs"/>
              </a:rPr>
              <a:t>pole to </a:t>
            </a:r>
            <a:r>
              <a:rPr lang="en-AU" sz="2800" dirty="0">
                <a:latin typeface="Arial Narrow" pitchFamily="34" charset="0"/>
                <a:cs typeface="+mn-cs"/>
              </a:rPr>
              <a:t>the north pole.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000" y="1485000"/>
            <a:ext cx="8820000" cy="378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AU" sz="4000" b="1" dirty="0" smtClean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</a:t>
            </a:r>
            <a:endParaRPr lang="en-AU" sz="4000" b="1" dirty="0">
              <a:ln w="12700">
                <a:noFill/>
                <a:prstDash val="solid"/>
              </a:ln>
              <a:solidFill>
                <a:srgbClr val="3C932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4000" b="1" dirty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Solve problems in electromagnetic devices and related </a:t>
            </a:r>
            <a:r>
              <a:rPr lang="en-AU" sz="4000" b="1" dirty="0" smtClean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circuits</a:t>
            </a:r>
          </a:p>
          <a:p>
            <a:pPr algn="ctr"/>
            <a:endParaRPr lang="en-AU" sz="4000" b="1" dirty="0">
              <a:ln w="12700">
                <a:noFill/>
                <a:prstDash val="solid"/>
              </a:ln>
              <a:solidFill>
                <a:srgbClr val="3C932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4000" b="1" dirty="0" smtClean="0">
                <a:ln w="12700">
                  <a:noFill/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Magnetism &amp; Electromagnetism</a:t>
            </a:r>
            <a:endParaRPr lang="en-AU" sz="4000" b="1" dirty="0" smtClean="0">
              <a:ln w="12700">
                <a:noFill/>
                <a:prstDash val="solid"/>
              </a:ln>
              <a:solidFill>
                <a:srgbClr val="3C932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4000" b="1" dirty="0" smtClean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DC Machines (Motors &amp; Generators)</a:t>
            </a:r>
            <a:endParaRPr lang="en-AU" sz="4000" b="1" dirty="0">
              <a:ln w="12700">
                <a:noFill/>
                <a:prstDash val="solid"/>
              </a:ln>
              <a:solidFill>
                <a:srgbClr val="3C932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68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Lines of force</a:t>
            </a:r>
          </a:p>
        </p:txBody>
      </p:sp>
      <p:sp>
        <p:nvSpPr>
          <p:cNvPr id="26627" name="Rectangle 14"/>
          <p:cNvSpPr>
            <a:spLocks noChangeArrowheads="1"/>
          </p:cNvSpPr>
          <p:nvPr/>
        </p:nvSpPr>
        <p:spPr bwMode="auto">
          <a:xfrm>
            <a:off x="612775" y="4859338"/>
            <a:ext cx="7918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Lines of force take the path of least magnetic resistance</a:t>
            </a:r>
          </a:p>
        </p:txBody>
      </p:sp>
      <p:pic>
        <p:nvPicPr>
          <p:cNvPr id="26628" name="Picture 5" descr="figure 11.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538288"/>
            <a:ext cx="6457950" cy="310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Magnetic induction</a:t>
            </a:r>
          </a:p>
        </p:txBody>
      </p:sp>
      <p:sp>
        <p:nvSpPr>
          <p:cNvPr id="21508" name="Rectangle 11"/>
          <p:cNvSpPr>
            <a:spLocks noChangeArrowheads="1"/>
          </p:cNvSpPr>
          <p:nvPr/>
        </p:nvSpPr>
        <p:spPr bwMode="auto">
          <a:xfrm>
            <a:off x="611188" y="1511300"/>
            <a:ext cx="7920037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2400"/>
              </a:spcBef>
              <a:buFontTx/>
              <a:buNone/>
            </a:pPr>
            <a:r>
              <a:rPr lang="en-AU" altLang="en-US" sz="2800"/>
              <a:t>When a magnetic material is in a magnetic field, it becomes temporarily magnetised. </a:t>
            </a:r>
          </a:p>
          <a:p>
            <a:pPr algn="ctr" eaLnBrk="1" hangingPunct="1">
              <a:spcBef>
                <a:spcPts val="2400"/>
              </a:spcBef>
              <a:buFontTx/>
              <a:buNone/>
            </a:pPr>
            <a:r>
              <a:rPr lang="en-AU" altLang="en-US" sz="2800"/>
              <a:t>This is called </a:t>
            </a:r>
            <a:r>
              <a:rPr lang="en-AU" altLang="en-US" sz="2800">
                <a:solidFill>
                  <a:srgbClr val="3C9325"/>
                </a:solidFill>
              </a:rPr>
              <a:t>magnetic induction</a:t>
            </a:r>
            <a:r>
              <a:rPr lang="en-AU" altLang="en-US" sz="2800"/>
              <a:t>, because magnetism is induced in the material by the magnetic field of the magnet. </a:t>
            </a:r>
          </a:p>
          <a:p>
            <a:pPr algn="ctr" eaLnBrk="1" hangingPunct="1">
              <a:spcBef>
                <a:spcPts val="2400"/>
              </a:spcBef>
              <a:buFontTx/>
              <a:buNone/>
            </a:pPr>
            <a:r>
              <a:rPr lang="en-AU" altLang="en-US" sz="2800"/>
              <a:t>The polarity of the induced magnet is the same as if the material itself was a magnet, with lines of force also travelling (externally) from its north to its south pole. 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Inducing magnetism</a:t>
            </a:r>
          </a:p>
        </p:txBody>
      </p:sp>
      <p:sp>
        <p:nvSpPr>
          <p:cNvPr id="30723" name="Rectangle 19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Soft iron can be magnetised by induction by stroking the iron with one or two strong magnets</a:t>
            </a:r>
          </a:p>
        </p:txBody>
      </p:sp>
      <p:pic>
        <p:nvPicPr>
          <p:cNvPr id="30724" name="Picture 5" descr="Figure 11.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3" y="1511300"/>
            <a:ext cx="7943850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Magnetic Materials</a:t>
            </a:r>
          </a:p>
        </p:txBody>
      </p:sp>
      <p:sp>
        <p:nvSpPr>
          <p:cNvPr id="23556" name="Rectangle 19"/>
          <p:cNvSpPr>
            <a:spLocks noChangeArrowheads="1"/>
          </p:cNvSpPr>
          <p:nvPr/>
        </p:nvSpPr>
        <p:spPr bwMode="auto">
          <a:xfrm>
            <a:off x="611188" y="1268760"/>
            <a:ext cx="7920037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Materials are either non-magnetic or magnetic. 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Non-magnetic materials have no reaction to or effect on a magnetic field. 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All magnetic materials react in some way to a magnetic field and are classified according the type of reaction. 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There are three </a:t>
            </a:r>
            <a:r>
              <a:rPr lang="en-AU" sz="2800" dirty="0" smtClean="0">
                <a:latin typeface="Arial Narrow" pitchFamily="34" charset="0"/>
                <a:cs typeface="+mn-cs"/>
              </a:rPr>
              <a:t>classifications of magnetic materials: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077913" indent="-536575" defTabSz="715963" eaLnBrk="1" fontAlgn="auto" hangingPunct="1">
              <a:spcBef>
                <a:spcPts val="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ferromagnetic</a:t>
            </a:r>
          </a:p>
          <a:p>
            <a:pPr marL="1077913" indent="-536575" defTabSz="715963" eaLnBrk="1" fontAlgn="auto" hangingPunct="1">
              <a:spcBef>
                <a:spcPts val="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paramagnetic</a:t>
            </a:r>
          </a:p>
          <a:p>
            <a:pPr marL="1077913" indent="-536575" defTabSz="715963" eaLnBrk="1" fontAlgn="auto" hangingPunct="1">
              <a:spcBef>
                <a:spcPts val="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diamagnetic.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ChangeArrowheads="1"/>
          </p:cNvSpPr>
          <p:nvPr/>
        </p:nvSpPr>
        <p:spPr bwMode="auto">
          <a:xfrm>
            <a:off x="0" y="-1"/>
            <a:ext cx="9144000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 anchor="b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000" dirty="0">
                <a:solidFill>
                  <a:srgbClr val="3C9325"/>
                </a:solidFill>
              </a:rPr>
              <a:t>Ferromagnetic </a:t>
            </a:r>
            <a:r>
              <a:rPr lang="en-AU" altLang="en-US" sz="4000" dirty="0" smtClean="0">
                <a:solidFill>
                  <a:srgbClr val="3C9325"/>
                </a:solidFill>
              </a:rPr>
              <a:t>Materials</a:t>
            </a:r>
            <a:endParaRPr lang="en-AU" altLang="en-US" sz="4000" dirty="0">
              <a:solidFill>
                <a:srgbClr val="3C9325"/>
              </a:solidFill>
            </a:endParaRPr>
          </a:p>
        </p:txBody>
      </p:sp>
      <p:sp>
        <p:nvSpPr>
          <p:cNvPr id="24580" name="Rectangle 25"/>
          <p:cNvSpPr>
            <a:spLocks noChangeArrowheads="1"/>
          </p:cNvSpPr>
          <p:nvPr/>
        </p:nvSpPr>
        <p:spPr bwMode="auto">
          <a:xfrm>
            <a:off x="611188" y="728700"/>
            <a:ext cx="7920037" cy="506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AU" altLang="en-US" sz="2800" dirty="0"/>
              <a:t>Ferromagnetic </a:t>
            </a:r>
            <a:r>
              <a:rPr lang="en-AU" altLang="en-US" sz="2800" dirty="0" smtClean="0"/>
              <a:t>materials are Ferrous (Fe) metals </a:t>
            </a:r>
            <a:r>
              <a:rPr lang="en-AU" altLang="en-US" sz="2800" dirty="0"/>
              <a:t>including iron, steel, nickel, cobalt and </a:t>
            </a:r>
            <a:r>
              <a:rPr lang="en-AU" altLang="en-US" sz="2800" dirty="0" smtClean="0"/>
              <a:t>a number of alloys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AU" altLang="en-US" sz="2800" dirty="0"/>
              <a:t>Ferromagnetic </a:t>
            </a:r>
            <a:r>
              <a:rPr lang="en-AU" altLang="en-US" sz="2800" dirty="0" smtClean="0"/>
              <a:t>materials:</a:t>
            </a:r>
          </a:p>
          <a:p>
            <a:pPr marL="536575" indent="-536575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altLang="en-US" sz="2800" dirty="0" smtClean="0"/>
              <a:t>are </a:t>
            </a:r>
            <a:r>
              <a:rPr lang="en-AU" altLang="en-US" sz="2800" dirty="0"/>
              <a:t>attracted by a magnetic field, </a:t>
            </a:r>
            <a:endParaRPr lang="en-AU" altLang="en-US" sz="2800" dirty="0" smtClean="0"/>
          </a:p>
          <a:p>
            <a:pPr marL="536575" indent="-536575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altLang="en-US" sz="2800" dirty="0" smtClean="0"/>
              <a:t>can </a:t>
            </a:r>
            <a:r>
              <a:rPr lang="en-AU" altLang="en-US" sz="2800" dirty="0"/>
              <a:t>be </a:t>
            </a:r>
            <a:r>
              <a:rPr lang="en-AU" altLang="en-US" sz="2800" dirty="0" smtClean="0"/>
              <a:t>magnetised</a:t>
            </a:r>
          </a:p>
          <a:p>
            <a:pPr marL="536575" indent="-536575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altLang="en-US" sz="2800" dirty="0" smtClean="0"/>
              <a:t>affect </a:t>
            </a:r>
            <a:r>
              <a:rPr lang="en-AU" altLang="en-US" sz="2800" dirty="0"/>
              <a:t>the shape of a magnetic </a:t>
            </a:r>
            <a:r>
              <a:rPr lang="en-AU" altLang="en-US" sz="2800" dirty="0" smtClean="0"/>
              <a:t>field</a:t>
            </a:r>
          </a:p>
          <a:p>
            <a:pPr marL="536575" indent="-536575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altLang="en-US" sz="2800" dirty="0" smtClean="0"/>
              <a:t>have </a:t>
            </a:r>
            <a:r>
              <a:rPr lang="en-AU" altLang="en-US" sz="2800" dirty="0"/>
              <a:t>a high </a:t>
            </a:r>
            <a:r>
              <a:rPr lang="en-AU" altLang="en-US" sz="2800" dirty="0" smtClean="0"/>
              <a:t>permeability, i.e. have low </a:t>
            </a:r>
            <a:r>
              <a:rPr lang="en-AU" altLang="en-US" sz="2800" dirty="0"/>
              <a:t>resistance to lines of </a:t>
            </a:r>
            <a:r>
              <a:rPr lang="en-AU" altLang="en-US" sz="2800" dirty="0" smtClean="0"/>
              <a:t>force, and </a:t>
            </a:r>
          </a:p>
          <a:p>
            <a:pPr marL="536575" indent="-536575" eaLnBrk="1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AU" altLang="en-US" sz="2800" dirty="0" smtClean="0"/>
              <a:t>are </a:t>
            </a:r>
            <a:r>
              <a:rPr lang="en-AU" altLang="en-US" sz="2800" dirty="0"/>
              <a:t>good conductors of a magnetic </a:t>
            </a:r>
            <a:r>
              <a:rPr lang="en-AU" altLang="en-US" sz="2800" dirty="0" smtClean="0"/>
              <a:t>field</a:t>
            </a:r>
            <a:endParaRPr lang="en-AU" altLang="en-US" sz="3200" dirty="0"/>
          </a:p>
          <a:p>
            <a:pPr eaLnBrk="1" hangingPunct="1">
              <a:spcBef>
                <a:spcPts val="0"/>
              </a:spcBef>
              <a:buFontTx/>
              <a:buChar char="•"/>
            </a:pPr>
            <a:endParaRPr lang="en-AU" altLang="en-US" sz="800" dirty="0"/>
          </a:p>
          <a:p>
            <a:pPr algn="ctr" eaLnBrk="1" hangingPunct="1">
              <a:spcBef>
                <a:spcPts val="1200"/>
              </a:spcBef>
              <a:buFontTx/>
              <a:buNone/>
            </a:pPr>
            <a:r>
              <a:rPr lang="en-AU" altLang="en-US" sz="2800" dirty="0"/>
              <a:t>The symbol for permeability is µ (mu)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0" y="0"/>
            <a:ext cx="9144000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 anchor="b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000" dirty="0">
                <a:solidFill>
                  <a:srgbClr val="3C9325"/>
                </a:solidFill>
              </a:rPr>
              <a:t>Rare </a:t>
            </a:r>
            <a:r>
              <a:rPr lang="en-AU" altLang="en-US" sz="4000" dirty="0" smtClean="0">
                <a:solidFill>
                  <a:srgbClr val="3C9325"/>
                </a:solidFill>
              </a:rPr>
              <a:t>Earth Magnets</a:t>
            </a:r>
            <a:endParaRPr lang="en-AU" altLang="en-US" sz="4000" dirty="0">
              <a:solidFill>
                <a:srgbClr val="3C9325"/>
              </a:solidFill>
            </a:endParaRPr>
          </a:p>
        </p:txBody>
      </p:sp>
      <p:sp>
        <p:nvSpPr>
          <p:cNvPr id="25605" name="Rectangle 15"/>
          <p:cNvSpPr>
            <a:spLocks noChangeArrowheads="1"/>
          </p:cNvSpPr>
          <p:nvPr/>
        </p:nvSpPr>
        <p:spPr bwMode="auto">
          <a:xfrm>
            <a:off x="612775" y="872716"/>
            <a:ext cx="7918450" cy="479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Rare earth magnetic alloys can support a stronger magnetic field than conventional </a:t>
            </a:r>
            <a:r>
              <a:rPr lang="en-AU" sz="2800" dirty="0" smtClean="0">
                <a:latin typeface="Arial Narrow" pitchFamily="34" charset="0"/>
                <a:cs typeface="+mn-cs"/>
              </a:rPr>
              <a:t>alloys.</a:t>
            </a:r>
          </a:p>
          <a:p>
            <a:pPr algn="ctr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 smtClean="0">
                <a:latin typeface="Arial Narrow" pitchFamily="34" charset="0"/>
                <a:cs typeface="+mn-cs"/>
              </a:rPr>
              <a:t>Called Rare Earths because they were difficult to find.</a:t>
            </a:r>
          </a:p>
          <a:p>
            <a:pPr algn="ctr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endParaRPr lang="en-AU" sz="2800" dirty="0" smtClean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</a:rPr>
              <a:t>Rare </a:t>
            </a:r>
            <a:r>
              <a:rPr lang="en-AU" sz="2800" dirty="0" smtClean="0">
                <a:latin typeface="Arial Narrow" pitchFamily="34" charset="0"/>
              </a:rPr>
              <a:t>Earth Magnets</a:t>
            </a:r>
            <a:r>
              <a:rPr lang="en-AU" sz="2800" dirty="0" smtClean="0">
                <a:latin typeface="Arial Narrow" pitchFamily="34" charset="0"/>
                <a:cs typeface="+mn-cs"/>
              </a:rPr>
              <a:t> </a:t>
            </a:r>
            <a:r>
              <a:rPr lang="en-AU" sz="2800" dirty="0">
                <a:latin typeface="Arial Narrow" pitchFamily="34" charset="0"/>
                <a:cs typeface="+mn-cs"/>
              </a:rPr>
              <a:t>include: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samarium-cobalt (Sm-Co</a:t>
            </a:r>
            <a:r>
              <a:rPr lang="en-AU" sz="2800" dirty="0" smtClean="0">
                <a:latin typeface="Arial Narrow" pitchFamily="34" charset="0"/>
                <a:cs typeface="+mn-cs"/>
              </a:rPr>
              <a:t>),</a:t>
            </a:r>
            <a:br>
              <a:rPr lang="en-AU" sz="2800" dirty="0" smtClean="0">
                <a:latin typeface="Arial Narrow" pitchFamily="34" charset="0"/>
                <a:cs typeface="+mn-cs"/>
              </a:rPr>
            </a:br>
            <a:r>
              <a:rPr lang="en-AU" sz="2800" dirty="0" smtClean="0">
                <a:latin typeface="Arial Narrow" pitchFamily="34" charset="0"/>
                <a:cs typeface="+mn-cs"/>
              </a:rPr>
              <a:t>	an </a:t>
            </a:r>
            <a:r>
              <a:rPr lang="en-AU" sz="2800" dirty="0">
                <a:latin typeface="Arial Narrow" pitchFamily="34" charset="0"/>
                <a:cs typeface="+mn-cs"/>
              </a:rPr>
              <a:t>alloy combining samarium, cobalt and iron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neodymium (</a:t>
            </a:r>
            <a:r>
              <a:rPr lang="en-AU" sz="2800" dirty="0" err="1">
                <a:latin typeface="Arial Narrow" pitchFamily="34" charset="0"/>
                <a:cs typeface="+mn-cs"/>
              </a:rPr>
              <a:t>Nd</a:t>
            </a:r>
            <a:r>
              <a:rPr lang="en-AU" sz="2800" dirty="0">
                <a:latin typeface="Arial Narrow" pitchFamily="34" charset="0"/>
                <a:cs typeface="+mn-cs"/>
              </a:rPr>
              <a:t>-Fe-B</a:t>
            </a:r>
            <a:r>
              <a:rPr lang="en-AU" sz="2800" dirty="0" smtClean="0">
                <a:latin typeface="Arial Narrow" pitchFamily="34" charset="0"/>
                <a:cs typeface="+mn-cs"/>
              </a:rPr>
              <a:t>),</a:t>
            </a:r>
            <a:br>
              <a:rPr lang="en-AU" sz="2800" dirty="0" smtClean="0">
                <a:latin typeface="Arial Narrow" pitchFamily="34" charset="0"/>
                <a:cs typeface="+mn-cs"/>
              </a:rPr>
            </a:br>
            <a:r>
              <a:rPr lang="en-AU" sz="2800" dirty="0" smtClean="0">
                <a:latin typeface="Arial Narrow" pitchFamily="34" charset="0"/>
                <a:cs typeface="+mn-cs"/>
              </a:rPr>
              <a:t>	an </a:t>
            </a:r>
            <a:r>
              <a:rPr lang="en-AU" sz="2800" dirty="0">
                <a:latin typeface="Arial Narrow" pitchFamily="34" charset="0"/>
                <a:cs typeface="+mn-cs"/>
              </a:rPr>
              <a:t>alloy made of neodymium, iron and boron.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"/>
            <a:ext cx="9144000" cy="648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Ferrite Magnets</a:t>
            </a:r>
          </a:p>
        </p:txBody>
      </p:sp>
      <p:sp>
        <p:nvSpPr>
          <p:cNvPr id="26628" name="Rectangle 25"/>
          <p:cNvSpPr>
            <a:spLocks noChangeArrowheads="1"/>
          </p:cNvSpPr>
          <p:nvPr/>
        </p:nvSpPr>
        <p:spPr bwMode="auto">
          <a:xfrm>
            <a:off x="611188" y="1088740"/>
            <a:ext cx="7921625" cy="435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AU" altLang="en-US" sz="2800" dirty="0" smtClean="0"/>
              <a:t>A Ferrite</a:t>
            </a:r>
            <a:r>
              <a:rPr lang="en-AU" altLang="en-US" sz="2800" dirty="0"/>
              <a:t> </a:t>
            </a:r>
            <a:r>
              <a:rPr lang="en-AU" altLang="en-US" sz="2800" dirty="0" smtClean="0"/>
              <a:t>is </a:t>
            </a:r>
            <a:r>
              <a:rPr lang="en-AU" altLang="en-US" sz="2800" dirty="0"/>
              <a:t>a </a:t>
            </a:r>
            <a:r>
              <a:rPr lang="en-AU" altLang="en-US" sz="2800" dirty="0" smtClean="0"/>
              <a:t>combination of ferrous oxides</a:t>
            </a:r>
            <a:br>
              <a:rPr lang="en-AU" altLang="en-US" sz="2800" dirty="0" smtClean="0"/>
            </a:br>
            <a:r>
              <a:rPr lang="en-AU" altLang="en-US" sz="2800" dirty="0" smtClean="0"/>
              <a:t>in </a:t>
            </a:r>
            <a:r>
              <a:rPr lang="en-AU" altLang="en-US" sz="2800" dirty="0"/>
              <a:t>a ceramic </a:t>
            </a:r>
            <a:r>
              <a:rPr lang="en-AU" altLang="en-US" sz="2800" dirty="0" smtClean="0"/>
              <a:t>base</a:t>
            </a:r>
          </a:p>
          <a:p>
            <a:pPr algn="ctr" eaLnBrk="1" hangingPunct="1">
              <a:spcBef>
                <a:spcPts val="600"/>
              </a:spcBef>
              <a:buFontTx/>
              <a:buNone/>
            </a:pPr>
            <a:endParaRPr lang="en-AU" altLang="en-US" sz="2800" dirty="0" smtClean="0"/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en-AU" altLang="en-US" sz="2800" dirty="0"/>
              <a:t>Ferrite </a:t>
            </a:r>
            <a:r>
              <a:rPr lang="en-AU" altLang="en-US" sz="2800" dirty="0" smtClean="0"/>
              <a:t>magnets:</a:t>
            </a:r>
            <a:endParaRPr lang="en-AU" altLang="en-US" sz="2800" dirty="0"/>
          </a:p>
          <a:p>
            <a:pPr marL="536575" indent="-536575" eaLnBrk="1" hangingPunct="1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en-AU" altLang="en-US" sz="2800" dirty="0" smtClean="0"/>
              <a:t>have </a:t>
            </a:r>
            <a:r>
              <a:rPr lang="en-AU" altLang="en-US" sz="2800" dirty="0"/>
              <a:t>similar properties to </a:t>
            </a:r>
            <a:r>
              <a:rPr lang="en-AU" altLang="en-US" sz="2800" dirty="0" smtClean="0"/>
              <a:t>ferromagnetic materials</a:t>
            </a:r>
          </a:p>
          <a:p>
            <a:pPr marL="536575" indent="-536575" eaLnBrk="1" hangingPunct="1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en-AU" altLang="en-US" sz="2800" dirty="0" smtClean="0"/>
              <a:t>do </a:t>
            </a:r>
            <a:r>
              <a:rPr lang="en-AU" altLang="en-US" sz="2800" dirty="0"/>
              <a:t>not conduct an electric current (insulator)</a:t>
            </a:r>
          </a:p>
          <a:p>
            <a:pPr marL="536575" indent="-536575" eaLnBrk="1" hangingPunct="1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en-AU" altLang="en-US" sz="2800" dirty="0" smtClean="0"/>
              <a:t>are </a:t>
            </a:r>
            <a:r>
              <a:rPr lang="en-AU" altLang="en-US" sz="2800" dirty="0"/>
              <a:t>classed as </a:t>
            </a:r>
            <a:r>
              <a:rPr lang="en-AU" altLang="en-US" sz="2800" dirty="0" err="1" smtClean="0">
                <a:solidFill>
                  <a:srgbClr val="3C9325"/>
                </a:solidFill>
              </a:rPr>
              <a:t>ferrimagnetic</a:t>
            </a:r>
            <a:r>
              <a:rPr lang="en-AU" altLang="en-US" sz="2800" dirty="0" smtClean="0">
                <a:solidFill>
                  <a:srgbClr val="3C9325"/>
                </a:solidFill>
              </a:rPr>
              <a:t> </a:t>
            </a:r>
            <a:r>
              <a:rPr lang="en-AU" altLang="en-US" sz="2800" dirty="0" smtClean="0"/>
              <a:t>materials</a:t>
            </a:r>
            <a:endParaRPr lang="en-AU" altLang="en-US" sz="2800" dirty="0"/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Magnets </a:t>
            </a:r>
          </a:p>
        </p:txBody>
      </p:sp>
      <p:sp>
        <p:nvSpPr>
          <p:cNvPr id="40963" name="Rectangle 14"/>
          <p:cNvSpPr>
            <a:spLocks noChangeArrowheads="1"/>
          </p:cNvSpPr>
          <p:nvPr/>
        </p:nvSpPr>
        <p:spPr bwMode="auto">
          <a:xfrm>
            <a:off x="539750" y="4859338"/>
            <a:ext cx="8064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 dirty="0"/>
              <a:t>Examples of ferrite, alnico (alloy of aluminium, nickel and </a:t>
            </a:r>
            <a:r>
              <a:rPr lang="en-AU" altLang="en-US" sz="2400" dirty="0" smtClean="0"/>
              <a:t>cobalt)</a:t>
            </a:r>
            <a:br>
              <a:rPr lang="en-AU" altLang="en-US" sz="2400" dirty="0" smtClean="0"/>
            </a:br>
            <a:r>
              <a:rPr lang="en-AU" altLang="en-US" sz="2400" dirty="0" smtClean="0"/>
              <a:t>and rare </a:t>
            </a:r>
            <a:r>
              <a:rPr lang="en-AU" altLang="en-US" sz="2400" dirty="0"/>
              <a:t>earth magnets</a:t>
            </a:r>
          </a:p>
        </p:txBody>
      </p:sp>
      <p:pic>
        <p:nvPicPr>
          <p:cNvPr id="40964" name="Picture 5" descr="Figure 11.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697038"/>
            <a:ext cx="7769225" cy="288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"/>
            <a:ext cx="9144000" cy="648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Paramagnetic Materials</a:t>
            </a:r>
          </a:p>
        </p:txBody>
      </p:sp>
      <p:sp>
        <p:nvSpPr>
          <p:cNvPr id="28676" name="Rectangle 13"/>
          <p:cNvSpPr>
            <a:spLocks noChangeArrowheads="1"/>
          </p:cNvSpPr>
          <p:nvPr/>
        </p:nvSpPr>
        <p:spPr bwMode="auto">
          <a:xfrm>
            <a:off x="611188" y="800708"/>
            <a:ext cx="7921625" cy="4816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AU" altLang="en-US" sz="2800" dirty="0"/>
              <a:t>Paramagnetic </a:t>
            </a:r>
            <a:r>
              <a:rPr lang="en-AU" altLang="en-US" sz="2800" dirty="0" smtClean="0"/>
              <a:t>materials are </a:t>
            </a:r>
            <a:r>
              <a:rPr lang="en-AU" altLang="en-US" sz="2800" dirty="0"/>
              <a:t>weakly attracted to a </a:t>
            </a:r>
            <a:r>
              <a:rPr lang="en-AU" altLang="en-US" sz="2800" dirty="0" smtClean="0"/>
              <a:t>magnet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en-AU" altLang="en-US" sz="2000" dirty="0" smtClean="0"/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AU" altLang="en-US" sz="2800" dirty="0"/>
              <a:t>Paramagnetic materials</a:t>
            </a:r>
            <a:r>
              <a:rPr lang="en-AU" altLang="en-US" sz="2800" dirty="0" smtClean="0"/>
              <a:t>:</a:t>
            </a:r>
            <a:endParaRPr lang="en-AU" altLang="en-US" sz="2800" dirty="0"/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become weakly magnetised in the same direction as the magnetising </a:t>
            </a:r>
            <a:r>
              <a:rPr lang="en-AU" altLang="en-US" sz="2800" dirty="0" smtClean="0"/>
              <a:t>force</a:t>
            </a:r>
            <a:endParaRPr lang="en-AU" altLang="en-US" sz="2800" dirty="0"/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have a permeability slightly higher than one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have far less strength than a ferromagnetic </a:t>
            </a:r>
            <a:r>
              <a:rPr lang="en-AU" altLang="en-US" sz="2800" dirty="0" smtClean="0"/>
              <a:t>magnet</a:t>
            </a:r>
            <a:endParaRPr lang="en-AU" altLang="en-US" sz="2800" dirty="0"/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lose magnetism </a:t>
            </a:r>
            <a:r>
              <a:rPr lang="en-AU" altLang="en-US" sz="2800" dirty="0" smtClean="0"/>
              <a:t>when the </a:t>
            </a:r>
            <a:r>
              <a:rPr lang="en-AU" altLang="en-US" sz="2800" dirty="0"/>
              <a:t>magnetising force is </a:t>
            </a:r>
            <a:r>
              <a:rPr lang="en-AU" altLang="en-US" sz="2800" dirty="0" smtClean="0"/>
              <a:t>removed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 smtClean="0"/>
              <a:t>include </a:t>
            </a:r>
            <a:r>
              <a:rPr lang="en-AU" altLang="en-US" sz="2800" dirty="0"/>
              <a:t>aluminium, platinum, manganese, chromium and oxygen</a:t>
            </a:r>
            <a:endParaRPr lang="el-GR" altLang="en-US" sz="2800" dirty="0"/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6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6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"/>
            <a:ext cx="9144000" cy="648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Diamagnetic Materials</a:t>
            </a: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612775" y="1016732"/>
            <a:ext cx="7918450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AU" altLang="en-US" sz="2800" dirty="0"/>
              <a:t>Diamagnetic </a:t>
            </a:r>
            <a:r>
              <a:rPr lang="en-AU" altLang="en-US" sz="2800" dirty="0" smtClean="0"/>
              <a:t>materials become </a:t>
            </a:r>
            <a:r>
              <a:rPr lang="en-AU" altLang="en-US" sz="2800" dirty="0"/>
              <a:t>weakly </a:t>
            </a:r>
            <a:r>
              <a:rPr lang="en-AU" altLang="en-US" sz="2800" dirty="0" smtClean="0"/>
              <a:t>magnetised </a:t>
            </a:r>
            <a:r>
              <a:rPr lang="en-AU" altLang="en-US" sz="2800" dirty="0"/>
              <a:t>in the </a:t>
            </a:r>
            <a:r>
              <a:rPr lang="en-AU" altLang="en-US" sz="2800" dirty="0">
                <a:solidFill>
                  <a:srgbClr val="3C9325"/>
                </a:solidFill>
              </a:rPr>
              <a:t>opposite</a:t>
            </a:r>
            <a:r>
              <a:rPr lang="en-AU" altLang="en-US" sz="2800" dirty="0"/>
              <a:t> direction to the magnetising </a:t>
            </a:r>
            <a:r>
              <a:rPr lang="en-AU" altLang="en-US" sz="2800" dirty="0" smtClean="0"/>
              <a:t>force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en-AU" altLang="en-US" sz="2800" dirty="0"/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AU" altLang="en-US" sz="2800" dirty="0"/>
              <a:t>Diamagnetic materials: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have a permeability less than one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i</a:t>
            </a:r>
            <a:r>
              <a:rPr lang="en-AU" altLang="en-US" sz="2800" dirty="0" smtClean="0"/>
              <a:t>nclude:</a:t>
            </a:r>
          </a:p>
          <a:p>
            <a:pPr marL="1100137" lvl="1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dirty="0"/>
              <a:t> Bismuth and carbon graphite, the strongest diamagnetic materials</a:t>
            </a:r>
          </a:p>
          <a:p>
            <a:pPr marL="1100137" lvl="1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 smtClean="0"/>
              <a:t>mercury</a:t>
            </a:r>
            <a:r>
              <a:rPr lang="en-AU" altLang="en-US" sz="2800" dirty="0"/>
              <a:t>, copper, gold, silver, water, diamonds, wood and living tissue which are less strong. </a:t>
            </a:r>
            <a:endParaRPr lang="el-GR" altLang="en-US" sz="2800" dirty="0"/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7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13" b="95057"/>
          <a:stretch/>
        </p:blipFill>
        <p:spPr bwMode="auto">
          <a:xfrm>
            <a:off x="1398447" y="0"/>
            <a:ext cx="1976350" cy="296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"/>
          <a:stretch/>
        </p:blipFill>
        <p:spPr bwMode="auto">
          <a:xfrm>
            <a:off x="1521691" y="296652"/>
            <a:ext cx="6156000" cy="557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656328" y="5542461"/>
            <a:ext cx="5832000" cy="288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179512" y="620688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04/02/19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052736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11/02/19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794302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18/02/19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2204864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25/02/19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3140968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04/03/19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3537012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r>
              <a:rPr lang="en-AU" dirty="0"/>
              <a:t>11/03/19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3825044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18/03/19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4113076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25/03/19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4509005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01/04/19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512" y="4797037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08/04/19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5027694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29/04/19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5315726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06/05/19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5603758"/>
            <a:ext cx="1342180" cy="288147"/>
          </a:xfrm>
          <a:prstGeom prst="rect">
            <a:avLst/>
          </a:prstGeom>
          <a:noFill/>
        </p:spPr>
        <p:txBody>
          <a:bodyPr wrap="square" lIns="72000" tIns="36000" bIns="36000" rtlCol="0">
            <a:spAutoFit/>
          </a:bodyPr>
          <a:lstStyle/>
          <a:p>
            <a:pPr algn="r"/>
            <a:r>
              <a:rPr lang="en-AU" sz="1400" dirty="0" smtClean="0">
                <a:solidFill>
                  <a:srgbClr val="FF0000"/>
                </a:solidFill>
              </a:rPr>
              <a:t>13/05/19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692352" y="3537012"/>
            <a:ext cx="5832000" cy="288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6228336" y="4869220"/>
            <a:ext cx="1332000" cy="37457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0070C0"/>
                </a:solidFill>
              </a:rPr>
              <a:t>Term Break</a:t>
            </a:r>
            <a:endParaRPr lang="en-A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15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EADA"/>
                                      </p:to>
                                    </p:animClr>
                                    <p:set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EADA"/>
                                      </p:to>
                                    </p:animClr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8CCE4"/>
                                      </p:to>
                                    </p:animClr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8CCE4"/>
                                      </p:to>
                                    </p:animClr>
                                    <p:set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22" grpId="0" animBg="1"/>
      <p:bldP spid="2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648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Non-magnetic Materials</a:t>
            </a:r>
          </a:p>
        </p:txBody>
      </p: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612774" y="800708"/>
            <a:ext cx="8279705" cy="4958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9388" indent="-17938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buFontTx/>
              <a:buNone/>
            </a:pPr>
            <a:r>
              <a:rPr lang="en-AU" altLang="en-US" sz="2800" dirty="0"/>
              <a:t>Non-magnetic materials:</a:t>
            </a:r>
          </a:p>
          <a:p>
            <a:pPr marL="536575" indent="-536575" eaLnBrk="1" hangingPunct="1">
              <a:lnSpc>
                <a:spcPct val="130000"/>
              </a:lnSpc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have a permeability of one </a:t>
            </a:r>
          </a:p>
          <a:p>
            <a:pPr marL="536575" indent="-536575" eaLnBrk="1" hangingPunct="1">
              <a:lnSpc>
                <a:spcPct val="130000"/>
              </a:lnSpc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have no effect on a magnetic </a:t>
            </a:r>
            <a:r>
              <a:rPr lang="en-AU" altLang="en-US" sz="2800" dirty="0" smtClean="0"/>
              <a:t>field</a:t>
            </a:r>
          </a:p>
          <a:p>
            <a:pPr marL="536575" indent="-536575" eaLnBrk="1" hangingPunct="1">
              <a:lnSpc>
                <a:spcPct val="130000"/>
              </a:lnSpc>
              <a:spcBef>
                <a:spcPts val="600"/>
              </a:spcBef>
              <a:buFontTx/>
              <a:buChar char="•"/>
            </a:pPr>
            <a:r>
              <a:rPr lang="en-AU" altLang="en-US" sz="2800" dirty="0" smtClean="0"/>
              <a:t>are </a:t>
            </a:r>
            <a:r>
              <a:rPr lang="en-AU" altLang="en-US" sz="2800" dirty="0"/>
              <a:t>not affected by a magnetic </a:t>
            </a:r>
            <a:r>
              <a:rPr lang="en-AU" altLang="en-US" sz="2800" dirty="0" smtClean="0"/>
              <a:t>field, i.e. don’t </a:t>
            </a:r>
            <a:r>
              <a:rPr lang="en-AU" altLang="en-US" sz="2800" dirty="0"/>
              <a:t>become </a:t>
            </a:r>
            <a:r>
              <a:rPr lang="en-AU" altLang="en-US" sz="2800" dirty="0" smtClean="0"/>
              <a:t>magnetised</a:t>
            </a:r>
            <a:endParaRPr lang="en-AU" altLang="en-US" sz="2800" dirty="0"/>
          </a:p>
          <a:p>
            <a:pPr marL="536575" indent="-536575" eaLnBrk="1" hangingPunct="1">
              <a:lnSpc>
                <a:spcPct val="130000"/>
              </a:lnSpc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for most purposes </a:t>
            </a:r>
            <a:r>
              <a:rPr lang="en-AU" altLang="en-US" sz="2800" dirty="0" smtClean="0"/>
              <a:t>paramagnetic </a:t>
            </a:r>
            <a:r>
              <a:rPr lang="en-AU" altLang="en-US" sz="2800" dirty="0"/>
              <a:t>and diamagnetic materials </a:t>
            </a:r>
            <a:r>
              <a:rPr lang="en-AU" altLang="en-US" sz="2800" dirty="0" smtClean="0"/>
              <a:t>are </a:t>
            </a:r>
            <a:r>
              <a:rPr lang="en-AU" altLang="en-US" sz="2800" dirty="0"/>
              <a:t>considered </a:t>
            </a:r>
            <a:r>
              <a:rPr lang="en-AU" altLang="en-US" sz="2800" dirty="0" smtClean="0"/>
              <a:t>to be non-magnetic</a:t>
            </a:r>
          </a:p>
          <a:p>
            <a:pPr marL="536575" indent="-536575" eaLnBrk="1" hangingPunct="1">
              <a:lnSpc>
                <a:spcPct val="130000"/>
              </a:lnSpc>
              <a:spcBef>
                <a:spcPts val="600"/>
              </a:spcBef>
              <a:buFontTx/>
              <a:buChar char="•"/>
            </a:pPr>
            <a:r>
              <a:rPr lang="en-AU" altLang="en-US" sz="2800" dirty="0" smtClean="0"/>
              <a:t>include </a:t>
            </a:r>
            <a:r>
              <a:rPr lang="en-AU" altLang="en-US" sz="2800" dirty="0"/>
              <a:t>air, wood, plastic, water, paper and cloth fabrics </a:t>
            </a:r>
            <a:endParaRPr lang="el-GR" altLang="en-US" sz="2800" dirty="0"/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792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Preserving a magnet</a:t>
            </a:r>
          </a:p>
        </p:txBody>
      </p:sp>
      <p:sp>
        <p:nvSpPr>
          <p:cNvPr id="31748" name="Rectangle 10"/>
          <p:cNvSpPr>
            <a:spLocks noChangeArrowheads="1"/>
          </p:cNvSpPr>
          <p:nvPr/>
        </p:nvSpPr>
        <p:spPr bwMode="auto">
          <a:xfrm>
            <a:off x="612774" y="1268760"/>
            <a:ext cx="8279705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9388" indent="-17938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A magnet of any type will lose some or all of its magnetism if </a:t>
            </a:r>
            <a:r>
              <a:rPr lang="en-AU" altLang="en-US" sz="2800" dirty="0" smtClean="0"/>
              <a:t>it is </a:t>
            </a:r>
            <a:r>
              <a:rPr lang="en-AU" altLang="en-US" sz="2800" dirty="0"/>
              <a:t>exposed to a high temperature.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The loss of magnetism is complete at the Curie temperature </a:t>
            </a:r>
            <a:r>
              <a:rPr lang="en-AU" altLang="en-US" sz="2800" dirty="0" smtClean="0"/>
              <a:t>(</a:t>
            </a:r>
            <a:r>
              <a:rPr lang="en-AU" altLang="en-US" sz="2800" dirty="0"/>
              <a:t>for iron ≈ 770 ºC, for neodymium ≈ 300 ºC). 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Hammering or jarring a magnet will also affect its magnetic strength.</a:t>
            </a:r>
          </a:p>
          <a:p>
            <a:pPr marL="536575" indent="-53657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/>
              <a:t>A magnet can lose its magnetic strength if </a:t>
            </a:r>
            <a:r>
              <a:rPr lang="en-AU" altLang="en-US" sz="2800" dirty="0" smtClean="0"/>
              <a:t>it is </a:t>
            </a:r>
            <a:r>
              <a:rPr lang="en-AU" altLang="en-US" sz="2800" dirty="0"/>
              <a:t>exposed to another magnetic field.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Magnetic keeper</a:t>
            </a:r>
          </a:p>
        </p:txBody>
      </p:sp>
      <p:sp>
        <p:nvSpPr>
          <p:cNvPr id="51203" name="Rectangle 1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400"/>
              <a:t>Magnets should be stored with an iron keeper to preserve their magnetic strength</a:t>
            </a:r>
          </a:p>
        </p:txBody>
      </p:sp>
      <p:pic>
        <p:nvPicPr>
          <p:cNvPr id="51204" name="Picture 5" descr="Figure 11.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412875"/>
            <a:ext cx="4681537" cy="329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Law of attraction and repulsion</a:t>
            </a:r>
          </a:p>
        </p:txBody>
      </p:sp>
      <p:sp>
        <p:nvSpPr>
          <p:cNvPr id="53251" name="Rectangle 16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Unlike poles attract, like poles repel</a:t>
            </a:r>
          </a:p>
        </p:txBody>
      </p:sp>
      <p:pic>
        <p:nvPicPr>
          <p:cNvPr id="53252" name="Picture 5" descr="Figure 11.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1825625"/>
            <a:ext cx="7524750" cy="311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Magnetic shielding</a:t>
            </a:r>
          </a:p>
        </p:txBody>
      </p:sp>
      <p:sp>
        <p:nvSpPr>
          <p:cNvPr id="55299" name="Rectangle 21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0" name="Rectangle 26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magnetic shield keeps magnetic flux away from an area by providing a high permeability path around the area</a:t>
            </a:r>
          </a:p>
        </p:txBody>
      </p:sp>
      <p:pic>
        <p:nvPicPr>
          <p:cNvPr id="55301" name="Picture 6" descr="Figure 11.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1744663"/>
            <a:ext cx="836295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648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Magnetic Flux</a:t>
            </a:r>
          </a:p>
        </p:txBody>
      </p:sp>
      <p:sp>
        <p:nvSpPr>
          <p:cNvPr id="35844" name="Rectangle 24"/>
          <p:cNvSpPr>
            <a:spLocks noChangeArrowheads="1"/>
          </p:cNvSpPr>
          <p:nvPr/>
        </p:nvSpPr>
        <p:spPr bwMode="auto">
          <a:xfrm>
            <a:off x="611188" y="836712"/>
            <a:ext cx="7921625" cy="5001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en-AU" altLang="en-US" sz="2800" dirty="0"/>
              <a:t>Magnetic flux:</a:t>
            </a:r>
          </a:p>
          <a:p>
            <a:pPr marL="536575" indent="-536575" eaLnBrk="1" hangingPunct="1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is the total number of lines of magnetic force produced by a magnet</a:t>
            </a:r>
          </a:p>
          <a:p>
            <a:pPr marL="536575" indent="-536575" eaLnBrk="1" hangingPunct="1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is measured in </a:t>
            </a:r>
            <a:r>
              <a:rPr lang="en-AU" altLang="en-US" sz="2800" dirty="0">
                <a:solidFill>
                  <a:srgbClr val="3C9325"/>
                </a:solidFill>
              </a:rPr>
              <a:t>webers</a:t>
            </a:r>
            <a:r>
              <a:rPr lang="en-AU" altLang="en-US" sz="2800" i="1" dirty="0"/>
              <a:t> </a:t>
            </a:r>
            <a:r>
              <a:rPr lang="en-AU" altLang="en-US" sz="2800" dirty="0"/>
              <a:t>(abbreviated to </a:t>
            </a:r>
            <a:r>
              <a:rPr lang="en-AU" altLang="en-US" sz="2800" dirty="0" err="1"/>
              <a:t>Wb</a:t>
            </a:r>
            <a:r>
              <a:rPr lang="en-AU" altLang="en-US" sz="2800" dirty="0" smtClean="0"/>
              <a:t>)</a:t>
            </a:r>
          </a:p>
          <a:p>
            <a:pPr marL="536575" indent="-536575" eaLnBrk="1" hangingPunct="1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en-AU" altLang="en-US" sz="2800" dirty="0" smtClean="0"/>
              <a:t>one </a:t>
            </a:r>
            <a:r>
              <a:rPr lang="en-AU" altLang="en-US" sz="2800" dirty="0"/>
              <a:t>weber equals 100 million (10</a:t>
            </a:r>
            <a:r>
              <a:rPr lang="en-AU" altLang="en-US" sz="2800" baseline="30000" dirty="0"/>
              <a:t>8</a:t>
            </a:r>
            <a:r>
              <a:rPr lang="en-AU" altLang="en-US" sz="2800" dirty="0"/>
              <a:t>) lines of force </a:t>
            </a:r>
          </a:p>
          <a:p>
            <a:pPr marL="0" indent="0" algn="ctr" eaLnBrk="1" hangingPunct="1">
              <a:lnSpc>
                <a:spcPct val="150000"/>
              </a:lnSpc>
              <a:spcBef>
                <a:spcPts val="600"/>
              </a:spcBef>
              <a:buNone/>
            </a:pPr>
            <a:endParaRPr lang="en-AU" altLang="en-US" sz="2800" dirty="0" smtClean="0"/>
          </a:p>
          <a:p>
            <a:pPr marL="0" indent="0" algn="ctr" eaLnBrk="1" hangingPunct="1">
              <a:lnSpc>
                <a:spcPct val="150000"/>
              </a:lnSpc>
              <a:spcBef>
                <a:spcPts val="600"/>
              </a:spcBef>
              <a:buNone/>
            </a:pPr>
            <a:r>
              <a:rPr lang="en-AU" altLang="en-US" sz="2800" dirty="0" smtClean="0"/>
              <a:t>The symbol for Magnetic Flux is </a:t>
            </a:r>
            <a:r>
              <a:rPr lang="el-GR" altLang="en-US" sz="2800" dirty="0"/>
              <a:t>Φ</a:t>
            </a:r>
            <a:r>
              <a:rPr lang="en-AU" altLang="en-US" sz="2800" dirty="0"/>
              <a:t> (</a:t>
            </a:r>
            <a:r>
              <a:rPr lang="en-AU" altLang="en-US" sz="2800" i="1" dirty="0"/>
              <a:t>phi</a:t>
            </a:r>
            <a:r>
              <a:rPr lang="en-AU" altLang="en-US" sz="2800" dirty="0"/>
              <a:t>).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648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Magnetic flux (2)</a:t>
            </a:r>
          </a:p>
        </p:txBody>
      </p:sp>
      <p:sp>
        <p:nvSpPr>
          <p:cNvPr id="35844" name="Rectangle 24"/>
          <p:cNvSpPr>
            <a:spLocks noChangeArrowheads="1"/>
          </p:cNvSpPr>
          <p:nvPr/>
        </p:nvSpPr>
        <p:spPr bwMode="auto">
          <a:xfrm>
            <a:off x="611188" y="944724"/>
            <a:ext cx="7921625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lnSpc>
                <a:spcPct val="150000"/>
              </a:lnSpc>
              <a:spcBef>
                <a:spcPts val="1200"/>
              </a:spcBef>
              <a:buFontTx/>
              <a:buChar char="•"/>
            </a:pPr>
            <a:r>
              <a:rPr lang="en-AU" altLang="en-US" dirty="0"/>
              <a:t>A typical horseshoe magnet produces a flux of 0.0001 </a:t>
            </a:r>
            <a:r>
              <a:rPr lang="en-AU" altLang="en-US" dirty="0" err="1"/>
              <a:t>Wb</a:t>
            </a:r>
            <a:r>
              <a:rPr lang="en-AU" altLang="en-US" dirty="0"/>
              <a:t>, or 10 000 lines of force. </a:t>
            </a:r>
          </a:p>
          <a:p>
            <a:pPr marL="536575" indent="-536575" eaLnBrk="1" hangingPunct="1">
              <a:lnSpc>
                <a:spcPct val="150000"/>
              </a:lnSpc>
              <a:spcBef>
                <a:spcPts val="1200"/>
              </a:spcBef>
              <a:buFontTx/>
              <a:buChar char="•"/>
            </a:pPr>
            <a:r>
              <a:rPr lang="en-AU" altLang="en-US" dirty="0"/>
              <a:t>Expressed with a </a:t>
            </a:r>
            <a:r>
              <a:rPr lang="en-AU" altLang="en-US" dirty="0" err="1"/>
              <a:t>metrix</a:t>
            </a:r>
            <a:r>
              <a:rPr lang="en-AU" altLang="en-US" dirty="0"/>
              <a:t> </a:t>
            </a:r>
            <a:r>
              <a:rPr lang="en-AU" altLang="en-US" dirty="0" smtClean="0"/>
              <a:t>prefix:</a:t>
            </a:r>
            <a:br>
              <a:rPr lang="en-AU" altLang="en-US" dirty="0" smtClean="0"/>
            </a:br>
            <a:r>
              <a:rPr lang="en-AU" altLang="en-US" dirty="0" smtClean="0"/>
              <a:t>		0.0001 </a:t>
            </a:r>
            <a:r>
              <a:rPr lang="en-AU" altLang="en-US" dirty="0" err="1"/>
              <a:t>Wb</a:t>
            </a:r>
            <a:r>
              <a:rPr lang="en-AU" altLang="en-US" dirty="0"/>
              <a:t> </a:t>
            </a:r>
            <a:r>
              <a:rPr lang="en-AU" altLang="en-US" dirty="0" smtClean="0"/>
              <a:t>= </a:t>
            </a:r>
            <a:r>
              <a:rPr lang="en-AU" altLang="en-US" dirty="0"/>
              <a:t>0.1 </a:t>
            </a:r>
            <a:r>
              <a:rPr lang="en-AU" altLang="en-US" dirty="0" err="1"/>
              <a:t>mWb</a:t>
            </a:r>
            <a:r>
              <a:rPr lang="en-AU" altLang="en-US" dirty="0"/>
              <a:t> (</a:t>
            </a:r>
            <a:r>
              <a:rPr lang="en-AU" altLang="en-US" dirty="0" err="1"/>
              <a:t>milliweber</a:t>
            </a:r>
            <a:r>
              <a:rPr lang="en-AU" altLang="en-US" dirty="0" smtClean="0"/>
              <a:t>)</a:t>
            </a:r>
          </a:p>
          <a:p>
            <a:pPr marL="536575" indent="-536575" eaLnBrk="1" hangingPunct="1">
              <a:lnSpc>
                <a:spcPct val="150000"/>
              </a:lnSpc>
              <a:spcBef>
                <a:spcPts val="1200"/>
              </a:spcBef>
              <a:buFontTx/>
              <a:buChar char="•"/>
            </a:pPr>
            <a:r>
              <a:rPr lang="en-AU" altLang="en-US" dirty="0" smtClean="0"/>
              <a:t>for calculations written </a:t>
            </a:r>
            <a:r>
              <a:rPr lang="en-AU" altLang="en-US" dirty="0"/>
              <a:t>as</a:t>
            </a:r>
            <a:br>
              <a:rPr lang="en-AU" altLang="en-US" dirty="0"/>
            </a:br>
            <a:r>
              <a:rPr lang="en-AU" altLang="en-US" dirty="0"/>
              <a:t> 		0.1 </a:t>
            </a:r>
            <a:r>
              <a:rPr lang="en-AU" altLang="en-US" dirty="0" err="1" smtClean="0"/>
              <a:t>mWb</a:t>
            </a:r>
            <a:r>
              <a:rPr lang="en-AU" altLang="en-US" dirty="0" smtClean="0"/>
              <a:t> = 0.1 </a:t>
            </a:r>
            <a:r>
              <a:rPr lang="en-AU" altLang="en-US" dirty="0"/>
              <a:t>× 10</a:t>
            </a:r>
            <a:r>
              <a:rPr lang="en-AU" altLang="en-US" baseline="30000" dirty="0"/>
              <a:t>-3</a:t>
            </a:r>
            <a:r>
              <a:rPr lang="en-AU" altLang="en-US" dirty="0"/>
              <a:t> weber.</a:t>
            </a:r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Flux density</a:t>
            </a:r>
          </a:p>
        </p:txBody>
      </p:sp>
      <p:sp>
        <p:nvSpPr>
          <p:cNvPr id="61443" name="Rectangle 4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Flux density is flux divided by the area</a:t>
            </a:r>
          </a:p>
        </p:txBody>
      </p:sp>
      <p:pic>
        <p:nvPicPr>
          <p:cNvPr id="61444" name="Picture 5" descr="Figure 11.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25" y="1576388"/>
            <a:ext cx="6451600" cy="343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152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Equation for flux density</a:t>
            </a:r>
          </a:p>
        </p:txBody>
      </p:sp>
      <p:sp>
        <p:nvSpPr>
          <p:cNvPr id="1029" name="Rectangle 12"/>
          <p:cNvSpPr>
            <a:spLocks noChangeArrowheads="1"/>
          </p:cNvSpPr>
          <p:nvPr/>
        </p:nvSpPr>
        <p:spPr bwMode="auto">
          <a:xfrm>
            <a:off x="611188" y="1268760"/>
            <a:ext cx="7848600" cy="4419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eaLnBrk="1" fontAlgn="auto" hangingPunct="1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marL="355600" indent="-355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marL="355600" indent="-355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1100" dirty="0">
              <a:latin typeface="Arial Narrow" pitchFamily="34" charset="0"/>
              <a:cs typeface="+mn-cs"/>
            </a:endParaRPr>
          </a:p>
          <a:p>
            <a:pPr marL="355600" indent="-355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5365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B = flux density in teslas (or webers/m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2</a:t>
            </a:r>
            <a:r>
              <a:rPr lang="en-AU" sz="2800" dirty="0">
                <a:latin typeface="Arial Narrow" pitchFamily="34" charset="0"/>
                <a:cs typeface="+mn-cs"/>
              </a:rPr>
              <a:t>)</a:t>
            </a:r>
          </a:p>
          <a:p>
            <a:pPr marL="5365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dirty="0">
                <a:latin typeface="Arial Narrow" pitchFamily="34" charset="0"/>
                <a:cs typeface="+mn-cs"/>
              </a:rPr>
              <a:t>Φ</a:t>
            </a:r>
            <a:r>
              <a:rPr lang="en-AU" sz="2800" dirty="0">
                <a:latin typeface="Arial Narrow" pitchFamily="34" charset="0"/>
                <a:cs typeface="+mn-cs"/>
              </a:rPr>
              <a:t> = flux in webers</a:t>
            </a:r>
          </a:p>
          <a:p>
            <a:pPr marL="5365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 = area (or </a:t>
            </a:r>
            <a:r>
              <a:rPr lang="en-AU" sz="2800" dirty="0" err="1">
                <a:latin typeface="Arial Narrow" pitchFamily="34" charset="0"/>
                <a:cs typeface="+mn-cs"/>
              </a:rPr>
              <a:t>csa</a:t>
            </a:r>
            <a:r>
              <a:rPr lang="en-AU" sz="2800" dirty="0">
                <a:latin typeface="Arial Narrow" pitchFamily="34" charset="0"/>
                <a:cs typeface="+mn-cs"/>
              </a:rPr>
              <a:t>) in square metres (m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2</a:t>
            </a:r>
            <a:r>
              <a:rPr lang="en-AU" sz="2800" dirty="0">
                <a:latin typeface="Arial Narrow" pitchFamily="34" charset="0"/>
                <a:cs typeface="+mn-cs"/>
              </a:rPr>
              <a:t>).</a:t>
            </a:r>
          </a:p>
          <a:p>
            <a:pPr marL="355600" indent="-355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One tesla equals one weber per square </a:t>
            </a:r>
            <a:r>
              <a:rPr lang="en-AU" sz="2800" dirty="0" smtClean="0">
                <a:latin typeface="Arial Narrow" pitchFamily="34" charset="0"/>
                <a:cs typeface="+mn-cs"/>
              </a:rPr>
              <a:t>metre,</a:t>
            </a:r>
            <a:br>
              <a:rPr lang="en-AU" sz="2800" dirty="0" smtClean="0">
                <a:latin typeface="Arial Narrow" pitchFamily="34" charset="0"/>
                <a:cs typeface="+mn-cs"/>
              </a:rPr>
            </a:br>
            <a:r>
              <a:rPr lang="en-AU" sz="2800" dirty="0" smtClean="0">
                <a:latin typeface="Arial Narrow" pitchFamily="34" charset="0"/>
                <a:cs typeface="+mn-cs"/>
              </a:rPr>
              <a:t>i.e. one </a:t>
            </a:r>
            <a:r>
              <a:rPr lang="en-AU" sz="2800" dirty="0">
                <a:latin typeface="Arial Narrow" pitchFamily="34" charset="0"/>
                <a:cs typeface="+mn-cs"/>
              </a:rPr>
              <a:t>tesla is 10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8</a:t>
            </a:r>
            <a:r>
              <a:rPr lang="en-AU" sz="2800" dirty="0">
                <a:latin typeface="Arial Narrow" pitchFamily="34" charset="0"/>
                <a:cs typeface="+mn-cs"/>
              </a:rPr>
              <a:t> lines of force in an area of </a:t>
            </a:r>
            <a:r>
              <a:rPr lang="en-AU" sz="2800" dirty="0" smtClean="0">
                <a:latin typeface="Arial Narrow" pitchFamily="34" charset="0"/>
                <a:cs typeface="+mn-cs"/>
              </a:rPr>
              <a:t/>
            </a:r>
            <a:br>
              <a:rPr lang="en-AU" sz="2800" dirty="0" smtClean="0">
                <a:latin typeface="Arial Narrow" pitchFamily="34" charset="0"/>
                <a:cs typeface="+mn-cs"/>
              </a:rPr>
            </a:br>
            <a:r>
              <a:rPr lang="en-AU" sz="2800" dirty="0" smtClean="0">
                <a:latin typeface="Arial Narrow" pitchFamily="34" charset="0"/>
                <a:cs typeface="+mn-cs"/>
              </a:rPr>
              <a:t>one </a:t>
            </a:r>
            <a:r>
              <a:rPr lang="en-AU" sz="2800" dirty="0">
                <a:latin typeface="Arial Narrow" pitchFamily="34" charset="0"/>
                <a:cs typeface="+mn-cs"/>
              </a:rPr>
              <a:t>square metre (m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2</a:t>
            </a:r>
            <a:r>
              <a:rPr lang="en-AU" sz="2800" dirty="0">
                <a:latin typeface="Arial Narrow" pitchFamily="34" charset="0"/>
                <a:cs typeface="+mn-cs"/>
              </a:rPr>
              <a:t>). </a:t>
            </a:r>
          </a:p>
        </p:txBody>
      </p:sp>
      <p:graphicFrame>
        <p:nvGraphicFramePr>
          <p:cNvPr id="6349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01392"/>
              </p:ext>
            </p:extLst>
          </p:nvPr>
        </p:nvGraphicFramePr>
        <p:xfrm>
          <a:off x="4068000" y="1376772"/>
          <a:ext cx="1008000" cy="874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51" name="Equation" r:id="rId4" imgW="952500" imgH="825500" progId="">
                  <p:embed/>
                </p:oleObj>
              </mc:Choice>
              <mc:Fallback>
                <p:oleObj name="Equation" r:id="rId4" imgW="952500" imgH="82550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8000" y="1376772"/>
                        <a:ext cx="1008000" cy="8746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152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Units for Area</a:t>
            </a:r>
          </a:p>
        </p:txBody>
      </p:sp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81647" y="1340768"/>
            <a:ext cx="3426257" cy="3420059"/>
            <a:chOff x="323529" y="1448780"/>
            <a:chExt cx="3426257" cy="34200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857391" y="1448780"/>
                  <a:ext cx="289239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AU" sz="2800" b="0" i="1" smtClean="0">
                            <a:latin typeface="Cambria Math"/>
                          </a:rPr>
                          <m:t>1 </m:t>
                        </m:r>
                        <m:r>
                          <a:rPr lang="en-AU" sz="2800" b="0" i="1" smtClean="0">
                            <a:latin typeface="Cambria Math"/>
                          </a:rPr>
                          <m:t>𝑚</m:t>
                        </m:r>
                        <m:r>
                          <a:rPr lang="en-AU" sz="2800" b="0" i="1" smtClean="0">
                            <a:latin typeface="Cambria Math"/>
                          </a:rPr>
                          <m:t>=1,000 </m:t>
                        </m:r>
                        <m:r>
                          <a:rPr lang="en-AU" sz="2800" b="0" i="1" smtClean="0">
                            <a:latin typeface="Cambria Math"/>
                          </a:rPr>
                          <m:t>𝑚𝑚</m:t>
                        </m:r>
                      </m:oMath>
                    </m:oMathPara>
                  </a14:m>
                  <a:endParaRPr lang="en-AU" sz="2000" dirty="0"/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391" y="1448780"/>
                  <a:ext cx="2892395" cy="52322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A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Rectangle 2"/>
            <p:cNvSpPr/>
            <p:nvPr/>
          </p:nvSpPr>
          <p:spPr>
            <a:xfrm>
              <a:off x="863588" y="1982642"/>
              <a:ext cx="2880000" cy="2880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 rot="16200000">
                  <a:off x="-861059" y="3161032"/>
                  <a:ext cx="289239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AU" sz="2800" b="0" i="1" smtClean="0">
                            <a:latin typeface="Cambria Math"/>
                          </a:rPr>
                          <m:t>1 </m:t>
                        </m:r>
                        <m:r>
                          <a:rPr lang="en-AU" sz="2800" b="0" i="1" smtClean="0">
                            <a:latin typeface="Cambria Math"/>
                          </a:rPr>
                          <m:t>𝑚</m:t>
                        </m:r>
                        <m:r>
                          <a:rPr lang="en-AU" sz="2800" b="0" i="1" smtClean="0">
                            <a:latin typeface="Cambria Math"/>
                          </a:rPr>
                          <m:t>=1,000 </m:t>
                        </m:r>
                        <m:r>
                          <a:rPr lang="en-AU" sz="2800" b="0" i="1" smtClean="0">
                            <a:latin typeface="Cambria Math"/>
                          </a:rPr>
                          <m:t>𝑚𝑚</m:t>
                        </m:r>
                      </m:oMath>
                    </m:oMathPara>
                  </a14:m>
                  <a:endParaRPr lang="en-AU" sz="20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861059" y="3161032"/>
                  <a:ext cx="2892395" cy="52322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A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919965" y="1340768"/>
                <a:ext cx="320305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AU" sz="2800" b="0" i="1" smtClean="0">
                          <a:latin typeface="Cambria Math"/>
                        </a:rPr>
                        <m:t>1 </m:t>
                      </m:r>
                      <m:r>
                        <a:rPr lang="en-AU" sz="2800" b="0" i="1" smtClean="0">
                          <a:latin typeface="Cambria Math"/>
                        </a:rPr>
                        <m:t>𝑚</m:t>
                      </m:r>
                      <m:r>
                        <a:rPr lang="en-AU" sz="2800" b="0" i="1" smtClean="0">
                          <a:latin typeface="Cambria Math"/>
                        </a:rPr>
                        <m:t>=1×</m:t>
                      </m:r>
                      <m:sSup>
                        <m:sSupPr>
                          <m:ctrlPr>
                            <a:rPr lang="en-AU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AU" sz="2800" i="1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AU" sz="2800" i="1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en-AU" sz="2800" b="0" i="1" smtClean="0">
                          <a:latin typeface="Cambria Math"/>
                        </a:rPr>
                        <m:t> </m:t>
                      </m:r>
                      <m:r>
                        <a:rPr lang="en-AU" sz="2800" b="0" i="1" smtClean="0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en-AU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965" y="1340768"/>
                <a:ext cx="3203056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634570" y="3271994"/>
                <a:ext cx="33938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AU" sz="2800" b="0" i="1" smtClean="0">
                          <a:latin typeface="Cambria Math"/>
                        </a:rPr>
                        <m:t>1 </m:t>
                      </m:r>
                      <m:r>
                        <a:rPr lang="en-AU" sz="2800" b="0" i="1" smtClean="0">
                          <a:latin typeface="Cambria Math"/>
                        </a:rPr>
                        <m:t>𝑚𝑚</m:t>
                      </m:r>
                      <m:r>
                        <a:rPr lang="en-AU" sz="2800" b="0" i="1" smtClean="0">
                          <a:latin typeface="Cambria Math"/>
                        </a:rPr>
                        <m:t>=1×</m:t>
                      </m:r>
                      <m:sSup>
                        <m:sSupPr>
                          <m:ctrlPr>
                            <a:rPr lang="en-AU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AU" sz="2800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AU" sz="2800" b="0" i="1" smtClean="0">
                              <a:latin typeface="Cambria Math"/>
                              <a:ea typeface="Cambria Math"/>
                            </a:rPr>
                            <m:t>−3</m:t>
                          </m:r>
                        </m:sup>
                      </m:sSup>
                      <m:r>
                        <a:rPr lang="en-AU" sz="2800" b="0" i="1" smtClean="0">
                          <a:latin typeface="Cambria Math"/>
                        </a:rPr>
                        <m:t> </m:t>
                      </m:r>
                      <m:r>
                        <a:rPr lang="en-AU" sz="2800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AU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4570" y="3271994"/>
                <a:ext cx="3393814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779037" y="2306381"/>
                <a:ext cx="353737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AU" sz="2800" b="0" i="1" smtClean="0">
                          <a:latin typeface="Cambria Math"/>
                        </a:rPr>
                        <m:t>1 </m:t>
                      </m:r>
                      <m:sSup>
                        <m:sSupPr>
                          <m:ctrlPr>
                            <a:rPr lang="en-AU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AU" sz="2800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AU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AU" sz="2800" b="0" i="1" smtClean="0">
                          <a:latin typeface="Cambria Math"/>
                        </a:rPr>
                        <m:t>=1</m:t>
                      </m:r>
                      <m:r>
                        <a:rPr lang="en-AU" sz="2800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AU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AU" sz="2800" i="1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AU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en-AU" sz="28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AU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AU" sz="2800" b="0" i="1" smtClean="0">
                              <a:latin typeface="Cambria Math"/>
                            </a:rPr>
                            <m:t>𝑚𝑚</m:t>
                          </m:r>
                        </m:e>
                        <m:sup>
                          <m:r>
                            <a:rPr lang="en-AU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AU" sz="2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9037" y="2306381"/>
                <a:ext cx="3537379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444265" y="4237607"/>
                <a:ext cx="372813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AU" sz="2800" i="1" smtClean="0">
                          <a:latin typeface="Cambria Math"/>
                        </a:rPr>
                        <m:t>1 </m:t>
                      </m:r>
                      <m:sSup>
                        <m:sSupPr>
                          <m:ctrlPr>
                            <a:rPr lang="en-A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AU" sz="2800" i="1">
                              <a:latin typeface="Cambria Math"/>
                            </a:rPr>
                            <m:t>𝑚𝑚</m:t>
                          </m:r>
                        </m:e>
                        <m:sup>
                          <m:r>
                            <a:rPr lang="en-AU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AU" sz="2800" b="0" i="1" smtClean="0">
                          <a:latin typeface="Cambria Math"/>
                        </a:rPr>
                        <m:t>=</m:t>
                      </m:r>
                      <m:r>
                        <a:rPr lang="en-AU" sz="2800" i="1">
                          <a:latin typeface="Cambria Math"/>
                        </a:rPr>
                        <m:t>1</m:t>
                      </m:r>
                      <m:r>
                        <a:rPr lang="en-AU" sz="2800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AU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AU" sz="2800" i="1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AU" sz="28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AU" sz="2800" i="1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en-AU" sz="2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A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AU" sz="2800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AU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AU" sz="2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265" y="4237607"/>
                <a:ext cx="3728135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148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584516" y="2564988"/>
            <a:ext cx="6732000" cy="756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ounded Rectangle 14"/>
          <p:cNvSpPr/>
          <p:nvPr/>
        </p:nvSpPr>
        <p:spPr>
          <a:xfrm>
            <a:off x="1584516" y="3429084"/>
            <a:ext cx="6732000" cy="756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ounded Rectangle 3"/>
          <p:cNvSpPr/>
          <p:nvPr/>
        </p:nvSpPr>
        <p:spPr>
          <a:xfrm>
            <a:off x="6300192" y="1052736"/>
            <a:ext cx="1692000" cy="28803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827584" y="1340768"/>
            <a:ext cx="936000" cy="28803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04802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" r="74559" b="92662"/>
          <a:stretch/>
        </p:blipFill>
        <p:spPr bwMode="auto">
          <a:xfrm>
            <a:off x="827584" y="404664"/>
            <a:ext cx="1811922" cy="393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032180" y="2528900"/>
            <a:ext cx="2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600" b="1" dirty="0" smtClean="0">
                <a:solidFill>
                  <a:srgbClr val="FF0000"/>
                </a:solidFill>
              </a:rPr>
              <a:t>Magnets &amp; Electromagnetism</a:t>
            </a:r>
            <a:endParaRPr lang="en-AU" sz="1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7925" y="2673496"/>
            <a:ext cx="682366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AU" sz="1400" dirty="0" smtClean="0">
                <a:solidFill>
                  <a:srgbClr val="FF0000"/>
                </a:solidFill>
              </a:rPr>
              <a:t>11/03/19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7925" y="3537592"/>
            <a:ext cx="695703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AU" sz="1400" dirty="0" smtClean="0">
                <a:solidFill>
                  <a:srgbClr val="FF0000"/>
                </a:solidFill>
              </a:rPr>
              <a:t>13/05/19</a:t>
            </a:r>
            <a:endParaRPr lang="en-AU" sz="1400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797803"/>
            <a:ext cx="75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To Achieve Competence (AC) in the UEENEEG101A unit a pass mark of 50% is required in both Magnetism &amp; DC Machines, i.e. the student MUST PASS both sections.</a:t>
            </a:r>
            <a:endParaRPr lang="en-A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032180" y="3405354"/>
            <a:ext cx="2160000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600" b="1" dirty="0" smtClean="0">
                <a:solidFill>
                  <a:srgbClr val="FF0000"/>
                </a:solidFill>
              </a:rPr>
              <a:t>DC Machines</a:t>
            </a:r>
            <a:endParaRPr lang="en-AU" sz="1600" b="1" dirty="0">
              <a:solidFill>
                <a:srgbClr val="FF0000"/>
              </a:solidFill>
            </a:endParaRPr>
          </a:p>
        </p:txBody>
      </p:sp>
      <p:pic>
        <p:nvPicPr>
          <p:cNvPr id="13312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6" y="1736808"/>
            <a:ext cx="8856000" cy="379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49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4" grpId="0" animBg="1"/>
      <p:bldP spid="6" grpId="0" animBg="1"/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7131484"/>
                  </p:ext>
                </p:extLst>
              </p:nvPr>
            </p:nvGraphicFramePr>
            <p:xfrm>
              <a:off x="4031250" y="162860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3852428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  <m: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50</m:t>
                                </m:r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−8</m:t>
                                    </m:r>
                                  </m:sup>
                                </m:sSup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m:rPr>
                                    <m:nor/>
                                  </m:rP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0.5 </m:t>
                                </m:r>
                                <m:r>
                                  <m:rPr>
                                    <m:nor/>
                                  </m:rPr>
                                  <a:rPr lang="el-GR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μ</m:t>
                                </m:r>
                                <m:r>
                                  <m:rPr>
                                    <m:nor/>
                                  </m:rP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Wb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7131484"/>
                  </p:ext>
                </p:extLst>
              </p:nvPr>
            </p:nvGraphicFramePr>
            <p:xfrm>
              <a:off x="4031250" y="1628604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385242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r="-486923" b="-1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20570" r="-158" b="-107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7286150"/>
                  </p:ext>
                </p:extLst>
              </p:nvPr>
            </p:nvGraphicFramePr>
            <p:xfrm>
              <a:off x="4031940" y="1232756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2000" b="0" i="1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2000" b="0" i="0" dirty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a:rPr lang="en-AU" sz="2000" b="0" i="0" dirty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400 </m:t>
                                </m:r>
                                <m:sSup>
                                  <m:sSupPr>
                                    <m:ctrlP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𝑚𝑚</m:t>
                                    </m:r>
                                  </m:e>
                                  <m:sup>
                                    <m: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2000" b="0" i="1" dirty="0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2000" b="0" i="0" dirty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a:rPr lang="en-AU" sz="2000" b="0" i="0" dirty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AU" sz="2000" b="0" i="0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AU" sz="20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100 </m:t>
                                </m:r>
                                <m:sSup>
                                  <m:sSupPr>
                                    <m:ctrlP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𝑚𝑚</m:t>
                                    </m:r>
                                  </m:e>
                                  <m:sup>
                                    <m:r>
                                      <a:rPr lang="en-AU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AU" sz="2000" b="0" i="0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7286150"/>
                  </p:ext>
                </p:extLst>
              </p:nvPr>
            </p:nvGraphicFramePr>
            <p:xfrm>
              <a:off x="4031940" y="1232756"/>
              <a:ext cx="4645206" cy="396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r="-486923" b="-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55085" r="-168220" b="-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20482" r="-139157" b="-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31304" r="-435" b="-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>
            <a:off x="251520" y="152636"/>
            <a:ext cx="211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11.1</a:t>
            </a:r>
            <a:endParaRPr lang="en-AU" sz="2400" b="1" dirty="0">
              <a:solidFill>
                <a:srgbClr val="3C932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84684"/>
            <a:ext cx="8640000" cy="436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700" dirty="0" smtClean="0"/>
              <a:t>Find the flux density of the two magnets (a) and (b) in Figure 11.11.</a:t>
            </a:r>
            <a:endParaRPr lang="en-AU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2901541" y="1232756"/>
            <a:ext cx="102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0000FF"/>
                </a:solidFill>
              </a:rPr>
              <a:t>Values:</a:t>
            </a:r>
            <a:endParaRPr lang="en-AU" sz="2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4174912" y="2096852"/>
                <a:ext cx="1003608" cy="6665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sz="2000" b="1" i="0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𝐁</m:t>
                      </m:r>
                      <m:r>
                        <a:rPr lang="en-AU" sz="2000" b="1" i="0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AU" sz="20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20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𝚽</m:t>
                          </m:r>
                        </m:num>
                        <m:den>
                          <m:r>
                            <a:rPr lang="en-AU" sz="20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𝑨</m:t>
                          </m:r>
                        </m:den>
                      </m:f>
                    </m:oMath>
                  </m:oMathPara>
                </a14:m>
                <a:endParaRPr lang="en-AU" sz="2000" b="1" baseline="-25000" dirty="0">
                  <a:solidFill>
                    <a:srgbClr val="0000FF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4912" y="2096852"/>
                <a:ext cx="1003608" cy="66652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16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4574715" y="2888940"/>
                <a:ext cx="2233753" cy="7178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B</m:t>
                          </m:r>
                        </m:e>
                        <m:sub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AU" sz="20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0.5</m:t>
                          </m:r>
                          <m:r>
                            <a:rPr lang="en-AU" sz="2000" b="0" i="1" dirty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sz="20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AU" sz="2000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sz="2000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−6</m:t>
                              </m:r>
                            </m:sup>
                          </m:sSup>
                        </m:num>
                        <m:den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400</m:t>
                          </m:r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sz="20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AU" sz="20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sz="20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−6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AU" sz="2000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4715" y="2888940"/>
                <a:ext cx="2233753" cy="71782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4574715" y="4391052"/>
                <a:ext cx="2233753" cy="7178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B</m:t>
                          </m:r>
                        </m:e>
                        <m:sub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AU" sz="20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0.5</m:t>
                          </m:r>
                          <m:r>
                            <a:rPr lang="en-AU" sz="2000" b="0" i="1" dirty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sz="20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AU" sz="2000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sz="2000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−6</m:t>
                              </m:r>
                            </m:sup>
                          </m:sSup>
                        </m:num>
                        <m:den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100</m:t>
                          </m:r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AU" sz="20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AU" sz="20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sz="20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−6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AU" sz="2000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4715" y="4391052"/>
                <a:ext cx="2233753" cy="71782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4574715" y="3802412"/>
                <a:ext cx="3353610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B</m:t>
                          </m:r>
                        </m:e>
                        <m:sub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0.00125 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AU" sz="20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𝟏</m:t>
                      </m:r>
                      <m:r>
                        <a:rPr lang="en-AU" sz="20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  <m:r>
                        <a:rPr lang="en-AU" sz="20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𝟐𝟓</m:t>
                      </m:r>
                      <m:r>
                        <a:rPr lang="en-AU" sz="20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AU" sz="20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𝒎𝑻</m:t>
                      </m:r>
                    </m:oMath>
                  </m:oMathPara>
                </a14:m>
                <a:endParaRPr lang="en-AU" sz="2000" b="1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4715" y="3802412"/>
                <a:ext cx="3353610" cy="392993"/>
              </a:xfrm>
              <a:prstGeom prst="rect">
                <a:avLst/>
              </a:prstGeom>
              <a:blipFill rotWithShape="1">
                <a:blip r:embed="rId7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4574715" y="5304525"/>
                <a:ext cx="2670796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B</m:t>
                          </m:r>
                        </m:e>
                        <m:sub>
                          <m:r>
                            <a:rPr lang="en-AU" sz="20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AU" sz="20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0.005 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  <m:r>
                        <a:rPr lang="en-AU" sz="20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AU" sz="20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𝟓</m:t>
                      </m:r>
                      <m:r>
                        <a:rPr lang="en-AU" sz="20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AU" sz="20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𝒎𝑻</m:t>
                      </m:r>
                    </m:oMath>
                  </m:oMathPara>
                </a14:m>
                <a:endParaRPr lang="en-AU" sz="2000" b="1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4715" y="5304525"/>
                <a:ext cx="2670796" cy="392993"/>
              </a:xfrm>
              <a:prstGeom prst="rect">
                <a:avLst/>
              </a:prstGeom>
              <a:blipFill rotWithShape="1">
                <a:blip r:embed="rId8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205584" y="1772816"/>
            <a:ext cx="3636000" cy="3964514"/>
            <a:chOff x="205584" y="1844816"/>
            <a:chExt cx="3636000" cy="396451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402"/>
            <a:stretch/>
          </p:blipFill>
          <p:spPr>
            <a:xfrm>
              <a:off x="205584" y="1844816"/>
              <a:ext cx="3636000" cy="351288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940278" y="5409220"/>
              <a:ext cx="158607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sz="2000" dirty="0"/>
                <a:t>Figure 11.11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053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7" grpId="0" animBg="1"/>
      <p:bldP spid="19" grpId="0"/>
      <p:bldP spid="20" grpId="0"/>
      <p:bldP spid="21" grpId="0"/>
      <p:bldP spid="2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charset="0"/>
              </a:rPr>
              <a:t>Applications of permanent magnets</a:t>
            </a:r>
          </a:p>
        </p:txBody>
      </p:sp>
      <p:sp>
        <p:nvSpPr>
          <p:cNvPr id="65539" name="Rectangle 4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43656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43656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43656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Permanent magnets are used in a range of devices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and tools</a:t>
            </a:r>
          </a:p>
        </p:txBody>
      </p:sp>
      <p:pic>
        <p:nvPicPr>
          <p:cNvPr id="65540" name="Picture 5" descr="Figure 11.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89138"/>
            <a:ext cx="776922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72000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Summing up</a:t>
            </a:r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612775" y="809411"/>
            <a:ext cx="791845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A magnet can be made by exposing a ferromagnetic material to a strong magnetic field. 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The process is called magnetic induction, as the magnet is inducing magnetism in the ferromagnetic material.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A magnet has </a:t>
            </a:r>
            <a:r>
              <a:rPr lang="en-AU" altLang="en-US" sz="2800" dirty="0" smtClean="0"/>
              <a:t>north </a:t>
            </a:r>
            <a:r>
              <a:rPr lang="en-AU" altLang="en-US" sz="2800" dirty="0"/>
              <a:t>and south </a:t>
            </a:r>
            <a:r>
              <a:rPr lang="en-AU" altLang="en-US" sz="2800" dirty="0" smtClean="0"/>
              <a:t>poles.</a:t>
            </a:r>
            <a:br>
              <a:rPr lang="en-AU" altLang="en-US" sz="2800" dirty="0" smtClean="0"/>
            </a:br>
            <a:r>
              <a:rPr lang="en-AU" altLang="en-US" sz="2800" dirty="0" smtClean="0"/>
              <a:t>The </a:t>
            </a:r>
            <a:r>
              <a:rPr lang="en-AU" altLang="en-US" sz="2800" dirty="0"/>
              <a:t>north pole of a magnet points towards the Earth’s magnetic North Pole.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Unlike magnetic poles </a:t>
            </a:r>
            <a:r>
              <a:rPr lang="en-AU" altLang="en-US" sz="2800" dirty="0" smtClean="0"/>
              <a:t>attract</a:t>
            </a:r>
          </a:p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/>
              <a:t>L</a:t>
            </a:r>
            <a:r>
              <a:rPr lang="en-AU" altLang="en-US" sz="2800" dirty="0" smtClean="0"/>
              <a:t>ike </a:t>
            </a:r>
            <a:r>
              <a:rPr lang="en-AU" altLang="en-US" sz="2800" dirty="0"/>
              <a:t>magnetic poles </a:t>
            </a:r>
            <a:r>
              <a:rPr lang="en-AU" altLang="en-US" sz="2800" dirty="0" smtClean="0"/>
              <a:t>repel</a:t>
            </a:r>
            <a:endParaRPr lang="en-AU" altLang="en-US" sz="2800" dirty="0"/>
          </a:p>
        </p:txBody>
      </p:sp>
      <p:sp>
        <p:nvSpPr>
          <p:cNvPr id="4" name="Oval 3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612775" y="800708"/>
            <a:ext cx="791845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6575" indent="-53657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 smtClean="0">
                <a:latin typeface="Arial Narrow" panose="020B0606020202030204" pitchFamily="34" charset="0"/>
              </a:rPr>
              <a:t>A </a:t>
            </a:r>
            <a:r>
              <a:rPr lang="en-AU" altLang="en-US" sz="2800" dirty="0">
                <a:latin typeface="Arial Narrow" panose="020B0606020202030204" pitchFamily="34" charset="0"/>
              </a:rPr>
              <a:t>magnetic field (flux) consists of lines of force that flow from the north pole of a magnet to its south pole.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 smtClean="0">
                <a:latin typeface="Arial Narrow" pitchFamily="34" charset="0"/>
                <a:cs typeface="+mn-cs"/>
              </a:rPr>
              <a:t>Lines </a:t>
            </a:r>
            <a:r>
              <a:rPr lang="en-AU" sz="2800" dirty="0">
                <a:latin typeface="Arial Narrow" pitchFamily="34" charset="0"/>
                <a:cs typeface="+mn-cs"/>
              </a:rPr>
              <a:t>do not cross each other, they all have the same magnetic strength and although they have a direction, they don’t actually move.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Materials are classified </a:t>
            </a:r>
            <a:r>
              <a:rPr lang="en-AU" sz="2800" dirty="0" smtClean="0">
                <a:latin typeface="Arial Narrow" pitchFamily="34" charset="0"/>
                <a:cs typeface="+mn-cs"/>
              </a:rPr>
              <a:t>as:</a:t>
            </a:r>
            <a:br>
              <a:rPr lang="en-AU" sz="2800" dirty="0" smtClean="0">
                <a:latin typeface="Arial Narrow" pitchFamily="34" charset="0"/>
                <a:cs typeface="+mn-cs"/>
              </a:rPr>
            </a:br>
            <a:r>
              <a:rPr lang="en-AU" sz="2800" dirty="0" smtClean="0">
                <a:solidFill>
                  <a:srgbClr val="3C9325"/>
                </a:solidFill>
                <a:latin typeface="Arial Narrow" pitchFamily="34" charset="0"/>
                <a:cs typeface="+mn-cs"/>
              </a:rPr>
              <a:t>ferromagnetic</a:t>
            </a:r>
            <a:r>
              <a:rPr lang="en-AU" sz="2800" dirty="0" smtClean="0">
                <a:latin typeface="Arial Narrow" pitchFamily="34" charset="0"/>
                <a:cs typeface="+mn-cs"/>
              </a:rPr>
              <a:t> </a:t>
            </a:r>
            <a:r>
              <a:rPr lang="en-AU" sz="2800" dirty="0">
                <a:latin typeface="Arial Narrow" pitchFamily="34" charset="0"/>
                <a:cs typeface="+mn-cs"/>
              </a:rPr>
              <a:t>(strongly attracted to a magnetic field</a:t>
            </a:r>
            <a:r>
              <a:rPr lang="en-AU" sz="2800" dirty="0" smtClean="0">
                <a:latin typeface="Arial Narrow" pitchFamily="34" charset="0"/>
                <a:cs typeface="+mn-cs"/>
              </a:rPr>
              <a:t>)</a:t>
            </a:r>
            <a:br>
              <a:rPr lang="en-AU" sz="2800" dirty="0" smtClean="0">
                <a:latin typeface="Arial Narrow" pitchFamily="34" charset="0"/>
                <a:cs typeface="+mn-cs"/>
              </a:rPr>
            </a:br>
            <a:r>
              <a:rPr lang="en-AU" sz="2800" dirty="0" smtClean="0">
                <a:solidFill>
                  <a:srgbClr val="3C9325"/>
                </a:solidFill>
                <a:latin typeface="Arial Narrow" pitchFamily="34" charset="0"/>
                <a:cs typeface="+mn-cs"/>
              </a:rPr>
              <a:t>paramagnetic</a:t>
            </a:r>
            <a:r>
              <a:rPr lang="en-AU" sz="2800" dirty="0" smtClean="0">
                <a:latin typeface="Arial Narrow" pitchFamily="34" charset="0"/>
                <a:cs typeface="+mn-cs"/>
              </a:rPr>
              <a:t> </a:t>
            </a:r>
            <a:r>
              <a:rPr lang="en-AU" sz="2800" dirty="0">
                <a:latin typeface="Arial Narrow" pitchFamily="34" charset="0"/>
                <a:cs typeface="+mn-cs"/>
              </a:rPr>
              <a:t>(weakly attracted by a strong magnetic </a:t>
            </a:r>
            <a:r>
              <a:rPr lang="en-AU" sz="2800" dirty="0" smtClean="0">
                <a:latin typeface="Arial Narrow" pitchFamily="34" charset="0"/>
                <a:cs typeface="+mn-cs"/>
              </a:rPr>
              <a:t>				  field</a:t>
            </a:r>
            <a:r>
              <a:rPr lang="en-AU" sz="2800" dirty="0">
                <a:latin typeface="Arial Narrow" pitchFamily="34" charset="0"/>
                <a:cs typeface="+mn-cs"/>
              </a:rPr>
              <a:t>, e.g. oxygen) </a:t>
            </a:r>
            <a:r>
              <a:rPr lang="en-AU" sz="2800" dirty="0" smtClean="0">
                <a:latin typeface="Arial Narrow" pitchFamily="34" charset="0"/>
                <a:cs typeface="+mn-cs"/>
              </a:rPr>
              <a:t>and</a:t>
            </a:r>
            <a:br>
              <a:rPr lang="en-AU" sz="2800" dirty="0" smtClean="0">
                <a:latin typeface="Arial Narrow" pitchFamily="34" charset="0"/>
                <a:cs typeface="+mn-cs"/>
              </a:rPr>
            </a:br>
            <a:r>
              <a:rPr lang="en-AU" sz="2800" dirty="0" smtClean="0">
                <a:solidFill>
                  <a:srgbClr val="3C9325"/>
                </a:solidFill>
                <a:latin typeface="Arial Narrow" pitchFamily="34" charset="0"/>
                <a:cs typeface="+mn-cs"/>
              </a:rPr>
              <a:t>diamagnetic</a:t>
            </a:r>
            <a:r>
              <a:rPr lang="en-AU" sz="2800" dirty="0" smtClean="0">
                <a:latin typeface="Arial Narrow" pitchFamily="34" charset="0"/>
                <a:cs typeface="+mn-cs"/>
              </a:rPr>
              <a:t> </a:t>
            </a:r>
            <a:r>
              <a:rPr lang="en-AU" sz="2800" dirty="0">
                <a:latin typeface="Arial Narrow" pitchFamily="34" charset="0"/>
                <a:cs typeface="+mn-cs"/>
              </a:rPr>
              <a:t>(weakly repelled by a strong magnetic </a:t>
            </a:r>
            <a:r>
              <a:rPr lang="en-AU" sz="2800" dirty="0" smtClean="0">
                <a:latin typeface="Arial Narrow" pitchFamily="34" charset="0"/>
                <a:cs typeface="+mn-cs"/>
              </a:rPr>
              <a:t>					field</a:t>
            </a:r>
            <a:r>
              <a:rPr lang="en-AU" sz="2800" dirty="0">
                <a:latin typeface="Arial Narrow" pitchFamily="34" charset="0"/>
                <a:cs typeface="+mn-cs"/>
              </a:rPr>
              <a:t>, e.g. living tissue</a:t>
            </a:r>
            <a:r>
              <a:rPr lang="en-AU" sz="2800" dirty="0" smtClean="0">
                <a:latin typeface="Arial Narrow" pitchFamily="34" charset="0"/>
                <a:cs typeface="+mn-cs"/>
              </a:rPr>
              <a:t>).</a:t>
            </a:r>
            <a:endParaRPr lang="en-AU" sz="2800" dirty="0">
              <a:latin typeface="Arial Narrow" pitchFamily="34" charset="0"/>
              <a:cs typeface="+mn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</p:spPr>
        <p:txBody>
          <a:bodyPr vert="horz" wrap="square" lIns="91440" tIns="10800" rIns="91440" bIns="10800" numCol="1" rtlCol="0" anchor="b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rgbClr val="008000"/>
                </a:solidFill>
                <a:latin typeface="Arial Narrow" pitchFamily="34" charset="0"/>
                <a:ea typeface="+mj-ea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Summing up (2)</a:t>
            </a:r>
          </a:p>
        </p:txBody>
      </p:sp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uiExpand="1" build="p" bldLvl="2"/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612774" y="836712"/>
            <a:ext cx="8279705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 magnet can lose its magnetism as a result of excess heat, physical vibration and stress, and through exposure to a magnetic field of the opposite polarity. 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 soft iron keeper across the poles of a magnet helps it retain its magnetism.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Magnetic flux (symbol </a:t>
            </a:r>
            <a:r>
              <a:rPr lang="en-US" sz="2800" dirty="0">
                <a:latin typeface="Symbol" pitchFamily="18" charset="2"/>
                <a:cs typeface="+mn-cs"/>
              </a:rPr>
              <a:t>F</a:t>
            </a:r>
            <a:r>
              <a:rPr lang="en-AU" sz="2800" dirty="0">
                <a:latin typeface="Arial Narrow" pitchFamily="34" charset="0"/>
                <a:cs typeface="+mn-cs"/>
              </a:rPr>
              <a:t>) is measured in webers, where one weber (</a:t>
            </a:r>
            <a:r>
              <a:rPr lang="en-AU" sz="2800" dirty="0" err="1">
                <a:latin typeface="Arial Narrow" pitchFamily="34" charset="0"/>
                <a:cs typeface="+mn-cs"/>
              </a:rPr>
              <a:t>Wb</a:t>
            </a:r>
            <a:r>
              <a:rPr lang="en-AU" sz="2800" dirty="0">
                <a:latin typeface="Arial Narrow" pitchFamily="34" charset="0"/>
                <a:cs typeface="+mn-cs"/>
              </a:rPr>
              <a:t>) is 100 million (10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8</a:t>
            </a:r>
            <a:r>
              <a:rPr lang="en-AU" sz="2800" dirty="0">
                <a:latin typeface="Arial Narrow" pitchFamily="34" charset="0"/>
                <a:cs typeface="+mn-cs"/>
              </a:rPr>
              <a:t>) lines of force. </a:t>
            </a: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 smtClean="0">
                <a:latin typeface="Arial Narrow" pitchFamily="34" charset="0"/>
              </a:rPr>
              <a:t>Most magnetic fields have a flux in </a:t>
            </a:r>
            <a:r>
              <a:rPr lang="en-AU" sz="2800" dirty="0" err="1" smtClean="0">
                <a:latin typeface="Arial Narrow" pitchFamily="34" charset="0"/>
              </a:rPr>
              <a:t>milliwebers</a:t>
            </a:r>
            <a:r>
              <a:rPr lang="en-AU" sz="2800" dirty="0" smtClean="0">
                <a:latin typeface="Arial Narrow" pitchFamily="34" charset="0"/>
              </a:rPr>
              <a:t> (</a:t>
            </a:r>
            <a:r>
              <a:rPr lang="en-AU" sz="2800" dirty="0" err="1" smtClean="0">
                <a:latin typeface="Arial Narrow" pitchFamily="34" charset="0"/>
              </a:rPr>
              <a:t>mWb</a:t>
            </a:r>
            <a:r>
              <a:rPr lang="en-AU" sz="2800" dirty="0" smtClean="0">
                <a:latin typeface="Arial Narrow" pitchFamily="34" charset="0"/>
              </a:rPr>
              <a:t>) or </a:t>
            </a:r>
            <a:r>
              <a:rPr lang="en-AU" sz="2800" dirty="0" err="1" smtClean="0">
                <a:latin typeface="Arial Narrow" pitchFamily="34" charset="0"/>
              </a:rPr>
              <a:t>microwebers</a:t>
            </a:r>
            <a:r>
              <a:rPr lang="en-AU" sz="2800" dirty="0" smtClean="0">
                <a:latin typeface="Arial Narrow" pitchFamily="34" charset="0"/>
              </a:rPr>
              <a:t> (µ</a:t>
            </a:r>
            <a:r>
              <a:rPr lang="en-AU" sz="2800" dirty="0" err="1" smtClean="0">
                <a:latin typeface="Arial Narrow" pitchFamily="34" charset="0"/>
              </a:rPr>
              <a:t>Wb</a:t>
            </a:r>
            <a:r>
              <a:rPr lang="en-AU" sz="2800" dirty="0" smtClean="0">
                <a:latin typeface="Arial Narrow" pitchFamily="34" charset="0"/>
              </a:rPr>
              <a:t>).</a:t>
            </a:r>
            <a:endParaRPr lang="en-AU" sz="2800" dirty="0">
              <a:latin typeface="Arial Narrow" pitchFamily="34" charset="0"/>
              <a:cs typeface="+mn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</p:spPr>
        <p:txBody>
          <a:bodyPr vert="horz" wrap="square" lIns="91440" tIns="10800" rIns="91440" bIns="10800" numCol="1" rtlCol="0" anchor="b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rgbClr val="008000"/>
                </a:solidFill>
                <a:latin typeface="Arial Narrow" pitchFamily="34" charset="0"/>
                <a:ea typeface="+mj-ea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Summing up (3)</a:t>
            </a:r>
          </a:p>
        </p:txBody>
      </p:sp>
      <p:sp>
        <p:nvSpPr>
          <p:cNvPr id="5" name="Oval 4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611188" y="800708"/>
            <a:ext cx="7920037" cy="322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 smtClean="0">
                <a:latin typeface="Arial Narrow" pitchFamily="34" charset="0"/>
                <a:cs typeface="+mn-cs"/>
              </a:rPr>
              <a:t>Flux </a:t>
            </a:r>
            <a:r>
              <a:rPr lang="en-AU" sz="2800" dirty="0">
                <a:latin typeface="Arial Narrow" pitchFamily="34" charset="0"/>
                <a:cs typeface="+mn-cs"/>
              </a:rPr>
              <a:t>density (B) refers to the number of lines of force (</a:t>
            </a:r>
            <a:r>
              <a:rPr lang="en-US" sz="2800" dirty="0">
                <a:latin typeface="Symbol" pitchFamily="18" charset="2"/>
                <a:cs typeface="+mn-cs"/>
              </a:rPr>
              <a:t>F</a:t>
            </a:r>
            <a:r>
              <a:rPr lang="en-AU" sz="2800" dirty="0">
                <a:latin typeface="Arial Narrow" pitchFamily="34" charset="0"/>
                <a:cs typeface="+mn-cs"/>
              </a:rPr>
              <a:t>) in a given area (A). </a:t>
            </a:r>
            <a:endParaRPr lang="en-AU" sz="2800" dirty="0" smtClean="0">
              <a:latin typeface="Arial Narrow" pitchFamily="34" charset="0"/>
              <a:cs typeface="+mn-cs"/>
            </a:endParaRPr>
          </a:p>
          <a:p>
            <a:pPr marL="536575" indent="-5365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 smtClean="0">
                <a:latin typeface="Arial Narrow" pitchFamily="34" charset="0"/>
                <a:cs typeface="+mn-cs"/>
              </a:rPr>
              <a:t>B </a:t>
            </a:r>
            <a:r>
              <a:rPr lang="en-AU" sz="2800" dirty="0">
                <a:latin typeface="Arial Narrow" pitchFamily="34" charset="0"/>
                <a:cs typeface="+mn-cs"/>
              </a:rPr>
              <a:t>is measured in teslas, where one tesla equals one weber of flux per square metre. </a:t>
            </a:r>
          </a:p>
          <a:p>
            <a:pPr marL="1074738" indent="-536575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That is:</a:t>
            </a:r>
          </a:p>
          <a:p>
            <a:pPr marL="355600" indent="-355600" eaLnBrk="1" fontAlgn="auto" hangingPunct="1">
              <a:spcBef>
                <a:spcPct val="55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   </a:t>
            </a:r>
          </a:p>
        </p:txBody>
      </p:sp>
      <p:sp>
        <p:nvSpPr>
          <p:cNvPr id="73732" name="Rectangle 5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984554"/>
              </p:ext>
            </p:extLst>
          </p:nvPr>
        </p:nvGraphicFramePr>
        <p:xfrm>
          <a:off x="4068000" y="2960948"/>
          <a:ext cx="1008000" cy="1054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91" name="Equation" r:id="rId4" imgW="418918" imgH="393529" progId="">
                  <p:embed/>
                </p:oleObj>
              </mc:Choice>
              <mc:Fallback>
                <p:oleObj name="Equation" r:id="rId4" imgW="418918" imgH="393529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8000" y="2960948"/>
                        <a:ext cx="1008000" cy="10544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</p:spPr>
        <p:txBody>
          <a:bodyPr vert="horz" wrap="square" lIns="91440" tIns="10800" rIns="91440" bIns="10800" numCol="1" rtlCol="0" anchor="b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rgbClr val="008000"/>
                </a:solidFill>
                <a:latin typeface="Arial Narrow" pitchFamily="34" charset="0"/>
                <a:ea typeface="+mj-ea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8000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charset="0"/>
              </a:rPr>
              <a:t>Summing up (4)</a:t>
            </a:r>
          </a:p>
        </p:txBody>
      </p:sp>
      <p:sp>
        <p:nvSpPr>
          <p:cNvPr id="7" name="Oval 6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smtClean="0"/>
              <a:t>29/08/2018</a:t>
            </a:r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7F67-C2EC-4172-BC71-69AC101A0F1D}" type="slidenum">
              <a:rPr lang="en-AU"/>
              <a:pPr/>
              <a:t>46</a:t>
            </a:fld>
            <a:endParaRPr lang="en-AU"/>
          </a:p>
        </p:txBody>
      </p:sp>
      <p:sp>
        <p:nvSpPr>
          <p:cNvPr id="53250" name="WordArt 2"/>
          <p:cNvSpPr>
            <a:spLocks noChangeArrowheads="1" noChangeShapeType="1" noTextEdit="1"/>
          </p:cNvSpPr>
          <p:nvPr/>
        </p:nvSpPr>
        <p:spPr bwMode="auto">
          <a:xfrm>
            <a:off x="1890807" y="1608891"/>
            <a:ext cx="536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AU" sz="4800" b="1" dirty="0">
                <a:solidFill>
                  <a:srgbClr val="3C9325"/>
                </a:solidFill>
                <a:latin typeface="Arial Narrow" pitchFamily="34" charset="0"/>
                <a:cs typeface="Arial" pitchFamily="34" charset="0"/>
              </a:rPr>
              <a:t>Practical Exercise</a:t>
            </a:r>
          </a:p>
        </p:txBody>
      </p:sp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1817085" y="3429000"/>
            <a:ext cx="551144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AU" sz="4800" b="1" dirty="0">
                <a:solidFill>
                  <a:srgbClr val="3C9325"/>
                </a:solidFill>
                <a:latin typeface="Arial Narrow" pitchFamily="34" charset="0"/>
                <a:cs typeface="Arial" pitchFamily="34" charset="0"/>
              </a:rPr>
              <a:t>Magnets &amp; Magnetism</a:t>
            </a:r>
          </a:p>
        </p:txBody>
      </p:sp>
      <p:sp>
        <p:nvSpPr>
          <p:cNvPr id="9" name="Oval 9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i="0" u="none">
                <a:solidFill>
                  <a:schemeClr val="tx1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77179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09"/>
          <a:stretch/>
        </p:blipFill>
        <p:spPr bwMode="auto">
          <a:xfrm>
            <a:off x="2070000" y="116632"/>
            <a:ext cx="5040000" cy="571032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494000" y="3986509"/>
            <a:ext cx="5616000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458000" y="1282574"/>
            <a:ext cx="461665" cy="19802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rgbClr val="FF0000"/>
                </a:solidFill>
              </a:rPr>
              <a:t>DC Theory</a:t>
            </a:r>
            <a:endParaRPr lang="en-AU" b="1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5516" y="116632"/>
            <a:ext cx="185448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000" b="1" u="sng" dirty="0" smtClean="0"/>
              <a:t>Formulae Sheets</a:t>
            </a:r>
            <a:endParaRPr lang="en-AU" sz="2000" b="1" u="sng" dirty="0"/>
          </a:p>
        </p:txBody>
      </p:sp>
      <p:sp>
        <p:nvSpPr>
          <p:cNvPr id="9" name="Oval 8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78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67" b="1"/>
          <a:stretch/>
        </p:blipFill>
        <p:spPr bwMode="auto">
          <a:xfrm>
            <a:off x="2052000" y="143829"/>
            <a:ext cx="5724000" cy="5756235"/>
          </a:xfrm>
          <a:prstGeom prst="rect">
            <a:avLst/>
          </a:prstGeom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1476000" y="1268760"/>
            <a:ext cx="6300000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77052" y="1445145"/>
            <a:ext cx="738664" cy="2196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rgbClr val="FF0000"/>
                </a:solidFill>
              </a:rPr>
              <a:t>Electromagnetism &amp; DC Machines</a:t>
            </a:r>
            <a:endParaRPr lang="en-AU" b="1" u="sng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76000" y="4509120"/>
            <a:ext cx="6300000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5516" y="279203"/>
            <a:ext cx="185448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000" b="1" u="sng" dirty="0" smtClean="0"/>
              <a:t>Formulae Sheets</a:t>
            </a:r>
            <a:endParaRPr lang="en-AU" sz="2000" b="1" u="sng" dirty="0"/>
          </a:p>
        </p:txBody>
      </p:sp>
      <p:sp>
        <p:nvSpPr>
          <p:cNvPr id="9" name="Oval 8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43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60" b="1"/>
          <a:stretch/>
        </p:blipFill>
        <p:spPr bwMode="auto">
          <a:xfrm>
            <a:off x="2052000" y="80628"/>
            <a:ext cx="5040000" cy="2766967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1476000" y="1160748"/>
            <a:ext cx="5616000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77052" y="2331000"/>
            <a:ext cx="461665" cy="2196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rgbClr val="FF0000"/>
                </a:solidFill>
              </a:rPr>
              <a:t>AC Theory</a:t>
            </a:r>
            <a:endParaRPr lang="en-AU" b="1" u="sng" dirty="0">
              <a:solidFill>
                <a:srgbClr val="FF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892"/>
          <a:stretch/>
        </p:blipFill>
        <p:spPr bwMode="auto">
          <a:xfrm>
            <a:off x="2052000" y="3068960"/>
            <a:ext cx="5040000" cy="278731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476000" y="5337212"/>
            <a:ext cx="5616000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5516" y="279203"/>
            <a:ext cx="185448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000" b="1" u="sng" dirty="0" smtClean="0"/>
              <a:t>Formulae Sheets</a:t>
            </a:r>
            <a:endParaRPr lang="en-AU" sz="2000" b="1" u="sng" dirty="0"/>
          </a:p>
        </p:txBody>
      </p:sp>
      <p:sp>
        <p:nvSpPr>
          <p:cNvPr id="10" name="Oval 9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1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6" b="17336"/>
          <a:stretch/>
        </p:blipFill>
        <p:spPr bwMode="auto">
          <a:xfrm>
            <a:off x="1734054" y="44624"/>
            <a:ext cx="7179687" cy="58320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993741" y="1304764"/>
            <a:ext cx="7920000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93741" y="4797152"/>
            <a:ext cx="7920000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45004" y="2096852"/>
            <a:ext cx="738664" cy="19802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rgbClr val="FF0000"/>
                </a:solidFill>
              </a:rPr>
              <a:t>Transformers &amp; Rotary Machines</a:t>
            </a:r>
            <a:endParaRPr lang="en-AU" b="1" u="sng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5516" y="279203"/>
            <a:ext cx="185448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000" b="1" u="sng" dirty="0" smtClean="0"/>
              <a:t>Formulae Sheets</a:t>
            </a:r>
            <a:endParaRPr lang="en-AU" sz="2000" b="1" u="sng" dirty="0"/>
          </a:p>
        </p:txBody>
      </p:sp>
      <p:sp>
        <p:nvSpPr>
          <p:cNvPr id="9" name="Oval 8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44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687388"/>
            <a:ext cx="8229600" cy="884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A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</TotalTime>
  <Words>1849</Words>
  <Application>Microsoft Office PowerPoint</Application>
  <PresentationFormat>On-screen Show (4:3)</PresentationFormat>
  <Paragraphs>353</Paragraphs>
  <Slides>46</Slides>
  <Notes>36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About this chapter</vt:lpstr>
      <vt:lpstr>Contents</vt:lpstr>
      <vt:lpstr>PowerPoint Presentation</vt:lpstr>
      <vt:lpstr>11.1 Magnetism</vt:lpstr>
      <vt:lpstr>Basic compass</vt:lpstr>
      <vt:lpstr>Magnetic Field</vt:lpstr>
      <vt:lpstr>PowerPoint Presentation</vt:lpstr>
      <vt:lpstr>Properties of a magnetic field</vt:lpstr>
      <vt:lpstr>Properties of a magnetic field (2)</vt:lpstr>
      <vt:lpstr>Lines of force</vt:lpstr>
      <vt:lpstr>Magnetic induction</vt:lpstr>
      <vt:lpstr>Inducing magnetism</vt:lpstr>
      <vt:lpstr>Magnetic Materials</vt:lpstr>
      <vt:lpstr>PowerPoint Presentation</vt:lpstr>
      <vt:lpstr>PowerPoint Presentation</vt:lpstr>
      <vt:lpstr>Ferrite Magnets</vt:lpstr>
      <vt:lpstr>Magnets </vt:lpstr>
      <vt:lpstr>Paramagnetic Materials</vt:lpstr>
      <vt:lpstr>Diamagnetic Materials</vt:lpstr>
      <vt:lpstr>Non-magnetic Materials</vt:lpstr>
      <vt:lpstr>Preserving a magnet</vt:lpstr>
      <vt:lpstr>Magnetic keeper</vt:lpstr>
      <vt:lpstr>Law of attraction and repulsion</vt:lpstr>
      <vt:lpstr>Magnetic shielding</vt:lpstr>
      <vt:lpstr>Magnetic Flux</vt:lpstr>
      <vt:lpstr>Magnetic flux (2)</vt:lpstr>
      <vt:lpstr>Flux density</vt:lpstr>
      <vt:lpstr>Equation for flux density</vt:lpstr>
      <vt:lpstr>Units for Area</vt:lpstr>
      <vt:lpstr>PowerPoint Presentation</vt:lpstr>
      <vt:lpstr>Applications of permanent magnets</vt:lpstr>
      <vt:lpstr>Summing up</vt:lpstr>
      <vt:lpstr>PowerPoint Presentation</vt:lpstr>
      <vt:lpstr>PowerPoint Presentation</vt:lpstr>
      <vt:lpstr>PowerPoint Presentation</vt:lpstr>
      <vt:lpstr>PowerPoint Presentation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Beaty</dc:creator>
  <cp:lastModifiedBy>Michael A. JAMES</cp:lastModifiedBy>
  <cp:revision>205</cp:revision>
  <dcterms:created xsi:type="dcterms:W3CDTF">2012-01-23T05:41:48Z</dcterms:created>
  <dcterms:modified xsi:type="dcterms:W3CDTF">2019-02-03T07:21:36Z</dcterms:modified>
</cp:coreProperties>
</file>