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330" r:id="rId2"/>
    <p:sldId id="289" r:id="rId3"/>
    <p:sldId id="290" r:id="rId4"/>
    <p:sldId id="291" r:id="rId5"/>
    <p:sldId id="292" r:id="rId6"/>
    <p:sldId id="293" r:id="rId7"/>
    <p:sldId id="294" r:id="rId8"/>
    <p:sldId id="331" r:id="rId9"/>
    <p:sldId id="295" r:id="rId10"/>
    <p:sldId id="296" r:id="rId11"/>
    <p:sldId id="297" r:id="rId12"/>
    <p:sldId id="332" r:id="rId13"/>
    <p:sldId id="298" r:id="rId14"/>
    <p:sldId id="299" r:id="rId15"/>
    <p:sldId id="300" r:id="rId16"/>
    <p:sldId id="301" r:id="rId17"/>
    <p:sldId id="333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34" r:id="rId27"/>
    <p:sldId id="335" r:id="rId28"/>
    <p:sldId id="310" r:id="rId29"/>
    <p:sldId id="311" r:id="rId30"/>
    <p:sldId id="312" r:id="rId31"/>
    <p:sldId id="313" r:id="rId32"/>
    <p:sldId id="314" r:id="rId33"/>
    <p:sldId id="336" r:id="rId34"/>
    <p:sldId id="337" r:id="rId35"/>
    <p:sldId id="338" r:id="rId36"/>
    <p:sldId id="315" r:id="rId37"/>
    <p:sldId id="316" r:id="rId3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3" autoAdjust="0"/>
    <p:restoredTop sz="91911" autoAdjust="0"/>
  </p:normalViewPr>
  <p:slideViewPr>
    <p:cSldViewPr snapToObjects="1" showGuides="1">
      <p:cViewPr varScale="1">
        <p:scale>
          <a:sx n="101" d="100"/>
          <a:sy n="101" d="100"/>
        </p:scale>
        <p:origin x="-4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24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1F24C33-7B6C-4B00-91FA-246D269ADE6A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85AC755D-C260-46E9-B8E1-03F4B45AD1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169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536277-5CA6-4B2D-B8B9-61572BE652E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8E27151-1F6A-414F-AFDD-41F61A6F0BD5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C59590-1016-46AB-B945-F6C0CE92D56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52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6C9412D-6A89-42E8-BCA3-89E61D052D45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11.21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BCA5D9-D478-48C5-965D-500A17AA102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72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0FCAF8C-3C12-4174-98B1-220CED70AE68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972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11.22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3B8AFB-E94A-46A2-AD3E-86B5AC5BDFB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B8014C6-BC5C-428F-AC8B-0B369FA97E84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993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BE7C8E-65FA-4422-BD21-12B2E8D448A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90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9E7AF80-7EF0-4963-9E87-E060B42EAF42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11.23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C3E0CC-5828-465B-BDDC-F484FD02CBB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00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34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E670EF9-1C83-457E-8B06-58CB2CC9B60C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1034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047B24-1929-4F95-9710-1666B9D4931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1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54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6B1129F-B484-4E97-ADF6-B13C669F9B24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105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06EC60-BFAC-4F63-B672-BCF0B3405EF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20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75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D1AFDA6-8195-49C7-B902-713B9772240A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107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F86475-14DF-4445-B092-6BEDD366325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31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95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1AE9783-60C8-4F9A-A4C2-F035C6788108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1095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DDB547-5CD1-4484-8972-DF20150A99D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41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9356FBC-AE99-41AC-B281-1CEDC8CB453E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50816D-5FD7-4679-948A-735A87FAADE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68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0DFF245-DD52-497C-B714-C7815AF60F28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76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11.13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53EB24-1504-4CC2-A62B-C9665093133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51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E22C006-BE45-4455-B83F-C1FD7BF560D0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037A6D-AE88-4B5C-B0E0-938E792BB64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61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57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4DEF52C-EC00-43D8-9802-DD533A3EA0CA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1157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2DCD81-FF51-4B0A-BCFC-3EED0484255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72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77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1726F67-65F1-4B7C-8179-89CFF91AB6FB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1177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Table 11.1 from page 237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BF31A5-3B8B-43D6-A56A-BE8A2456A0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82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98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5D21D6B-233E-4490-8D1F-BD397AC80F7E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1198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E8FA0E-B78C-4E9B-8E0E-697EA935A75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92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18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DFA6E49-E6AF-4EF5-8F0C-0EE2E28212C0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1218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81100E-1502-4716-ACA4-EEB63EF342A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02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39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DB57B41-C412-4DF0-955A-725AB3E873AB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1239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5CE301-34DD-4548-98BA-E2B1EBB432B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13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59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3727E06-7EE8-4739-AC82-BBBE14BB0915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125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C0189A-B670-41D6-BCAF-0CC6A308A43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23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80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8853A62-FD1B-4C27-AB68-89953BD62AE6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128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11.25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022D79-5A9D-4A89-ADD5-C58A1CC4BC0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33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00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A4188BF-94E8-479C-A37D-334046467114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130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2D2682-F62F-43E2-A29D-436387D09E0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443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21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BFC7F7E-7FB0-4A46-B252-3EAB1C618DE0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1321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1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50D8A-A5AD-4DFB-8580-71DE80BE478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88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1B4CC0C-6F17-487C-A3F2-77F11BABB02F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78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11.14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43B1B5-2584-433C-A34C-287CA66EB70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9FC29DE-27BC-48EF-BAF4-562E2FE73199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11.15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1385DA-2AEF-4981-9585-732F098FBE6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29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39497D1-FB23-4F75-AF45-87DEF5D2F36E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829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11.16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46DA4A-9FEA-438B-82A6-4E644808B4C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49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5FEA414-A83F-4AFC-8D93-DC0DB6F595E3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849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11.17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10BC72-8097-4BA4-9ECB-1C0C814D9B2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70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589194B-D0B1-4157-BB72-169E9CDD491B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0FE86E-36D8-420E-A79F-5B12FB8035F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90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40F7AF9-FF40-430F-8B51-F08281B4480F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890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11.19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6B62D2-923A-41B6-A5DB-18BA8E85CBB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11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63EADB5-695C-4253-8307-0096D95C12B4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911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11.20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C85A112-DEE5-46C8-8147-01FC33650425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53AC493D-194C-4598-8DE7-0A65E8C088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39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16632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484784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dirty="0" smtClean="0"/>
              <a:t>Click to edit Master text styles</a:t>
            </a:r>
          </a:p>
          <a:p>
            <a:pPr lvl="1"/>
            <a:r>
              <a:rPr lang="en-AU" altLang="en-US" dirty="0" err="1" smtClean="0"/>
              <a:t>SecondClick</a:t>
            </a:r>
            <a:r>
              <a:rPr lang="en-AU" altLang="en-US" dirty="0" smtClean="0"/>
              <a:t> to edit Master title style</a:t>
            </a:r>
            <a:endParaRPr lang="en-US" altLang="en-US" dirty="0" smtClean="0"/>
          </a:p>
          <a:p>
            <a:pPr lvl="1"/>
            <a:r>
              <a:rPr lang="en-AU" altLang="en-US" dirty="0" smtClean="0"/>
              <a:t> level</a:t>
            </a:r>
          </a:p>
          <a:p>
            <a:pPr lvl="2"/>
            <a:r>
              <a:rPr lang="en-AU" altLang="en-US" dirty="0" smtClean="0"/>
              <a:t>Third level</a:t>
            </a:r>
          </a:p>
          <a:p>
            <a:pPr lvl="3"/>
            <a:r>
              <a:rPr lang="en-AU" altLang="en-US" dirty="0" smtClean="0"/>
              <a:t>Fourth level</a:t>
            </a:r>
          </a:p>
          <a:p>
            <a:pPr lvl="4"/>
            <a:r>
              <a:rPr lang="en-AU" altLang="en-US" dirty="0" smtClean="0"/>
              <a:t>Fifth level</a:t>
            </a:r>
            <a:endParaRPr lang="en-US" alt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3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jpg"/><Relationship Id="rId9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9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61.jp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" Type="http://schemas.openxmlformats.org/officeDocument/2006/relationships/image" Target="../media/image63.png"/><Relationship Id="rId16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5" Type="http://schemas.openxmlformats.org/officeDocument/2006/relationships/image" Target="../media/image7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61.jp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1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Magnetism &amp; Electromagnets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11.2 	Magnetic effect of an electric current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11.3 	The electromagnet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11.4 	Magnetic circuit</a:t>
            </a:r>
          </a:p>
        </p:txBody>
      </p:sp>
    </p:spTree>
    <p:extLst>
      <p:ext uri="{BB962C8B-B14F-4D97-AF65-F5344CB8AC3E}">
        <p14:creationId xmlns:p14="http://schemas.microsoft.com/office/powerpoint/2010/main" val="334101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Right-hand rule for a coil</a:t>
            </a:r>
          </a:p>
        </p:txBody>
      </p:sp>
      <p:sp>
        <p:nvSpPr>
          <p:cNvPr id="90115" name="Rectangle 11"/>
          <p:cNvSpPr>
            <a:spLocks noChangeArrowheads="1"/>
          </p:cNvSpPr>
          <p:nvPr/>
        </p:nvSpPr>
        <p:spPr bwMode="auto">
          <a:xfrm>
            <a:off x="611188" y="5111750"/>
            <a:ext cx="792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Use the right-hand rule to find the north pole of an electromagnet</a:t>
            </a:r>
          </a:p>
        </p:txBody>
      </p:sp>
      <p:pic>
        <p:nvPicPr>
          <p:cNvPr id="90116" name="Picture 5" descr="Figure 11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7343775" cy="339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Magnetomotive force</a:t>
            </a:r>
          </a:p>
        </p:txBody>
      </p:sp>
      <p:sp>
        <p:nvSpPr>
          <p:cNvPr id="49156" name="Rectangle 8"/>
          <p:cNvSpPr>
            <a:spLocks noChangeArrowheads="1"/>
          </p:cNvSpPr>
          <p:nvPr/>
        </p:nvSpPr>
        <p:spPr bwMode="auto">
          <a:xfrm>
            <a:off x="612774" y="1268760"/>
            <a:ext cx="8279705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6575" indent="-536575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strength of the magnetic field produced by an air-cored electromagnet depends on the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coil current </a:t>
            </a:r>
            <a:r>
              <a:rPr lang="en-AU" sz="2800" dirty="0">
                <a:latin typeface="Arial Narrow" pitchFamily="34" charset="0"/>
                <a:cs typeface="+mn-cs"/>
              </a:rPr>
              <a:t>and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number of turns</a:t>
            </a:r>
            <a:r>
              <a:rPr lang="en-AU" sz="2800" dirty="0">
                <a:latin typeface="Arial Narrow" pitchFamily="34" charset="0"/>
                <a:cs typeface="+mn-cs"/>
              </a:rPr>
              <a:t>.</a:t>
            </a:r>
          </a:p>
          <a:p>
            <a:pPr marL="536575" indent="-536575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product of these two values is called </a:t>
            </a:r>
            <a:r>
              <a:rPr lang="en-AU" sz="2800" dirty="0" err="1">
                <a:solidFill>
                  <a:srgbClr val="3C9325"/>
                </a:solidFill>
                <a:latin typeface="Arial Narrow" pitchFamily="34" charset="0"/>
                <a:cs typeface="+mn-cs"/>
              </a:rPr>
              <a:t>magnetomotive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 force</a:t>
            </a:r>
            <a:r>
              <a:rPr lang="en-AU" sz="2800" i="1" dirty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(F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)</a:t>
            </a:r>
            <a:r>
              <a:rPr lang="en-AU" sz="2800" i="1" dirty="0">
                <a:latin typeface="Arial Narrow" pitchFamily="34" charset="0"/>
                <a:cs typeface="+mn-cs"/>
              </a:rPr>
              <a:t>. </a:t>
            </a:r>
          </a:p>
          <a:p>
            <a:pPr marL="1074738" indent="-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That is:					F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 =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dirty="0">
                <a:latin typeface="Arial Narrow" pitchFamily="34" charset="0"/>
                <a:cs typeface="+mn-cs"/>
              </a:rPr>
              <a:t> × N </a:t>
            </a:r>
          </a:p>
          <a:p>
            <a:pPr marL="1527175" indent="-6302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527175" indent="-630238" eaLnBrk="1" fontAlgn="auto" hangingPunct="1">
              <a:spcBef>
                <a:spcPts val="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 = </a:t>
            </a:r>
            <a:r>
              <a:rPr lang="en-AU" sz="2800" dirty="0" err="1">
                <a:latin typeface="Arial Narrow" pitchFamily="34" charset="0"/>
                <a:cs typeface="+mn-cs"/>
              </a:rPr>
              <a:t>magnetomotive</a:t>
            </a:r>
            <a:r>
              <a:rPr lang="en-AU" sz="2800" dirty="0">
                <a:latin typeface="Arial Narrow" pitchFamily="34" charset="0"/>
                <a:cs typeface="+mn-cs"/>
              </a:rPr>
              <a:t> force in ampere-turns (At)</a:t>
            </a:r>
          </a:p>
          <a:p>
            <a:pPr marL="1527175" indent="-630238" eaLnBrk="1" fontAlgn="auto" hangingPunct="1">
              <a:spcBef>
                <a:spcPts val="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dirty="0">
                <a:latin typeface="Arial Narrow" pitchFamily="34" charset="0"/>
                <a:cs typeface="+mn-cs"/>
              </a:rPr>
              <a:t> = current in amperes</a:t>
            </a:r>
          </a:p>
          <a:p>
            <a:pPr marL="1527175" indent="-630238" eaLnBrk="1" fontAlgn="auto" hangingPunct="1">
              <a:spcBef>
                <a:spcPts val="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 = number of turns.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113176"/>
                  </p:ext>
                </p:extLst>
              </p:nvPr>
            </p:nvGraphicFramePr>
            <p:xfrm>
              <a:off x="1489240" y="2038896"/>
              <a:ext cx="5206995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30 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𝐴𝑚𝑝𝑠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113176"/>
                  </p:ext>
                </p:extLst>
              </p:nvPr>
            </p:nvGraphicFramePr>
            <p:xfrm>
              <a:off x="1489240" y="2038896"/>
              <a:ext cx="5206995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r="-567969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7631" r="-138" b="-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7388656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250 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7388656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538" r="-48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085" t="-1538" r="-1682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11.3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What is the </a:t>
            </a:r>
            <a:r>
              <a:rPr lang="en-AU" sz="1700" dirty="0" err="1" smtClean="0"/>
              <a:t>magnetomotive</a:t>
            </a:r>
            <a:r>
              <a:rPr lang="en-AU" sz="1700" dirty="0" smtClean="0"/>
              <a:t> force developed by an air-cored coil of 250 turns passing a current of 30 amps?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359532" y="1484784"/>
            <a:ext cx="102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00FF"/>
                </a:solidFill>
              </a:rPr>
              <a:t>Values:</a:t>
            </a:r>
            <a:endParaRPr lang="en-AU" sz="2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838191" y="2593008"/>
                <a:ext cx="1537024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r>
                        <a:rPr lang="en-AU" sz="20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𝐼</m:t>
                      </m:r>
                      <m:r>
                        <a:rPr lang="en-AU" sz="200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𝑁</m:t>
                      </m:r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191" y="2593008"/>
                <a:ext cx="1537024" cy="3929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838191" y="3144019"/>
                <a:ext cx="1950599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30</m:t>
                      </m:r>
                      <m:r>
                        <a:rPr lang="en-AU" sz="200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250</m:t>
                      </m:r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191" y="3144019"/>
                <a:ext cx="1950599" cy="39299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3838191" y="3756087"/>
                <a:ext cx="3758145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7 50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𝐴𝑚𝑝𝑒𝑟𝑒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𝑡𝑢𝑟𝑛𝑠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𝐴𝑡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191" y="3756087"/>
                <a:ext cx="3758145" cy="392993"/>
              </a:xfrm>
              <a:prstGeom prst="rect">
                <a:avLst/>
              </a:prstGeom>
              <a:blipFill rotWithShape="1">
                <a:blip r:embed="rId6"/>
                <a:stretch>
                  <a:fillRect b="-1692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323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 animBg="1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Magnetomotive force examples</a:t>
            </a:r>
          </a:p>
        </p:txBody>
      </p:sp>
      <p:sp>
        <p:nvSpPr>
          <p:cNvPr id="94211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Magnetic flux produced by an electromagnet is proportional to the current and the number of turns</a:t>
            </a:r>
          </a:p>
        </p:txBody>
      </p:sp>
      <p:pic>
        <p:nvPicPr>
          <p:cNvPr id="94212" name="Picture 5" descr="Figure 11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484313"/>
            <a:ext cx="4830763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Magnetising force</a:t>
            </a:r>
          </a:p>
        </p:txBody>
      </p:sp>
      <p:sp>
        <p:nvSpPr>
          <p:cNvPr id="96259" name="Rectangle 1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Magnetising force depends on the </a:t>
            </a:r>
            <a:r>
              <a:rPr lang="en-AU" altLang="en-US" sz="2400" dirty="0">
                <a:solidFill>
                  <a:srgbClr val="3C9325"/>
                </a:solidFill>
              </a:rPr>
              <a:t>ampere turns</a:t>
            </a:r>
            <a:r>
              <a:rPr lang="en-AU" altLang="en-US" sz="2400" dirty="0"/>
              <a:t> of the coil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and </a:t>
            </a:r>
            <a:r>
              <a:rPr lang="en-AU" altLang="en-US" sz="2400" dirty="0"/>
              <a:t>the </a:t>
            </a:r>
            <a:r>
              <a:rPr lang="en-AU" altLang="en-US" sz="2400" dirty="0">
                <a:solidFill>
                  <a:srgbClr val="3C9325"/>
                </a:solidFill>
              </a:rPr>
              <a:t>length</a:t>
            </a:r>
            <a:r>
              <a:rPr lang="en-AU" altLang="en-US" sz="2400" dirty="0"/>
              <a:t> of the magnetic circuit</a:t>
            </a:r>
          </a:p>
        </p:txBody>
      </p:sp>
      <p:pic>
        <p:nvPicPr>
          <p:cNvPr id="96260" name="Picture 5" descr="Figure 11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557338"/>
            <a:ext cx="507206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539750" y="1557338"/>
            <a:ext cx="8352730" cy="379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ct val="4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Magnetising force (H) is </a:t>
            </a:r>
            <a:r>
              <a:rPr lang="en-AU" sz="2800" dirty="0" err="1">
                <a:latin typeface="Arial Narrow" pitchFamily="34" charset="0"/>
                <a:cs typeface="+mn-cs"/>
              </a:rPr>
              <a:t>magnetomotive</a:t>
            </a:r>
            <a:r>
              <a:rPr lang="en-AU" sz="2800" dirty="0">
                <a:latin typeface="Arial Narrow" pitchFamily="34" charset="0"/>
                <a:cs typeface="+mn-cs"/>
              </a:rPr>
              <a:t> force divided by length.</a:t>
            </a:r>
          </a:p>
          <a:p>
            <a:pPr marL="3175" indent="-3175" eaLnBrk="1" fontAlgn="auto" hangingPunct="1">
              <a:spcBef>
                <a:spcPct val="4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That is:</a:t>
            </a:r>
          </a:p>
          <a:p>
            <a:pPr algn="just" eaLnBrk="1" fontAlgn="auto" hangingPunct="1">
              <a:spcBef>
                <a:spcPct val="35000"/>
              </a:spcBef>
              <a:spcAft>
                <a:spcPts val="0"/>
              </a:spcAft>
              <a:tabLst>
                <a:tab pos="627063" algn="l"/>
                <a:tab pos="914400" algn="l"/>
                <a:tab pos="1350963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074738" indent="-536575" algn="just" fontAlgn="auto">
              <a:spcBef>
                <a:spcPct val="1000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H = magnetising force in ampere-turns per metre (At/m)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074738" indent="-536575" fontAlgn="auto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 err="1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</a:t>
            </a:r>
            <a:r>
              <a:rPr lang="en-AU" sz="2800" baseline="-30000" dirty="0" err="1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m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AU" sz="280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= NI 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= </a:t>
            </a:r>
            <a:r>
              <a:rPr lang="en-AU" sz="2800" dirty="0" err="1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magnetomotive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force in ampere-turns (At)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074738" indent="-536575" algn="just" fontAlgn="auto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 = length of magnetic path in metres (m</a:t>
            </a:r>
            <a:r>
              <a:rPr lang="en-AU" sz="280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).</a:t>
            </a: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983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8413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Magnetising force equation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3328988" y="2543175"/>
          <a:ext cx="914400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89" name="Equation" r:id="rId4" imgW="419040" imgH="342720" progId="Equation.DSMT4">
                  <p:embed/>
                </p:oleObj>
              </mc:Choice>
              <mc:Fallback>
                <p:oleObj name="Equation" r:id="rId4" imgW="419040" imgH="34272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8988" y="2543175"/>
                        <a:ext cx="914400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8"/>
          <p:cNvGraphicFramePr>
            <a:graphicFrameLocks noChangeAspect="1"/>
          </p:cNvGraphicFramePr>
          <p:nvPr/>
        </p:nvGraphicFramePr>
        <p:xfrm>
          <a:off x="4906963" y="2592388"/>
          <a:ext cx="35877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90" name="Equation" r:id="rId6" imgW="177480" imgH="342720" progId="Equation.DSMT4">
                  <p:embed/>
                </p:oleObj>
              </mc:Choice>
              <mc:Fallback>
                <p:oleObj name="Equation" r:id="rId6" imgW="177480" imgH="3427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2592388"/>
                        <a:ext cx="358775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11"/>
          <p:cNvSpPr>
            <a:spLocks noChangeArrowheads="1"/>
          </p:cNvSpPr>
          <p:nvPr/>
        </p:nvSpPr>
        <p:spPr bwMode="auto">
          <a:xfrm>
            <a:off x="4257675" y="2543175"/>
            <a:ext cx="623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AU" altLang="en-US" sz="2800">
                <a:solidFill>
                  <a:srgbClr val="000000"/>
                </a:solidFill>
                <a:cs typeface="Times New Roman" pitchFamily="18" charset="0"/>
              </a:rPr>
              <a:t> or </a:t>
            </a:r>
            <a:endParaRPr lang="en-AU" altLang="en-US" sz="2800"/>
          </a:p>
        </p:txBody>
      </p:sp>
      <p:sp>
        <p:nvSpPr>
          <p:cNvPr id="7" name="Oval 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Magnetising force examples</a:t>
            </a:r>
          </a:p>
        </p:txBody>
      </p:sp>
      <p:sp>
        <p:nvSpPr>
          <p:cNvPr id="100355" name="Rectangle 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Magnetising force is the same in all parts of an iron core and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is </a:t>
            </a:r>
            <a:r>
              <a:rPr lang="en-AU" altLang="en-US" sz="2400" dirty="0"/>
              <a:t>inversely proportional to the length of the core</a:t>
            </a:r>
          </a:p>
        </p:txBody>
      </p:sp>
      <p:pic>
        <p:nvPicPr>
          <p:cNvPr id="100356" name="Picture 5" descr="Figure 11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75" y="1606550"/>
            <a:ext cx="50704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1788027"/>
                  </p:ext>
                </p:extLst>
              </p:nvPr>
            </p:nvGraphicFramePr>
            <p:xfrm>
              <a:off x="1489240" y="2013814"/>
              <a:ext cx="5206995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0.2 </m:t>
                                </m:r>
                                <m:r>
                                  <m:rPr>
                                    <m:sty m:val="p"/>
                                  </m:rP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Amps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1788027"/>
                  </p:ext>
                </p:extLst>
              </p:nvPr>
            </p:nvGraphicFramePr>
            <p:xfrm>
              <a:off x="1489240" y="2013814"/>
              <a:ext cx="5206995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r="-567969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7631" r="-138" b="-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0984915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1 000 </m:t>
                                </m:r>
                                <m:r>
                                  <m:rPr>
                                    <m:sty m:val="p"/>
                                  </m:rP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turns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0984915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538" r="-48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085" t="-1538" r="-1682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11.4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A coil of 1000 turns wound on a 75 mm long iron core has a current of 0.2 amperes passing through the coil. What is the magnetising force (H) in the core?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359532" y="1484784"/>
            <a:ext cx="102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00FF"/>
                </a:solidFill>
              </a:rPr>
              <a:t>Values:</a:t>
            </a:r>
            <a:endParaRPr lang="en-AU" sz="2000" dirty="0">
              <a:solidFill>
                <a:srgbClr val="0000FF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0971692"/>
                  </p:ext>
                </p:extLst>
              </p:nvPr>
            </p:nvGraphicFramePr>
            <p:xfrm>
              <a:off x="1475656" y="254284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0.075 </m:t>
                                </m:r>
                                <m:r>
                                  <m:rPr>
                                    <m:sty m:val="p"/>
                                  </m:rP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0971692"/>
                  </p:ext>
                </p:extLst>
              </p:nvPr>
            </p:nvGraphicFramePr>
            <p:xfrm>
              <a:off x="1475656" y="254284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r="-486923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55085" r="-168220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061698" y="3071874"/>
                <a:ext cx="988989" cy="610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𝑁𝐼</m:t>
                          </m:r>
                        </m:num>
                        <m:den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698" y="3071874"/>
                <a:ext cx="988989" cy="6108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4080821" y="3815537"/>
                <a:ext cx="1861728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1 000</m:t>
                          </m:r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×0.2</m:t>
                          </m:r>
                        </m:num>
                        <m:den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0.075</m:t>
                          </m:r>
                        </m:den>
                      </m:f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21" y="3815537"/>
                <a:ext cx="1861728" cy="61279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072178" y="4561122"/>
                <a:ext cx="22640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=2666.66 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𝐴𝑡</m:t>
                      </m:r>
                      <m:sSup>
                        <m:sSup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2178" y="4561122"/>
                <a:ext cx="2264018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019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7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71179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611188" y="800708"/>
            <a:ext cx="7921625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 err="1"/>
              <a:t>Magnetomotive</a:t>
            </a:r>
            <a:r>
              <a:rPr lang="en-AU" altLang="en-US" sz="2800" dirty="0"/>
              <a:t> force is the force that establishes and maintains a magnetic flux in a magnetic circuit. Symbol is </a:t>
            </a:r>
            <a:r>
              <a:rPr lang="en-AU" altLang="en-US" sz="2800" dirty="0" err="1"/>
              <a:t>F</a:t>
            </a:r>
            <a:r>
              <a:rPr lang="en-AU" altLang="en-US" sz="2800" baseline="-25000" dirty="0" err="1"/>
              <a:t>m</a:t>
            </a:r>
            <a:r>
              <a:rPr lang="en-AU" altLang="en-US" sz="2800" dirty="0"/>
              <a:t>, measured in ampere-turns (At).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Magnetising force is </a:t>
            </a:r>
            <a:r>
              <a:rPr lang="en-AU" altLang="en-US" sz="2800" dirty="0" err="1"/>
              <a:t>magnetomotive</a:t>
            </a:r>
            <a:r>
              <a:rPr lang="en-AU" altLang="en-US" sz="2800" dirty="0"/>
              <a:t> force per unit length. For air-cored solenoid, the length is that of the coil, for iron-cored solenoid it’s the average length of the iron core. Symbol is H, unit is ampere-turns per metre (At/m).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Magnetic flux is the total number of lines an electromagnet or a permanent magnet produces. 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755737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 (2)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612775" y="800708"/>
            <a:ext cx="791845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Flux density is the number of lines per square metre. Symbol is B, unit is the tesla (T).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The right-hand thumb rule can be used to find the north pole of an electromagnet.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Adjacent current-carrying conductors will have a force acting to repel them (currents in different directions) or attract them (current in the same direction).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8413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11.2 Magnetic effect of an electric current</a:t>
            </a:r>
          </a:p>
        </p:txBody>
      </p:sp>
      <p:sp>
        <p:nvSpPr>
          <p:cNvPr id="75779" name="Rectangle 7"/>
          <p:cNvSpPr>
            <a:spLocks noChangeArrowheads="1"/>
          </p:cNvSpPr>
          <p:nvPr/>
        </p:nvSpPr>
        <p:spPr bwMode="auto">
          <a:xfrm>
            <a:off x="612775" y="4859338"/>
            <a:ext cx="79184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45085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45085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45085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AU" altLang="en-US" sz="2400" dirty="0"/>
              <a:t>An electric current causes a magnetic field to </a:t>
            </a:r>
            <a:r>
              <a:rPr lang="en-AU" altLang="en-US" sz="2400" dirty="0" smtClean="0"/>
              <a:t>be</a:t>
            </a:r>
            <a:br>
              <a:rPr lang="en-AU" altLang="en-US" sz="2400" dirty="0" smtClean="0"/>
            </a:br>
            <a:r>
              <a:rPr lang="en-AU" altLang="en-US" sz="2400" dirty="0" smtClean="0"/>
              <a:t>created </a:t>
            </a:r>
            <a:r>
              <a:rPr lang="en-AU" altLang="en-US" sz="2400" dirty="0"/>
              <a:t>around </a:t>
            </a:r>
            <a:r>
              <a:rPr lang="en-AU" altLang="en-US" sz="2400" dirty="0" smtClean="0"/>
              <a:t>the </a:t>
            </a:r>
            <a:r>
              <a:rPr lang="en-AU" altLang="en-US" sz="2400" dirty="0"/>
              <a:t>conductor</a:t>
            </a:r>
          </a:p>
        </p:txBody>
      </p:sp>
      <p:pic>
        <p:nvPicPr>
          <p:cNvPr id="75780" name="Picture 5" descr="Figure 11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1511300"/>
            <a:ext cx="5910262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11.4 Magnetic circuit</a:t>
            </a:r>
          </a:p>
        </p:txBody>
      </p:sp>
      <p:sp>
        <p:nvSpPr>
          <p:cNvPr id="55300" name="Rectangle 7"/>
          <p:cNvSpPr>
            <a:spLocks noChangeArrowheads="1"/>
          </p:cNvSpPr>
          <p:nvPr/>
        </p:nvSpPr>
        <p:spPr bwMode="auto">
          <a:xfrm>
            <a:off x="612775" y="1268760"/>
            <a:ext cx="8062913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dirty="0"/>
              <a:t>The magnetic circuit: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is like an electric circuit, where voltage causes current to flow, which is opposed by the resistance of the circuit 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has </a:t>
            </a:r>
            <a:r>
              <a:rPr lang="en-AU" altLang="en-US" sz="2800" dirty="0" err="1"/>
              <a:t>magnetomotive</a:t>
            </a:r>
            <a:r>
              <a:rPr lang="en-AU" altLang="en-US" sz="2800" dirty="0"/>
              <a:t> force (</a:t>
            </a:r>
            <a:r>
              <a:rPr lang="en-AU" altLang="en-US" sz="2800" dirty="0" err="1"/>
              <a:t>F</a:t>
            </a:r>
            <a:r>
              <a:rPr lang="en-AU" altLang="en-US" sz="2800" baseline="-25000" dirty="0" err="1"/>
              <a:t>m</a:t>
            </a:r>
            <a:r>
              <a:rPr lang="en-AU" altLang="en-US" sz="2800" dirty="0"/>
              <a:t>) equivalent to voltage, and magnetic flux (</a:t>
            </a:r>
            <a:r>
              <a:rPr lang="el-GR" altLang="en-US" sz="2800" dirty="0"/>
              <a:t>Φ</a:t>
            </a:r>
            <a:r>
              <a:rPr lang="en-AU" altLang="en-US" sz="2800" dirty="0"/>
              <a:t>) equivalent to current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is the path taken by the flux, so its ability to conduct the flux is important. This is related to the material’s </a:t>
            </a:r>
            <a:r>
              <a:rPr lang="en-AU" altLang="en-US" sz="2800" dirty="0">
                <a:solidFill>
                  <a:srgbClr val="3C9325"/>
                </a:solidFill>
              </a:rPr>
              <a:t>permeability</a:t>
            </a:r>
            <a:r>
              <a:rPr lang="en-AU" altLang="en-US" sz="2800" dirty="0"/>
              <a:t>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8413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Relative permeability (µ</a:t>
            </a:r>
            <a:r>
              <a:rPr lang="en-AU" altLang="en-US" cap="none" baseline="-25000" dirty="0" smtClean="0">
                <a:solidFill>
                  <a:srgbClr val="3C9325"/>
                </a:solidFill>
                <a:cs typeface="Arial" charset="0"/>
              </a:rPr>
              <a:t>r</a:t>
            </a:r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)</a:t>
            </a:r>
          </a:p>
        </p:txBody>
      </p:sp>
      <p:sp>
        <p:nvSpPr>
          <p:cNvPr id="108547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6" name="Rectangle 11"/>
          <p:cNvSpPr>
            <a:spLocks noChangeArrowheads="1"/>
          </p:cNvSpPr>
          <p:nvPr/>
        </p:nvSpPr>
        <p:spPr bwMode="auto">
          <a:xfrm>
            <a:off x="611188" y="1376772"/>
            <a:ext cx="7921625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Relative permeability compares the permeability of a material to the permeability of air (or vacuum).</a:t>
            </a:r>
          </a:p>
          <a:p>
            <a:pPr eaLnBrk="1" fontAlgn="auto" hangingPunct="1">
              <a:spcBef>
                <a:spcPts val="120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Symbol is µ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r</a:t>
            </a:r>
            <a:r>
              <a:rPr lang="en-AU" sz="2800" dirty="0">
                <a:latin typeface="Arial Narrow" pitchFamily="34" charset="0"/>
                <a:cs typeface="+mn-cs"/>
              </a:rPr>
              <a:t> (does not have a measurement unit)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  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endParaRPr lang="en-AU" sz="1100" dirty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536575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 = flux density in teslas (or webers/m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 smtClean="0">
                <a:latin typeface="Arial Narrow" pitchFamily="34" charset="0"/>
                <a:cs typeface="+mn-cs"/>
              </a:rPr>
              <a:t>).</a:t>
            </a: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2540000" y="3219450"/>
          <a:ext cx="424815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90" name="Equation" r:id="rId4" imgW="1739900" imgH="381000" progId="">
                  <p:embed/>
                </p:oleObj>
              </mc:Choice>
              <mc:Fallback>
                <p:oleObj name="Equation" r:id="rId4" imgW="1739900" imgH="38100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0" y="3219450"/>
                        <a:ext cx="424815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50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" name="Oval 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Permeability of air (µ</a:t>
            </a:r>
            <a:r>
              <a:rPr lang="en-AU" altLang="en-US" cap="none" baseline="-25000" dirty="0" smtClean="0">
                <a:solidFill>
                  <a:srgbClr val="3C9325"/>
                </a:solidFill>
                <a:cs typeface="Arial" charset="0"/>
              </a:rPr>
              <a:t>0</a:t>
            </a:r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)</a:t>
            </a:r>
          </a:p>
        </p:txBody>
      </p:sp>
      <p:sp>
        <p:nvSpPr>
          <p:cNvPr id="56324" name="Rectangle 9"/>
          <p:cNvSpPr>
            <a:spLocks noChangeArrowheads="1"/>
          </p:cNvSpPr>
          <p:nvPr/>
        </p:nvSpPr>
        <p:spPr bwMode="auto">
          <a:xfrm>
            <a:off x="611188" y="1268760"/>
            <a:ext cx="828129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0" indent="0" algn="ctr" eaLnBrk="1" hangingPunct="1">
              <a:spcBef>
                <a:spcPts val="1200"/>
              </a:spcBef>
              <a:buNone/>
            </a:pPr>
            <a:r>
              <a:rPr lang="en-AU" altLang="en-US" sz="2800" dirty="0"/>
              <a:t>In air (or a vacuum), the ratio of  flux density (B) and magnetising force (H) producing the flux gives a value called the </a:t>
            </a:r>
            <a:r>
              <a:rPr lang="en-AU" altLang="en-US" sz="2800" dirty="0">
                <a:solidFill>
                  <a:srgbClr val="3C9325"/>
                </a:solidFill>
              </a:rPr>
              <a:t>permeability of air</a:t>
            </a:r>
            <a:r>
              <a:rPr lang="en-AU" altLang="en-US" sz="2800" i="1" dirty="0"/>
              <a:t> </a:t>
            </a:r>
            <a:r>
              <a:rPr lang="en-AU" altLang="en-US" sz="2800" dirty="0"/>
              <a:t>(free space). 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AU" altLang="en-US" sz="2800" dirty="0"/>
              <a:t>This value is constant regardless of the magnetising force, and is called µ</a:t>
            </a:r>
            <a:r>
              <a:rPr lang="en-AU" altLang="en-US" sz="2800" baseline="-25000" dirty="0"/>
              <a:t>0</a:t>
            </a:r>
            <a:r>
              <a:rPr lang="en-AU" altLang="en-US" sz="2800" dirty="0"/>
              <a:t>.</a:t>
            </a:r>
          </a:p>
          <a:p>
            <a:pPr marL="1435100" indent="0" eaLnBrk="1" hangingPunct="1">
              <a:spcBef>
                <a:spcPts val="1200"/>
              </a:spcBef>
              <a:buNone/>
            </a:pPr>
            <a:r>
              <a:rPr lang="en-AU" altLang="en-US" sz="2800" dirty="0"/>
              <a:t>µ</a:t>
            </a:r>
            <a:r>
              <a:rPr lang="en-AU" altLang="en-US" sz="2800" baseline="-25000" dirty="0"/>
              <a:t>0</a:t>
            </a:r>
            <a:r>
              <a:rPr lang="en-AU" altLang="en-US" sz="2800" dirty="0"/>
              <a:t> = 4</a:t>
            </a:r>
            <a:r>
              <a:rPr lang="en-US" altLang="en-US" sz="2800" dirty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lang="en-AU" altLang="en-US" sz="2800" dirty="0">
                <a:solidFill>
                  <a:srgbClr val="000000"/>
                </a:solidFill>
              </a:rPr>
              <a:t> </a:t>
            </a:r>
            <a:r>
              <a:rPr lang="en-AU" altLang="en-US" sz="2800" dirty="0"/>
              <a:t>x 10</a:t>
            </a:r>
            <a:r>
              <a:rPr lang="en-AU" altLang="en-US" sz="2800" baseline="30000" dirty="0"/>
              <a:t>–7</a:t>
            </a:r>
            <a:r>
              <a:rPr lang="en-AU" altLang="en-US" sz="2800" dirty="0"/>
              <a:t> henry/metre (H/m)(exactly</a:t>
            </a:r>
            <a:r>
              <a:rPr lang="en-AU" altLang="en-US" sz="2800" dirty="0" smtClean="0"/>
              <a:t>)</a:t>
            </a:r>
          </a:p>
          <a:p>
            <a:pPr marL="536575" indent="0" eaLnBrk="1" hangingPunct="1">
              <a:spcBef>
                <a:spcPts val="1200"/>
              </a:spcBef>
              <a:buNone/>
            </a:pPr>
            <a:r>
              <a:rPr lang="en-AU" altLang="en-US" sz="2800" dirty="0"/>
              <a:t> or for practical </a:t>
            </a:r>
            <a:r>
              <a:rPr lang="en-AU" altLang="en-US" sz="2800" dirty="0" smtClean="0"/>
              <a:t>purposes,</a:t>
            </a:r>
          </a:p>
          <a:p>
            <a:pPr marL="1433513" indent="0" eaLnBrk="1" hangingPunct="1">
              <a:spcBef>
                <a:spcPts val="1200"/>
              </a:spcBef>
              <a:buNone/>
            </a:pPr>
            <a:r>
              <a:rPr lang="en-AU" altLang="en-US" sz="2800" dirty="0" smtClean="0"/>
              <a:t>µ</a:t>
            </a:r>
            <a:r>
              <a:rPr lang="en-AU" altLang="en-US" sz="2800" baseline="-25000" dirty="0" smtClean="0"/>
              <a:t>0</a:t>
            </a:r>
            <a:r>
              <a:rPr lang="en-AU" altLang="en-US" sz="2800" dirty="0" smtClean="0"/>
              <a:t> </a:t>
            </a:r>
            <a:r>
              <a:rPr lang="en-AU" altLang="en-US" sz="2800" dirty="0"/>
              <a:t>= 1.26 × 10</a:t>
            </a:r>
            <a:r>
              <a:rPr lang="en-AU" altLang="en-US" sz="2800" baseline="30000" dirty="0"/>
              <a:t>–6</a:t>
            </a:r>
            <a:r>
              <a:rPr lang="en-AU" altLang="en-US" sz="2800" dirty="0"/>
              <a:t> henry/metre (H/m).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Absolute permeability (µ)</a:t>
            </a: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539750" y="1268760"/>
            <a:ext cx="8280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1200"/>
              </a:spcBef>
              <a:buFontTx/>
              <a:buNone/>
            </a:pPr>
            <a:r>
              <a:rPr lang="en-AU" altLang="en-US" sz="2800" dirty="0"/>
              <a:t>The absolute permeability (µ) of a material is </a:t>
            </a:r>
            <a:r>
              <a:rPr lang="en-AU" altLang="en-US" sz="2800" dirty="0" smtClean="0"/>
              <a:t>calculated by </a:t>
            </a:r>
            <a:r>
              <a:rPr lang="en-AU" altLang="en-US" sz="2800" dirty="0"/>
              <a:t>multiplying its relative permeability by </a:t>
            </a:r>
            <a:r>
              <a:rPr lang="en-AU" altLang="en-US" sz="2800" dirty="0" smtClean="0"/>
              <a:t>the permeability </a:t>
            </a:r>
            <a:r>
              <a:rPr lang="en-AU" altLang="en-US" sz="2800" dirty="0"/>
              <a:t>of air. 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dirty="0"/>
              <a:t>That is:</a:t>
            </a:r>
          </a:p>
          <a:p>
            <a:pPr algn="ctr" eaLnBrk="1" hangingPunct="1">
              <a:spcBef>
                <a:spcPts val="1200"/>
              </a:spcBef>
              <a:buFontTx/>
              <a:buNone/>
            </a:pPr>
            <a:r>
              <a:rPr lang="en-AU" altLang="en-US" sz="2800" dirty="0">
                <a:sym typeface="Symbol" pitchFamily="18" charset="2"/>
              </a:rPr>
              <a:t></a:t>
            </a:r>
            <a:r>
              <a:rPr lang="en-AU" altLang="en-US" sz="2800" dirty="0"/>
              <a:t> = </a:t>
            </a:r>
            <a:r>
              <a:rPr lang="en-AU" altLang="en-US" sz="2800" dirty="0">
                <a:sym typeface="Symbol" pitchFamily="18" charset="2"/>
              </a:rPr>
              <a:t></a:t>
            </a:r>
            <a:r>
              <a:rPr lang="en-AU" altLang="en-US" sz="2800" baseline="-25000" dirty="0"/>
              <a:t>r</a:t>
            </a:r>
            <a:r>
              <a:rPr lang="en-AU" altLang="en-US" sz="2800" dirty="0"/>
              <a:t> </a:t>
            </a:r>
            <a:r>
              <a:rPr lang="en-AU" altLang="en-US" sz="2800" dirty="0">
                <a:sym typeface="Symbol" pitchFamily="18" charset="2"/>
              </a:rPr>
              <a:t></a:t>
            </a:r>
            <a:r>
              <a:rPr lang="en-AU" altLang="en-US" sz="2800" dirty="0"/>
              <a:t>  </a:t>
            </a:r>
            <a:r>
              <a:rPr lang="en-AU" altLang="en-US" sz="2800" dirty="0">
                <a:sym typeface="Symbol" pitchFamily="18" charset="2"/>
              </a:rPr>
              <a:t></a:t>
            </a:r>
            <a:r>
              <a:rPr lang="en-AU" altLang="en-US" sz="2800" baseline="-25000" dirty="0"/>
              <a:t>0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endParaRPr lang="en-AU" altLang="en-US" sz="2800" i="1" dirty="0"/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400" dirty="0"/>
              <a:t>Note: Absolute permeability (µ) is sometimes referred to as permeability</a:t>
            </a:r>
            <a:r>
              <a:rPr lang="en-AU" altLang="en-US" sz="2400" dirty="0" smtClean="0"/>
              <a:t>.</a:t>
            </a:r>
            <a:endParaRPr lang="en-AU" altLang="en-US" sz="2800" dirty="0"/>
          </a:p>
        </p:txBody>
      </p:sp>
      <p:sp>
        <p:nvSpPr>
          <p:cNvPr id="112644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612775" y="1268760"/>
            <a:ext cx="7920038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Absolute permeability of a material can also be calculated with: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65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B is the flux density (</a:t>
            </a:r>
            <a:r>
              <a:rPr lang="en-AU" sz="2800" dirty="0" err="1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tesla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65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H</a:t>
            </a:r>
            <a:r>
              <a:rPr lang="en-AU" sz="2800" i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is the magnetising force (At/m).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fontAlgn="auto">
              <a:spcBef>
                <a:spcPct val="5500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This equation can be transposed in terms of either B or H, giving: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11469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Permeability in terms of B and H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299491"/>
              </p:ext>
            </p:extLst>
          </p:nvPr>
        </p:nvGraphicFramePr>
        <p:xfrm>
          <a:off x="3995738" y="1952836"/>
          <a:ext cx="9366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5" name="Equation" r:id="rId4" imgW="368140" imgH="342751" progId="">
                  <p:embed/>
                </p:oleObj>
              </mc:Choice>
              <mc:Fallback>
                <p:oleObj name="Equation" r:id="rId4" imgW="368140" imgH="342751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1952836"/>
                        <a:ext cx="93662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933794"/>
              </p:ext>
            </p:extLst>
          </p:nvPr>
        </p:nvGraphicFramePr>
        <p:xfrm>
          <a:off x="2771800" y="5157788"/>
          <a:ext cx="10810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6" name="Equation" r:id="rId6" imgW="431425" imgH="177646" progId="">
                  <p:embed/>
                </p:oleObj>
              </mc:Choice>
              <mc:Fallback>
                <p:oleObj name="Equation" r:id="rId6" imgW="431425" imgH="17764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157788"/>
                        <a:ext cx="10810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860937"/>
              </p:ext>
            </p:extLst>
          </p:nvPr>
        </p:nvGraphicFramePr>
        <p:xfrm>
          <a:off x="5292130" y="4894263"/>
          <a:ext cx="1008062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7" name="Equation" r:id="rId8" imgW="381000" imgH="368300" progId="">
                  <p:embed/>
                </p:oleObj>
              </mc:Choice>
              <mc:Fallback>
                <p:oleObj name="Equation" r:id="rId8" imgW="381000" imgH="3683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130" y="4894263"/>
                        <a:ext cx="1008062" cy="97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6" name="Rectangle 13"/>
          <p:cNvSpPr>
            <a:spLocks noChangeArrowheads="1"/>
          </p:cNvSpPr>
          <p:nvPr/>
        </p:nvSpPr>
        <p:spPr bwMode="auto">
          <a:xfrm>
            <a:off x="2239963" y="4624388"/>
            <a:ext cx="219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i="1">
                <a:cs typeface="Times New Roman" pitchFamily="18" charset="0"/>
              </a:rPr>
              <a:t> </a:t>
            </a:r>
            <a:endParaRPr lang="en-US" altLang="en-US" sz="1800"/>
          </a:p>
        </p:txBody>
      </p:sp>
      <p:sp>
        <p:nvSpPr>
          <p:cNvPr id="6156" name="Text Box 15"/>
          <p:cNvSpPr txBox="1">
            <a:spLocks noChangeArrowheads="1"/>
          </p:cNvSpPr>
          <p:nvPr/>
        </p:nvSpPr>
        <p:spPr bwMode="auto">
          <a:xfrm>
            <a:off x="4212940" y="4652963"/>
            <a:ext cx="719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dirty="0"/>
              <a:t>          and   </a:t>
            </a:r>
          </a:p>
        </p:txBody>
      </p:sp>
      <p:sp>
        <p:nvSpPr>
          <p:cNvPr id="10" name="Oval 9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944724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Permeability comparison</a:t>
            </a:r>
          </a:p>
        </p:txBody>
      </p:sp>
      <p:sp>
        <p:nvSpPr>
          <p:cNvPr id="116739" name="Rectangle 10"/>
          <p:cNvSpPr>
            <a:spLocks noChangeArrowheads="1"/>
          </p:cNvSpPr>
          <p:nvPr/>
        </p:nvSpPr>
        <p:spPr bwMode="auto">
          <a:xfrm>
            <a:off x="1277733" y="4608513"/>
            <a:ext cx="658853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Relative permeability (µ</a:t>
            </a:r>
            <a:r>
              <a:rPr lang="en-AU" altLang="en-US" sz="2400" baseline="-25000" dirty="0"/>
              <a:t>r</a:t>
            </a:r>
            <a:r>
              <a:rPr lang="en-AU" altLang="en-US" sz="2400" dirty="0"/>
              <a:t>) changes with flux density (B).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The </a:t>
            </a:r>
            <a:r>
              <a:rPr lang="en-AU" altLang="en-US" sz="2400" dirty="0"/>
              <a:t>values shown give an approximate range.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Minimum </a:t>
            </a:r>
            <a:r>
              <a:rPr lang="en-AU" altLang="en-US" sz="2400" dirty="0"/>
              <a:t>values of permeability (µ) are given.</a:t>
            </a:r>
          </a:p>
        </p:txBody>
      </p:sp>
      <p:pic>
        <p:nvPicPr>
          <p:cNvPr id="11674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000" y="1232756"/>
            <a:ext cx="6516000" cy="332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4631117"/>
                  </p:ext>
                </p:extLst>
              </p:nvPr>
            </p:nvGraphicFramePr>
            <p:xfrm>
              <a:off x="1489240" y="2013814"/>
              <a:ext cx="5206995" cy="40316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AU" sz="20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1.26</m:t>
                              </m:r>
                              <m:r>
                                <a:rPr lang="en-AU" sz="2000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AU" sz="20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00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AU" sz="2000" b="1" i="0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AU" sz="2000" b="1" i="0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lang="en-AU" sz="2000" b="0" i="0" dirty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a:t> H/m</a:t>
                          </a:r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4631117"/>
                  </p:ext>
                </p:extLst>
              </p:nvPr>
            </p:nvGraphicFramePr>
            <p:xfrm>
              <a:off x="1489240" y="2013814"/>
              <a:ext cx="5206995" cy="40316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4031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t="-6061" r="-567969" b="-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7631" t="-6061" r="-138" b="-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4728685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5 000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4728685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538" r="-486923" b="-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085" t="-1538" r="-168220" b="-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11.5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828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What is the absolute permeability of an iron core if its relative permeability is 5000 at a certain flux density?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359532" y="1484784"/>
            <a:ext cx="102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00FF"/>
                </a:solidFill>
              </a:rPr>
              <a:t>Values:</a:t>
            </a:r>
            <a:endParaRPr lang="en-AU" sz="2000" dirty="0">
              <a:solidFill>
                <a:srgbClr val="0000FF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067944" y="2751913"/>
                <a:ext cx="2927468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=5000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1.26</m:t>
                      </m:r>
                      <m:r>
                        <a:rPr lang="en-AU" sz="20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×</m:t>
                      </m:r>
                      <m:sSup>
                        <m:sSupPr>
                          <m:ctrlPr>
                            <a:rPr lang="en-AU" sz="2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AU" sz="20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AU" sz="2000" b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AU" sz="2000" b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en-AU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751913"/>
                <a:ext cx="2927468" cy="407099"/>
              </a:xfrm>
              <a:prstGeom prst="rect">
                <a:avLst/>
              </a:prstGeom>
              <a:blipFill rotWithShape="1">
                <a:blip r:embed="rId4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079088" y="3316922"/>
                <a:ext cx="25079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=6.3</m:t>
                      </m:r>
                      <m:r>
                        <a:rPr lang="en-AU" sz="2000" b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×</m:t>
                      </m:r>
                      <m:sSup>
                        <m:sSupPr>
                          <m:ctrlPr>
                            <a:rPr lang="en-AU" sz="2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AU" sz="2000" b="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AU" sz="2000" b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AU" sz="2000" b="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6</m:t>
                          </m:r>
                        </m:sup>
                      </m:sSup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𝐻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</m:t>
                      </m:r>
                    </m:oMath>
                  </m:oMathPara>
                </a14:m>
                <a:endParaRPr lang="en-AU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088" y="3316922"/>
                <a:ext cx="2507931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92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7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9529851"/>
                  </p:ext>
                </p:extLst>
              </p:nvPr>
            </p:nvGraphicFramePr>
            <p:xfrm>
              <a:off x="864276" y="4349657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18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AU" sz="18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100 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9529851"/>
                  </p:ext>
                </p:extLst>
              </p:nvPr>
            </p:nvGraphicFramePr>
            <p:xfrm>
              <a:off x="864276" y="4349657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735" t="-1667" r="-204412" b="-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49458" t="-1667" r="-361" b="-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5219437"/>
                  </p:ext>
                </p:extLst>
              </p:nvPr>
            </p:nvGraphicFramePr>
            <p:xfrm>
              <a:off x="864276" y="3873980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9469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25306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0.0011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𝐻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/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5219437"/>
                  </p:ext>
                </p:extLst>
              </p:nvPr>
            </p:nvGraphicFramePr>
            <p:xfrm>
              <a:off x="864276" y="3873980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9469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253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680" r="-181633" b="-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639" r="-376" b="-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11.6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Calculate the magnetising force (H) and the flux density (B) in the core of the electromagnet shown in Figure 11.24.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872045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00FF"/>
                </a:solidFill>
              </a:rPr>
              <a:t>Values:</a:t>
            </a:r>
            <a:endParaRPr lang="en-AU" dirty="0">
              <a:solidFill>
                <a:srgbClr val="0000FF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64000" y="1376764"/>
            <a:ext cx="5616000" cy="2376272"/>
            <a:chOff x="1764000" y="1376764"/>
            <a:chExt cx="5616000" cy="23762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4000" y="1376764"/>
              <a:ext cx="5616000" cy="202341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840614" y="3383704"/>
              <a:ext cx="14627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dirty="0"/>
                <a:t>Figure 11.24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6504061"/>
                  </p:ext>
                </p:extLst>
              </p:nvPr>
            </p:nvGraphicFramePr>
            <p:xfrm>
              <a:off x="864276" y="4825334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18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en-AU" sz="18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1.6 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6504061"/>
                  </p:ext>
                </p:extLst>
              </p:nvPr>
            </p:nvGraphicFramePr>
            <p:xfrm>
              <a:off x="864276" y="4825334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5"/>
                          <a:stretch>
                            <a:fillRect l="-735" t="-1667" r="-204412" b="-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5"/>
                          <a:stretch>
                            <a:fillRect l="-49458" t="-1667" r="-361" b="-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7527790"/>
                  </p:ext>
                </p:extLst>
              </p:nvPr>
            </p:nvGraphicFramePr>
            <p:xfrm>
              <a:off x="864276" y="5301012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18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AU" sz="18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0.4 </m:t>
                                </m:r>
                                <m:r>
                                  <a:rPr lang="en-AU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AU" sz="18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7527790"/>
                  </p:ext>
                </p:extLst>
              </p:nvPr>
            </p:nvGraphicFramePr>
            <p:xfrm>
              <a:off x="864276" y="5301012"/>
              <a:ext cx="2520000" cy="370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735" t="-1667" r="-204412" b="-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49458" t="-1667" r="-361" b="-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248552" y="3766664"/>
                <a:ext cx="988989" cy="610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𝑁𝐼</m:t>
                          </m:r>
                        </m:num>
                        <m:den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552" y="3766664"/>
                <a:ext cx="988989" cy="61087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248552" y="4539604"/>
                <a:ext cx="1733488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100</m:t>
                          </m:r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×1.6</m:t>
                          </m:r>
                        </m:num>
                        <m:den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0.4</m:t>
                          </m:r>
                        </m:den>
                      </m:f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552" y="4539604"/>
                <a:ext cx="1733488" cy="6127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4248552" y="5314466"/>
                <a:ext cx="18312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=400 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𝐴𝑡</m:t>
                      </m:r>
                      <m:sSup>
                        <m:sSup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552" y="5314466"/>
                <a:ext cx="183120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944036" y="3780118"/>
                <a:ext cx="10103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𝐵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036" y="3780118"/>
                <a:ext cx="1010341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944036" y="4553058"/>
                <a:ext cx="2050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𝐵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=0.0011×400</m:t>
                      </m:r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036" y="4553058"/>
                <a:ext cx="205036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944036" y="5327920"/>
                <a:ext cx="1335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𝐵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=0.44 </m:t>
                      </m:r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036" y="5327920"/>
                <a:ext cx="1335687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92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Reluctance</a:t>
            </a:r>
          </a:p>
        </p:txBody>
      </p:sp>
      <p:sp>
        <p:nvSpPr>
          <p:cNvPr id="59396" name="Rectangle 7"/>
          <p:cNvSpPr>
            <a:spLocks noChangeArrowheads="1"/>
          </p:cNvSpPr>
          <p:nvPr/>
        </p:nvSpPr>
        <p:spPr bwMode="auto">
          <a:xfrm>
            <a:off x="612774" y="1511300"/>
            <a:ext cx="8315709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0" indent="0" algn="ctr" eaLnBrk="1" hangingPunct="1">
              <a:spcBef>
                <a:spcPts val="1200"/>
              </a:spcBef>
              <a:buNone/>
            </a:pPr>
            <a:r>
              <a:rPr lang="en-AU" altLang="en-US" sz="2800" dirty="0"/>
              <a:t>A magnetic path has resistance to magnetic flux, </a:t>
            </a:r>
            <a:r>
              <a:rPr lang="en-AU" altLang="en-US" sz="2800" dirty="0" smtClean="0"/>
              <a:t/>
            </a:r>
            <a:br>
              <a:rPr lang="en-AU" altLang="en-US" sz="2800" dirty="0" smtClean="0"/>
            </a:br>
            <a:r>
              <a:rPr lang="en-AU" altLang="en-US" sz="2800" dirty="0" smtClean="0"/>
              <a:t>referred </a:t>
            </a:r>
            <a:r>
              <a:rPr lang="en-AU" altLang="en-US" sz="2800" dirty="0"/>
              <a:t>to as its </a:t>
            </a:r>
            <a:r>
              <a:rPr lang="en-AU" altLang="en-US" sz="2800" dirty="0">
                <a:solidFill>
                  <a:srgbClr val="3C9325"/>
                </a:solidFill>
              </a:rPr>
              <a:t>reluctance</a:t>
            </a:r>
            <a:r>
              <a:rPr lang="en-AU" altLang="en-US" sz="2800" dirty="0" smtClean="0"/>
              <a:t>.</a:t>
            </a:r>
          </a:p>
          <a:p>
            <a:pPr marL="0" indent="0" algn="ctr" eaLnBrk="1" hangingPunct="1">
              <a:spcBef>
                <a:spcPts val="1200"/>
              </a:spcBef>
              <a:buNone/>
            </a:pPr>
            <a:endParaRPr lang="en-AU" altLang="en-US" sz="2800" dirty="0"/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symbol for reluctance is R</a:t>
            </a:r>
            <a:r>
              <a:rPr lang="en-AU" altLang="en-US" sz="2800" baseline="-25000" dirty="0"/>
              <a:t>m</a:t>
            </a:r>
            <a:r>
              <a:rPr lang="en-AU" altLang="en-US" sz="2800" dirty="0"/>
              <a:t> </a:t>
            </a:r>
            <a:r>
              <a:rPr lang="en-AU" altLang="en-US" sz="2800" dirty="0" smtClean="0"/>
              <a:t>or S</a:t>
            </a:r>
            <a:endParaRPr lang="en-AU" altLang="en-US" sz="2800" dirty="0"/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Measurement unit is the ampere-turn per weber (At/</a:t>
            </a:r>
            <a:r>
              <a:rPr lang="en-AU" altLang="en-US" sz="2800" dirty="0" err="1"/>
              <a:t>Wb</a:t>
            </a:r>
            <a:r>
              <a:rPr lang="en-AU" altLang="en-US" sz="2800" dirty="0"/>
              <a:t>).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656692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R</a:t>
            </a:r>
            <a:r>
              <a:rPr lang="en-AU" altLang="en-US" cap="none" baseline="-25000" dirty="0" smtClean="0">
                <a:solidFill>
                  <a:srgbClr val="3C9325"/>
                </a:solidFill>
                <a:cs typeface="Arial" charset="0"/>
              </a:rPr>
              <a:t>m</a:t>
            </a:r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 in terms of Ohm’s law </a:t>
            </a: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287524" y="836712"/>
            <a:ext cx="860495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 dirty="0"/>
              <a:t>In an electric circuit, Ohm’s law relates V, </a:t>
            </a:r>
            <a:r>
              <a:rPr lang="en-AU" altLang="en-US" sz="2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dirty="0"/>
              <a:t> and </a:t>
            </a:r>
            <a:r>
              <a:rPr lang="en-AU" altLang="en-US" sz="2800" dirty="0" smtClean="0"/>
              <a:t>R.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2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 dirty="0" smtClean="0"/>
              <a:t>In </a:t>
            </a:r>
            <a:r>
              <a:rPr lang="en-AU" altLang="en-US" sz="2800" dirty="0"/>
              <a:t>a magnetic circuit, there’s a similar relationship between </a:t>
            </a:r>
            <a:r>
              <a:rPr lang="en-AU" altLang="en-US" sz="2800" dirty="0" err="1"/>
              <a:t>magnetomotive</a:t>
            </a:r>
            <a:r>
              <a:rPr lang="en-AU" altLang="en-US" sz="2800" dirty="0"/>
              <a:t> force </a:t>
            </a:r>
            <a:r>
              <a:rPr lang="en-AU" altLang="en-US" sz="2800" dirty="0" err="1"/>
              <a:t>F</a:t>
            </a:r>
            <a:r>
              <a:rPr lang="en-AU" altLang="en-US" sz="2800" baseline="-25000" dirty="0" err="1"/>
              <a:t>m</a:t>
            </a:r>
            <a:r>
              <a:rPr lang="en-AU" altLang="en-US" sz="2800" dirty="0"/>
              <a:t>, magnetic flux </a:t>
            </a:r>
            <a:r>
              <a:rPr lang="en-US" altLang="en-US" sz="2800" dirty="0">
                <a:latin typeface="Symbol" pitchFamily="18" charset="2"/>
              </a:rPr>
              <a:t>F</a:t>
            </a:r>
            <a:r>
              <a:rPr lang="en-AU" altLang="en-US" sz="2800" dirty="0"/>
              <a:t> and </a:t>
            </a:r>
            <a:r>
              <a:rPr lang="en-AU" altLang="en-US" sz="2800" dirty="0" smtClean="0"/>
              <a:t/>
            </a:r>
            <a:br>
              <a:rPr lang="en-AU" altLang="en-US" sz="2800" dirty="0" smtClean="0"/>
            </a:br>
            <a:r>
              <a:rPr lang="en-AU" altLang="en-US" sz="2800" dirty="0" smtClean="0"/>
              <a:t>reluctance </a:t>
            </a:r>
            <a:r>
              <a:rPr lang="en-AU" altLang="en-US" sz="2800" dirty="0"/>
              <a:t>R</a:t>
            </a:r>
            <a:r>
              <a:rPr lang="en-AU" altLang="en-US" sz="2800" baseline="-25000" dirty="0"/>
              <a:t>m</a:t>
            </a:r>
            <a:r>
              <a:rPr lang="en-AU" altLang="en-US" sz="2800" dirty="0"/>
              <a:t>:</a:t>
            </a:r>
          </a:p>
        </p:txBody>
      </p:sp>
      <p:sp>
        <p:nvSpPr>
          <p:cNvPr id="120836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717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063693"/>
              </p:ext>
            </p:extLst>
          </p:nvPr>
        </p:nvGraphicFramePr>
        <p:xfrm>
          <a:off x="4067175" y="3104964"/>
          <a:ext cx="10223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78" name="Equation" r:id="rId4" imgW="444307" imgH="380835" progId="">
                  <p:embed/>
                </p:oleObj>
              </mc:Choice>
              <mc:Fallback>
                <p:oleObj name="Equation" r:id="rId4" imgW="444307" imgH="380835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104964"/>
                        <a:ext cx="102235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611188" y="4005263"/>
            <a:ext cx="79216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Symbol" pitchFamily="18" charset="2"/>
                <a:cs typeface="+mn-cs"/>
              </a:rPr>
              <a:t>F</a:t>
            </a:r>
            <a:r>
              <a:rPr lang="en-AU" sz="2800" dirty="0">
                <a:latin typeface="Arial Narrow" pitchFamily="34" charset="0"/>
                <a:cs typeface="+mn-cs"/>
              </a:rPr>
              <a:t> is flux in webers (</a:t>
            </a:r>
            <a:r>
              <a:rPr lang="en-AU" sz="2800" dirty="0" err="1">
                <a:latin typeface="Arial Narrow" pitchFamily="34" charset="0"/>
                <a:cs typeface="+mn-cs"/>
              </a:rPr>
              <a:t>Wb</a:t>
            </a:r>
            <a:r>
              <a:rPr lang="en-AU" sz="2800" dirty="0">
                <a:latin typeface="Arial Narrow" pitchFamily="34" charset="0"/>
                <a:cs typeface="+mn-cs"/>
              </a:rPr>
              <a:t>)</a:t>
            </a:r>
          </a:p>
          <a:p>
            <a:pPr marL="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 is </a:t>
            </a:r>
            <a:r>
              <a:rPr lang="en-AU" sz="2800" dirty="0" err="1">
                <a:latin typeface="Arial Narrow" pitchFamily="34" charset="0"/>
                <a:cs typeface="+mn-cs"/>
              </a:rPr>
              <a:t>magnetomotive</a:t>
            </a:r>
            <a:r>
              <a:rPr lang="en-AU" sz="2800" dirty="0">
                <a:latin typeface="Arial Narrow" pitchFamily="34" charset="0"/>
                <a:cs typeface="+mn-cs"/>
              </a:rPr>
              <a:t> force in ampere-turns (At)</a:t>
            </a:r>
          </a:p>
          <a:p>
            <a:pPr marL="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 err="1">
                <a:latin typeface="Arial Narrow" pitchFamily="34" charset="0"/>
                <a:cs typeface="+mn-cs"/>
              </a:rPr>
              <a:t>R</a:t>
            </a:r>
            <a:r>
              <a:rPr lang="en-AU" sz="2800" baseline="-25000" dirty="0" err="1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 is reluctance in ampere-turns per </a:t>
            </a:r>
            <a:r>
              <a:rPr lang="en-AU" sz="2800" dirty="0" err="1">
                <a:latin typeface="Arial Narrow" pitchFamily="34" charset="0"/>
                <a:cs typeface="+mn-cs"/>
              </a:rPr>
              <a:t>weber</a:t>
            </a:r>
            <a:r>
              <a:rPr lang="en-AU" sz="2800" dirty="0">
                <a:latin typeface="Arial Narrow" pitchFamily="34" charset="0"/>
                <a:cs typeface="+mn-cs"/>
              </a:rPr>
              <a:t> (At/</a:t>
            </a:r>
            <a:r>
              <a:rPr lang="en-AU" sz="2800" dirty="0" err="1">
                <a:latin typeface="Arial Narrow" pitchFamily="34" charset="0"/>
                <a:cs typeface="+mn-cs"/>
              </a:rPr>
              <a:t>Wb</a:t>
            </a:r>
            <a:r>
              <a:rPr lang="en-AU" sz="2800" dirty="0">
                <a:latin typeface="Arial Narrow" pitchFamily="34" charset="0"/>
                <a:cs typeface="+mn-cs"/>
              </a:rPr>
              <a:t>). </a:t>
            </a:r>
          </a:p>
        </p:txBody>
      </p:sp>
      <p:sp>
        <p:nvSpPr>
          <p:cNvPr id="7" name="Oval 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Direction of the field</a:t>
            </a:r>
          </a:p>
        </p:txBody>
      </p:sp>
      <p:sp>
        <p:nvSpPr>
          <p:cNvPr id="77827" name="Rectangle 7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The direction of the magnetic field depends on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the direction of </a:t>
            </a:r>
            <a:r>
              <a:rPr lang="en-AU" altLang="en-US" sz="2400" dirty="0"/>
              <a:t>the current</a:t>
            </a:r>
          </a:p>
        </p:txBody>
      </p:sp>
      <p:pic>
        <p:nvPicPr>
          <p:cNvPr id="77828" name="Picture 5" descr="Figure 11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4013"/>
            <a:ext cx="7092950" cy="302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764704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Factors affecting </a:t>
            </a:r>
            <a:r>
              <a:rPr lang="en-AU" altLang="en-US" b="1" i="1" cap="none" dirty="0" smtClean="0">
                <a:solidFill>
                  <a:srgbClr val="3C9325"/>
                </a:solidFill>
                <a:cs typeface="Arial" charset="0"/>
              </a:rPr>
              <a:t>R</a:t>
            </a:r>
            <a:r>
              <a:rPr lang="en-AU" altLang="en-US" b="1" i="1" cap="none" baseline="-25000" dirty="0" smtClean="0">
                <a:solidFill>
                  <a:srgbClr val="3C9325"/>
                </a:solidFill>
                <a:cs typeface="Arial" charset="0"/>
              </a:rPr>
              <a:t>m</a:t>
            </a:r>
          </a:p>
        </p:txBody>
      </p:sp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611188" y="872716"/>
            <a:ext cx="7920037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55000"/>
              </a:spcBef>
              <a:spcAft>
                <a:spcPts val="0"/>
              </a:spcAft>
              <a:tabLst>
                <a:tab pos="450850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reluctance of a magnetic circuit depends on:</a:t>
            </a:r>
          </a:p>
          <a:p>
            <a:pPr marL="536575" indent="-536575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 </a:t>
            </a: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length</a:t>
            </a:r>
            <a:b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</a:b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	</a:t>
            </a:r>
            <a:r>
              <a:rPr lang="en-AU" sz="2800" dirty="0" smtClean="0">
                <a:latin typeface="Arial Narrow" pitchFamily="34" charset="0"/>
                <a:cs typeface="+mn-cs"/>
              </a:rPr>
              <a:t>the </a:t>
            </a:r>
            <a:r>
              <a:rPr lang="en-AU" sz="2800" dirty="0">
                <a:latin typeface="Arial Narrow" pitchFamily="34" charset="0"/>
                <a:cs typeface="+mn-cs"/>
              </a:rPr>
              <a:t>longer the magnetic circuit, the higher </a:t>
            </a:r>
            <a:r>
              <a:rPr lang="en-AU" sz="2800" dirty="0" smtClean="0">
                <a:latin typeface="Arial Narrow" pitchFamily="34" charset="0"/>
                <a:cs typeface="+mn-cs"/>
              </a:rPr>
              <a:t>the	reluctance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cross-sectional </a:t>
            </a: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area</a:t>
            </a:r>
            <a:r>
              <a:rPr lang="en-AU" sz="2800" dirty="0" smtClean="0">
                <a:latin typeface="Arial Narrow" pitchFamily="34" charset="0"/>
                <a:cs typeface="+mn-cs"/>
              </a:rPr>
              <a:t/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latin typeface="Arial Narrow" pitchFamily="34" charset="0"/>
                <a:cs typeface="+mn-cs"/>
              </a:rPr>
              <a:t>	the </a:t>
            </a:r>
            <a:r>
              <a:rPr lang="en-AU" sz="2800" dirty="0">
                <a:latin typeface="Arial Narrow" pitchFamily="34" charset="0"/>
                <a:cs typeface="+mn-cs"/>
              </a:rPr>
              <a:t>smaller the </a:t>
            </a:r>
            <a:r>
              <a:rPr lang="en-AU" sz="2800" dirty="0" err="1">
                <a:latin typeface="Arial Narrow" pitchFamily="34" charset="0"/>
                <a:cs typeface="+mn-cs"/>
              </a:rPr>
              <a:t>csa</a:t>
            </a:r>
            <a:r>
              <a:rPr lang="en-AU" sz="2800" dirty="0">
                <a:latin typeface="Arial Narrow" pitchFamily="34" charset="0"/>
                <a:cs typeface="+mn-cs"/>
              </a:rPr>
              <a:t>, the higher the reluctance</a:t>
            </a:r>
          </a:p>
          <a:p>
            <a:pPr marL="536575" indent="-536575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 </a:t>
            </a: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permeability</a:t>
            </a:r>
            <a:r>
              <a:rPr lang="en-AU" sz="2800" dirty="0">
                <a:latin typeface="Arial Narrow" pitchFamily="34" charset="0"/>
                <a:cs typeface="+mn-cs"/>
              </a:rPr>
              <a:t/>
            </a:r>
            <a:br>
              <a:rPr lang="en-AU" sz="2800" dirty="0">
                <a:latin typeface="Arial Narrow" pitchFamily="34" charset="0"/>
                <a:cs typeface="+mn-cs"/>
              </a:rPr>
            </a:br>
            <a:r>
              <a:rPr lang="en-AU" sz="2800" dirty="0" smtClean="0">
                <a:latin typeface="Arial Narrow" pitchFamily="34" charset="0"/>
                <a:cs typeface="+mn-cs"/>
              </a:rPr>
              <a:t>	the </a:t>
            </a:r>
            <a:r>
              <a:rPr lang="en-AU" sz="2800" dirty="0">
                <a:latin typeface="Arial Narrow" pitchFamily="34" charset="0"/>
                <a:cs typeface="+mn-cs"/>
              </a:rPr>
              <a:t>lower the permeability, the higher the 	reluctance.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836712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R</a:t>
            </a:r>
            <a:r>
              <a:rPr lang="en-AU" altLang="en-US" cap="none" baseline="-25000" dirty="0" smtClean="0">
                <a:solidFill>
                  <a:srgbClr val="3C9325"/>
                </a:solidFill>
                <a:cs typeface="Arial" charset="0"/>
              </a:rPr>
              <a:t>m </a:t>
            </a:r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in terms of µ and area</a:t>
            </a: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611188" y="1016732"/>
            <a:ext cx="7920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45085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45085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45085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085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5000"/>
              </a:spcBef>
              <a:buFontTx/>
              <a:buNone/>
            </a:pPr>
            <a:r>
              <a:rPr lang="en-AU" altLang="en-US" sz="2800" dirty="0"/>
              <a:t>Reluctance of a magnetic circuit can be calculated with:</a:t>
            </a:r>
          </a:p>
        </p:txBody>
      </p:sp>
      <p:sp>
        <p:nvSpPr>
          <p:cNvPr id="124932" name="Rectangle 5"/>
          <p:cNvSpPr>
            <a:spLocks noChangeArrowheads="1"/>
          </p:cNvSpPr>
          <p:nvPr/>
        </p:nvSpPr>
        <p:spPr bwMode="auto">
          <a:xfrm>
            <a:off x="0" y="30400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535910"/>
              </p:ext>
            </p:extLst>
          </p:nvPr>
        </p:nvGraphicFramePr>
        <p:xfrm>
          <a:off x="1908175" y="1720627"/>
          <a:ext cx="1800225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16" name="Equation" r:id="rId4" imgW="748975" imgH="406224" progId="">
                  <p:embed/>
                </p:oleObj>
              </mc:Choice>
              <mc:Fallback>
                <p:oleObj name="Equation" r:id="rId4" imgW="748975" imgH="406224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1720627"/>
                        <a:ext cx="1800225" cy="982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611188" y="2691966"/>
            <a:ext cx="784860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5365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 is reluctance in ampere-turns per weber (At/</a:t>
            </a:r>
            <a:r>
              <a:rPr lang="en-AU" sz="2800" dirty="0" err="1">
                <a:latin typeface="Arial Narrow" pitchFamily="34" charset="0"/>
                <a:cs typeface="+mn-cs"/>
              </a:rPr>
              <a:t>Wb</a:t>
            </a:r>
            <a:r>
              <a:rPr lang="en-AU" sz="2800" dirty="0">
                <a:latin typeface="Arial Narrow" pitchFamily="34" charset="0"/>
                <a:cs typeface="+mn-cs"/>
              </a:rPr>
              <a:t>)</a:t>
            </a:r>
          </a:p>
          <a:p>
            <a:pPr marL="5365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µ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0</a:t>
            </a:r>
            <a:r>
              <a:rPr lang="en-AU" sz="2800" dirty="0">
                <a:latin typeface="Arial Narrow" pitchFamily="34" charset="0"/>
                <a:cs typeface="+mn-cs"/>
              </a:rPr>
              <a:t> is permeability of air = 1.26 × 10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–6</a:t>
            </a:r>
            <a:r>
              <a:rPr lang="en-AU" sz="2800" dirty="0">
                <a:latin typeface="Arial Narrow" pitchFamily="34" charset="0"/>
                <a:cs typeface="+mn-cs"/>
              </a:rPr>
              <a:t> henry/metre</a:t>
            </a:r>
          </a:p>
          <a:p>
            <a:pPr marL="5365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µ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r</a:t>
            </a:r>
            <a:r>
              <a:rPr lang="en-AU" sz="2800" dirty="0">
                <a:latin typeface="Arial Narrow" pitchFamily="34" charset="0"/>
                <a:cs typeface="+mn-cs"/>
              </a:rPr>
              <a:t> is relative permeability (if known)</a:t>
            </a:r>
          </a:p>
          <a:p>
            <a:pPr marL="5365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µ is absolute permeability (if known)</a:t>
            </a:r>
          </a:p>
          <a:p>
            <a:pPr marL="5365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is the cross-sectional area in square metres (m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).</a:t>
            </a:r>
          </a:p>
        </p:txBody>
      </p:sp>
      <p:sp>
        <p:nvSpPr>
          <p:cNvPr id="124935" name="Rectangle 8"/>
          <p:cNvSpPr>
            <a:spLocks noChangeArrowheads="1"/>
          </p:cNvSpPr>
          <p:nvPr/>
        </p:nvSpPr>
        <p:spPr bwMode="auto">
          <a:xfrm>
            <a:off x="0" y="30289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2311685"/>
              </p:ext>
            </p:extLst>
          </p:nvPr>
        </p:nvGraphicFramePr>
        <p:xfrm>
          <a:off x="5040313" y="1720627"/>
          <a:ext cx="13795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17" name="Equation" r:id="rId6" imgW="571252" imgH="393529" progId="">
                  <p:embed/>
                </p:oleObj>
              </mc:Choice>
              <mc:Fallback>
                <p:oleObj name="Equation" r:id="rId6" imgW="571252" imgH="393529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3" y="1720627"/>
                        <a:ext cx="137953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Text Box 11"/>
          <p:cNvSpPr txBox="1">
            <a:spLocks noChangeArrowheads="1"/>
          </p:cNvSpPr>
          <p:nvPr/>
        </p:nvSpPr>
        <p:spPr bwMode="auto">
          <a:xfrm>
            <a:off x="4032250" y="1973039"/>
            <a:ext cx="606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/>
              <a:t>or</a:t>
            </a:r>
          </a:p>
        </p:txBody>
      </p:sp>
      <p:sp>
        <p:nvSpPr>
          <p:cNvPr id="10" name="Oval 9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Effect of air gap on reluctance</a:t>
            </a:r>
          </a:p>
        </p:txBody>
      </p:sp>
      <p:sp>
        <p:nvSpPr>
          <p:cNvPr id="126979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relay has an air-gap in the magnetic path when the armature is open, which increases the reluctance of the magnetic circuit</a:t>
            </a:r>
          </a:p>
        </p:txBody>
      </p:sp>
      <p:pic>
        <p:nvPicPr>
          <p:cNvPr id="126980" name="Picture 5" descr="Figure 11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1644650"/>
            <a:ext cx="6659563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4573042"/>
                  </p:ext>
                </p:extLst>
              </p:nvPr>
            </p:nvGraphicFramePr>
            <p:xfrm>
              <a:off x="1691680" y="4365104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20 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4573042"/>
                  </p:ext>
                </p:extLst>
              </p:nvPr>
            </p:nvGraphicFramePr>
            <p:xfrm>
              <a:off x="1691680" y="4365104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735" r="-203676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49458" b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968538"/>
                  </p:ext>
                </p:extLst>
              </p:nvPr>
            </p:nvGraphicFramePr>
            <p:xfrm>
              <a:off x="1511320" y="4005064"/>
              <a:ext cx="284465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9959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834697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400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−6</m:t>
                                    </m:r>
                                  </m:sup>
                                </m:sSup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968538"/>
                  </p:ext>
                </p:extLst>
              </p:nvPr>
            </p:nvGraphicFramePr>
            <p:xfrm>
              <a:off x="1511320" y="4005064"/>
              <a:ext cx="284465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99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83469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602" t="-1538" r="-1813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482" t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11.7</a:t>
            </a:r>
            <a:endParaRPr lang="en-AU" sz="2400" b="1" dirty="0">
              <a:solidFill>
                <a:srgbClr val="3C932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51520" y="584684"/>
                <a:ext cx="8640000" cy="2839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AU" sz="1700" dirty="0" smtClean="0"/>
                  <a:t>The core of the electromagnet in Figure 11.26 has an average length (</a:t>
                </a:r>
                <a14:m>
                  <m:oMath xmlns:m="http://schemas.openxmlformats.org/officeDocument/2006/math">
                    <m:r>
                      <a:rPr lang="en-AU" sz="1700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AU" sz="1700" dirty="0" smtClean="0"/>
                  <a:t>) of 350 mm and a cross sectional area (</a:t>
                </a:r>
                <a:r>
                  <a:rPr lang="en-AU" sz="1700" dirty="0" err="1" smtClean="0"/>
                  <a:t>csa</a:t>
                </a:r>
                <a:r>
                  <a:rPr lang="en-AU" sz="1700" dirty="0" smtClean="0"/>
                  <a:t>) of 400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17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AU" sz="1700" b="0" i="1" smtClean="0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AU" sz="17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sz="1700" dirty="0" smtClean="0"/>
                  <a:t>. The coil has 20 turns. When a current of 2 A is passed through the coil a total flux of 100 </a:t>
                </a:r>
                <a:r>
                  <a:rPr lang="el-GR" sz="1700" dirty="0" smtClean="0"/>
                  <a:t>μ</a:t>
                </a:r>
                <a:r>
                  <a:rPr lang="en-AU" sz="1700" dirty="0" err="1" smtClean="0"/>
                  <a:t>Wb</a:t>
                </a:r>
                <a:r>
                  <a:rPr lang="en-AU" sz="1700" dirty="0" smtClean="0"/>
                  <a:t> is established in the core.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What is the reluctance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sz="17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AU" sz="17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AU" sz="1700" dirty="0" smtClean="0"/>
                  <a:t>) of the core?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What is the flux density (B) in the core?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Determine the magnetising force (H).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Calculate the relative permeability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sz="17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AU" sz="17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AU" sz="1700" dirty="0" smtClean="0"/>
                  <a:t>) of the core.</a:t>
                </a:r>
                <a:endParaRPr lang="en-AU" sz="17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684"/>
                <a:ext cx="8640000" cy="2839239"/>
              </a:xfrm>
              <a:prstGeom prst="rect">
                <a:avLst/>
              </a:prstGeom>
              <a:blipFill rotWithShape="1">
                <a:blip r:embed="rId4"/>
                <a:stretch>
                  <a:fillRect l="-423" r="-212" b="-21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002648" y="3640958"/>
            <a:ext cx="102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00FF"/>
                </a:solidFill>
              </a:rPr>
              <a:t>Values:</a:t>
            </a:r>
            <a:endParaRPr lang="en-AU" sz="2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7593511"/>
                  </p:ext>
                </p:extLst>
              </p:nvPr>
            </p:nvGraphicFramePr>
            <p:xfrm>
              <a:off x="1727684" y="4725144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7593511"/>
                  </p:ext>
                </p:extLst>
              </p:nvPr>
            </p:nvGraphicFramePr>
            <p:xfrm>
              <a:off x="1727684" y="4725144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5"/>
                          <a:stretch>
                            <a:fillRect r="-204412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5"/>
                          <a:stretch>
                            <a:fillRect l="-48921" b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9808535"/>
                  </p:ext>
                </p:extLst>
              </p:nvPr>
            </p:nvGraphicFramePr>
            <p:xfrm>
              <a:off x="1727964" y="3640958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0.350 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9808535"/>
                  </p:ext>
                </p:extLst>
              </p:nvPr>
            </p:nvGraphicFramePr>
            <p:xfrm>
              <a:off x="1727964" y="3640958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r="-204412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48921" b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" name="Group 9"/>
          <p:cNvGrpSpPr/>
          <p:nvPr/>
        </p:nvGrpSpPr>
        <p:grpSpPr>
          <a:xfrm>
            <a:off x="5724500" y="1988840"/>
            <a:ext cx="3348000" cy="3276364"/>
            <a:chOff x="5620647" y="1988840"/>
            <a:chExt cx="3348000" cy="3276364"/>
          </a:xfrm>
        </p:grpSpPr>
        <p:sp>
          <p:nvSpPr>
            <p:cNvPr id="8" name="Rectangle 7"/>
            <p:cNvSpPr/>
            <p:nvPr/>
          </p:nvSpPr>
          <p:spPr>
            <a:xfrm>
              <a:off x="6563261" y="4895872"/>
              <a:ext cx="14627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dirty="0"/>
                <a:t>Figure </a:t>
              </a:r>
              <a:r>
                <a:rPr lang="en-AU" dirty="0" smtClean="0"/>
                <a:t>11.26</a:t>
              </a:r>
              <a:endParaRPr lang="en-AU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0647" y="1988840"/>
              <a:ext cx="3348000" cy="2839314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6515248"/>
                  </p:ext>
                </p:extLst>
              </p:nvPr>
            </p:nvGraphicFramePr>
            <p:xfrm>
              <a:off x="1727964" y="5084988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Φ</m:t>
                                </m:r>
                                <m:r>
                                  <a:rPr lang="en-AU" sz="2000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100 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𝑊𝑏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6515248"/>
                  </p:ext>
                </p:extLst>
              </p:nvPr>
            </p:nvGraphicFramePr>
            <p:xfrm>
              <a:off x="1727964" y="5084988"/>
              <a:ext cx="2520000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034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8965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8"/>
                          <a:stretch>
                            <a:fillRect r="-204412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8"/>
                          <a:stretch>
                            <a:fillRect l="-48921" b="-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2" name="Straight Connector 11"/>
          <p:cNvCxnSpPr/>
          <p:nvPr/>
        </p:nvCxnSpPr>
        <p:spPr>
          <a:xfrm>
            <a:off x="6336196" y="980728"/>
            <a:ext cx="18722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483768" y="1376772"/>
            <a:ext cx="162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16196" y="1376772"/>
            <a:ext cx="162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200292" y="1359948"/>
            <a:ext cx="136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239852" y="1736812"/>
            <a:ext cx="162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4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2636"/>
            <a:ext cx="2580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11.7 (1)</a:t>
            </a:r>
            <a:endParaRPr lang="en-AU" sz="2400" b="1" dirty="0">
              <a:solidFill>
                <a:srgbClr val="3C932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51520" y="584684"/>
                <a:ext cx="8640000" cy="1269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What is the reluctance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sz="17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AU" sz="17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AU" sz="1700" dirty="0" smtClean="0"/>
                  <a:t>) of the core?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What is the flux density (B) in the core?</a:t>
                </a:r>
              </a:p>
              <a:p>
                <a:pPr marL="342900" indent="-342900">
                  <a:lnSpc>
                    <a:spcPct val="150000"/>
                  </a:lnSpc>
                  <a:buFontTx/>
                  <a:buAutoNum type="arabicPeriod"/>
                </a:pPr>
                <a:r>
                  <a:rPr lang="en-AU" sz="1700" dirty="0"/>
                  <a:t>Determine the magnetising force (H</a:t>
                </a:r>
                <a:r>
                  <a:rPr lang="en-AU" sz="1700" dirty="0" smtClean="0"/>
                  <a:t>).</a:t>
                </a:r>
                <a:endParaRPr lang="en-AU" sz="17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684"/>
                <a:ext cx="8640000" cy="1269578"/>
              </a:xfrm>
              <a:prstGeom prst="rect">
                <a:avLst/>
              </a:prstGeom>
              <a:blipFill rotWithShape="1">
                <a:blip r:embed="rId2"/>
                <a:stretch>
                  <a:fillRect l="-282" b="-192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5724500" y="80628"/>
            <a:ext cx="3348000" cy="3276364"/>
            <a:chOff x="5620647" y="1988840"/>
            <a:chExt cx="3348000" cy="3276364"/>
          </a:xfrm>
        </p:grpSpPr>
        <p:sp>
          <p:nvSpPr>
            <p:cNvPr id="8" name="Rectangle 7"/>
            <p:cNvSpPr/>
            <p:nvPr/>
          </p:nvSpPr>
          <p:spPr>
            <a:xfrm>
              <a:off x="6563261" y="4895872"/>
              <a:ext cx="14627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dirty="0"/>
                <a:t>Figure </a:t>
              </a:r>
              <a:r>
                <a:rPr lang="en-AU" dirty="0" smtClean="0"/>
                <a:t>11.26</a:t>
              </a:r>
              <a:endParaRPr lang="en-AU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0647" y="1988840"/>
              <a:ext cx="3348000" cy="2839314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050250" y="3812851"/>
                <a:ext cx="1126975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𝑁𝐼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Φ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250" y="3812851"/>
                <a:ext cx="1126975" cy="6090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1050250" y="4514552"/>
                <a:ext cx="200125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20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A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100×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250" y="4514552"/>
                <a:ext cx="2001252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1050250" y="5219908"/>
                <a:ext cx="2441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=400 000 </m:t>
                      </m:r>
                      <m:r>
                        <a:rPr lang="en-AU" b="0" i="1" smtClean="0">
                          <a:latin typeface="Cambria Math"/>
                        </a:rPr>
                        <m:t>𝐴𝑡</m:t>
                      </m:r>
                      <m:r>
                        <a:rPr lang="en-AU" b="0" i="1" smtClean="0">
                          <a:latin typeface="Cambria Math"/>
                        </a:rPr>
                        <m:t>/</m:t>
                      </m:r>
                      <m:r>
                        <a:rPr lang="en-AU" b="0" i="1" smtClean="0">
                          <a:latin typeface="Cambria Math"/>
                        </a:rPr>
                        <m:t>𝑊𝑏</m:t>
                      </m:r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250" y="5219908"/>
                <a:ext cx="2441630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858562" y="3812851"/>
                <a:ext cx="889795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i="1" smtClean="0">
                          <a:latin typeface="Cambria Math"/>
                        </a:rPr>
                        <m:t>𝐵</m:t>
                      </m:r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Φ</m:t>
                          </m:r>
                        </m:num>
                        <m:den>
                          <m:r>
                            <a:rPr lang="en-AU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562" y="3812851"/>
                <a:ext cx="889795" cy="6090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858562" y="4496855"/>
                <a:ext cx="1846724" cy="648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i="1" smtClean="0">
                          <a:latin typeface="Cambria Math"/>
                        </a:rPr>
                        <m:t>𝐵</m:t>
                      </m:r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i="1">
                              <a:latin typeface="Cambria Math"/>
                              <a:ea typeface="Cambria Math"/>
                            </a:rPr>
                            <m:t>100×</m:t>
                          </m:r>
                          <m:sSup>
                            <m:sSupPr>
                              <m:ctrlPr>
                                <a:rPr lang="en-AU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i="1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i="1"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r>
                            <a:rPr lang="en-AU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00×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562" y="4496855"/>
                <a:ext cx="1846724" cy="64812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858562" y="5219908"/>
                <a:ext cx="1335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i="1" smtClean="0">
                          <a:latin typeface="Cambria Math"/>
                        </a:rPr>
                        <m:t>𝐵</m:t>
                      </m:r>
                      <m:r>
                        <a:rPr lang="en-AU" b="0" i="1" smtClean="0">
                          <a:latin typeface="Cambria Math"/>
                        </a:rPr>
                        <m:t>=0.25 </m:t>
                      </m:r>
                      <m:r>
                        <a:rPr lang="en-AU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562" y="5219908"/>
                <a:ext cx="133568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414846" y="3812851"/>
                <a:ext cx="988989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i="1" smtClean="0"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𝑁𝐼</m:t>
                          </m:r>
                        </m:num>
                        <m:den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846" y="3812851"/>
                <a:ext cx="988989" cy="6090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414846" y="4514552"/>
                <a:ext cx="1377621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i="1" smtClean="0"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20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A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0.35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846" y="4514552"/>
                <a:ext cx="1377621" cy="6127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6414846" y="5219908"/>
                <a:ext cx="20204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i="1" smtClean="0">
                          <a:latin typeface="Cambria Math"/>
                        </a:rPr>
                        <m:t>𝐻</m:t>
                      </m:r>
                      <m:r>
                        <a:rPr lang="en-AU" b="0" i="1" smtClean="0">
                          <a:latin typeface="Cambria Math"/>
                        </a:rPr>
                        <m:t>=114.28 </m:t>
                      </m:r>
                      <m:r>
                        <a:rPr lang="en-AU" b="0" i="1" smtClean="0">
                          <a:latin typeface="Cambria Math"/>
                        </a:rPr>
                        <m:t>𝐴𝑡</m:t>
                      </m:r>
                      <m:r>
                        <a:rPr lang="en-AU" b="0" i="1" smtClean="0">
                          <a:latin typeface="Cambria Math"/>
                        </a:rPr>
                        <m:t>/</m:t>
                      </m:r>
                      <m:r>
                        <a:rPr lang="en-AU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846" y="5219908"/>
                <a:ext cx="2020425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6564" y="1844824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00FF"/>
                </a:solidFill>
              </a:rPr>
              <a:t>Values:</a:t>
            </a:r>
            <a:endParaRPr lang="en-AU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1259632" y="1844824"/>
                <a:ext cx="1439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𝑙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=0.350 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844824"/>
                <a:ext cx="1439881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1187624" y="2184539"/>
                <a:ext cx="2192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=400×</m:t>
                      </m:r>
                      <m:sSup>
                        <m:sSupPr>
                          <m:ctrlP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184539"/>
                <a:ext cx="2192908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1151620" y="2524254"/>
                <a:ext cx="16105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𝑁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=20 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𝑡𝑢𝑟𝑛𝑠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20" y="2524254"/>
                <a:ext cx="1610505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1259632" y="2863969"/>
                <a:ext cx="973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𝐼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=2 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863969"/>
                <a:ext cx="97328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151620" y="3203684"/>
                <a:ext cx="16436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dirty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100 </m:t>
                      </m:r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𝜇</m:t>
                      </m:r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𝑊𝑏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20" y="3203684"/>
                <a:ext cx="1643655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632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187624" y="1171781"/>
            <a:ext cx="2160000" cy="70904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extBox 1"/>
          <p:cNvSpPr txBox="1"/>
          <p:nvPr/>
        </p:nvSpPr>
        <p:spPr>
          <a:xfrm>
            <a:off x="251520" y="152636"/>
            <a:ext cx="2580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11.7 (2)</a:t>
            </a:r>
            <a:endParaRPr lang="en-AU" sz="2400" b="1" dirty="0">
              <a:solidFill>
                <a:srgbClr val="3C932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51520" y="584684"/>
                <a:ext cx="8640000" cy="436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4"/>
                </a:pPr>
                <a:r>
                  <a:rPr lang="en-AU" sz="1700" dirty="0" smtClean="0"/>
                  <a:t>Calculate the relative permeability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AU" sz="17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AU" sz="17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AU" sz="1700" dirty="0" smtClean="0"/>
                  <a:t>) of the core.</a:t>
                </a:r>
                <a:endParaRPr lang="en-AU" sz="17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684"/>
                <a:ext cx="8640000" cy="436273"/>
              </a:xfrm>
              <a:prstGeom prst="rect">
                <a:avLst/>
              </a:prstGeom>
              <a:blipFill rotWithShape="1">
                <a:blip r:embed="rId2"/>
                <a:stretch>
                  <a:fillRect l="-282" b="-1971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5724128" y="80628"/>
            <a:ext cx="3348000" cy="3276364"/>
            <a:chOff x="5620647" y="1988840"/>
            <a:chExt cx="3348000" cy="3276364"/>
          </a:xfrm>
        </p:grpSpPr>
        <p:sp>
          <p:nvSpPr>
            <p:cNvPr id="8" name="Rectangle 7"/>
            <p:cNvSpPr/>
            <p:nvPr/>
          </p:nvSpPr>
          <p:spPr>
            <a:xfrm>
              <a:off x="6563261" y="4895872"/>
              <a:ext cx="14627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dirty="0"/>
                <a:t>Figure </a:t>
              </a:r>
              <a:r>
                <a:rPr lang="en-AU" dirty="0" smtClean="0"/>
                <a:t>11.26</a:t>
              </a:r>
              <a:endParaRPr lang="en-AU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0647" y="1988840"/>
              <a:ext cx="3348000" cy="2839314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246564" y="1160748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00FF"/>
                </a:solidFill>
              </a:rPr>
              <a:t>Values:</a:t>
            </a:r>
            <a:endParaRPr lang="en-AU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3203848" y="2179893"/>
                <a:ext cx="2441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solidFill>
                                <a:srgbClr val="3C9325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solidFill>
                                <a:srgbClr val="3C9325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b="0" i="1" smtClean="0">
                              <a:solidFill>
                                <a:srgbClr val="3C9325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b="0" i="1" smtClean="0">
                          <a:solidFill>
                            <a:srgbClr val="3C9325"/>
                          </a:solidFill>
                          <a:latin typeface="Cambria Math"/>
                        </a:rPr>
                        <m:t>=400 000 </m:t>
                      </m:r>
                      <m:r>
                        <a:rPr lang="en-AU" b="0" i="1" smtClean="0">
                          <a:solidFill>
                            <a:srgbClr val="3C9325"/>
                          </a:solidFill>
                          <a:latin typeface="Cambria Math"/>
                        </a:rPr>
                        <m:t>𝐴𝑡</m:t>
                      </m:r>
                      <m:r>
                        <a:rPr lang="en-AU" b="0" i="1" smtClean="0">
                          <a:solidFill>
                            <a:srgbClr val="3C9325"/>
                          </a:solidFill>
                          <a:latin typeface="Cambria Math"/>
                        </a:rPr>
                        <m:t>/</m:t>
                      </m:r>
                      <m:r>
                        <a:rPr lang="en-AU" b="0" i="1" smtClean="0">
                          <a:solidFill>
                            <a:srgbClr val="3C9325"/>
                          </a:solidFill>
                          <a:latin typeface="Cambria Math"/>
                        </a:rPr>
                        <m:t>𝑊𝑏</m:t>
                      </m:r>
                    </m:oMath>
                  </m:oMathPara>
                </a14:m>
                <a:endParaRPr lang="en-AU" dirty="0">
                  <a:solidFill>
                    <a:srgbClr val="3C9325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179893"/>
                <a:ext cx="2441630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046962" y="3455712"/>
                <a:ext cx="1481881" cy="665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AU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sub>
                          </m:sSub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62" y="3455712"/>
                <a:ext cx="1481881" cy="6650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3831059" y="3455712"/>
                <a:ext cx="1481881" cy="665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AU" i="1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A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A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A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AU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AU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059" y="3455712"/>
                <a:ext cx="1481881" cy="6650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3831059" y="4379216"/>
                <a:ext cx="4907369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AU" i="1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0.350</m:t>
                          </m:r>
                        </m:num>
                        <m:den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1.26</m:t>
                          </m:r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  <m:r>
                            <a:rPr lang="en-A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AU" b="0" i="1" smtClean="0">
                              <a:latin typeface="Cambria Math"/>
                            </a:rPr>
                            <m:t>400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100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×400×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059" y="4379216"/>
                <a:ext cx="4907369" cy="6182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3831059" y="5255912"/>
                <a:ext cx="1294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AU" i="1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=1736</m:t>
                      </m:r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059" y="5255912"/>
                <a:ext cx="1294393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3311860" y="1840178"/>
                <a:ext cx="1970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solidFill>
                                <a:srgbClr val="3C9325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solidFill>
                                <a:srgbClr val="3C9325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AU" b="0" i="1" smtClean="0">
                              <a:solidFill>
                                <a:srgbClr val="3C9325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AU" b="0" i="1" smtClean="0">
                          <a:solidFill>
                            <a:srgbClr val="3C9325"/>
                          </a:solidFill>
                          <a:latin typeface="Cambria Math"/>
                        </a:rPr>
                        <m:t>=</m:t>
                      </m:r>
                      <m:r>
                        <a:rPr lang="en-AU" i="1">
                          <a:solidFill>
                            <a:srgbClr val="3C9325"/>
                          </a:solidFill>
                          <a:latin typeface="Cambria Math"/>
                        </a:rPr>
                        <m:t>1.26</m:t>
                      </m:r>
                      <m:r>
                        <a:rPr lang="en-AU" i="1">
                          <a:solidFill>
                            <a:srgbClr val="3C9325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AU" i="1">
                              <a:solidFill>
                                <a:srgbClr val="3C9325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i="1">
                              <a:solidFill>
                                <a:srgbClr val="3C9325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i="1">
                              <a:solidFill>
                                <a:srgbClr val="3C9325"/>
                              </a:solidFill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AU" dirty="0">
                  <a:solidFill>
                    <a:srgbClr val="3C9325"/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860" y="1840178"/>
                <a:ext cx="1970283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259632" y="1160748"/>
                <a:ext cx="1439881" cy="36933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𝑙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=0.350 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160748"/>
                <a:ext cx="14398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187624" y="1500463"/>
                <a:ext cx="2192908" cy="36933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=400×</m:t>
                      </m:r>
                      <m:sSup>
                        <m:sSupPr>
                          <m:ctrlP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AU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500463"/>
                <a:ext cx="219290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1151620" y="1840178"/>
                <a:ext cx="16105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𝑁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=20 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𝑡𝑢𝑟𝑛𝑠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20" y="1840178"/>
                <a:ext cx="1610505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1259632" y="2179893"/>
                <a:ext cx="973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𝐼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=2 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179893"/>
                <a:ext cx="97328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1151620" y="2519608"/>
                <a:ext cx="16436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dirty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en-AU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100 </m:t>
                      </m:r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𝜇</m:t>
                      </m:r>
                      <m:r>
                        <a:rPr lang="en-AU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𝑊𝑏</m:t>
                      </m:r>
                    </m:oMath>
                  </m:oMathPara>
                </a14:m>
                <a:endParaRPr lang="en-AU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20" y="2519608"/>
                <a:ext cx="1643655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1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0" grpId="0"/>
      <p:bldP spid="32" grpId="0"/>
      <p:bldP spid="34" grpId="0"/>
      <p:bldP spid="36" grpId="0"/>
      <p:bldP spid="37" grpId="0"/>
      <p:bldP spid="38" grpId="0"/>
      <p:bldP spid="4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8413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</a:t>
            </a:r>
          </a:p>
        </p:txBody>
      </p:sp>
      <p:sp>
        <p:nvSpPr>
          <p:cNvPr id="62468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Absolute permeability or permeability (µ) is the ability of a material to conduct magnetic flux; unit is henrys per metre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Permeability of a vacuum (µ</a:t>
            </a:r>
            <a:r>
              <a:rPr lang="en-AU" altLang="en-US" sz="2800" baseline="-25000" dirty="0"/>
              <a:t>0</a:t>
            </a:r>
            <a:r>
              <a:rPr lang="en-AU" altLang="en-US" sz="2800" dirty="0"/>
              <a:t>) is a constant and equals approximately 1.26 × 10</a:t>
            </a:r>
            <a:r>
              <a:rPr lang="en-AU" altLang="en-US" sz="2800" baseline="30000" dirty="0"/>
              <a:t>–6</a:t>
            </a:r>
            <a:r>
              <a:rPr lang="en-AU" altLang="en-US" sz="2800" dirty="0"/>
              <a:t> henrys per metre (H/m).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Relative permeability (symbol µ</a:t>
            </a:r>
            <a:r>
              <a:rPr lang="en-AU" altLang="en-US" sz="2800" baseline="-25000" dirty="0"/>
              <a:t>r</a:t>
            </a:r>
            <a:r>
              <a:rPr lang="en-AU" altLang="en-US" sz="2800" dirty="0"/>
              <a:t>) is a measure of the increase in flux density a magnetic material causes compared to air, for the same magnetising force. For ferromagnetic materials, µ</a:t>
            </a:r>
            <a:r>
              <a:rPr lang="en-AU" altLang="en-US" sz="2800" baseline="-25000" dirty="0"/>
              <a:t>r</a:t>
            </a:r>
            <a:r>
              <a:rPr lang="en-AU" altLang="en-US" sz="2800" dirty="0"/>
              <a:t> is always greater than one.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Summing up (2)</a:t>
            </a:r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684213" y="1557338"/>
            <a:ext cx="79200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6575" indent="-5365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Permeability (µ) of a material is the product of its relative permeability (µ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r</a:t>
            </a:r>
            <a:r>
              <a:rPr lang="en-AU" sz="2800" dirty="0">
                <a:latin typeface="Arial Narrow" pitchFamily="34" charset="0"/>
                <a:cs typeface="+mn-cs"/>
              </a:rPr>
              <a:t>) and µ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0</a:t>
            </a:r>
            <a:r>
              <a:rPr lang="en-AU" sz="2800" dirty="0">
                <a:latin typeface="Arial Narrow" pitchFamily="34" charset="0"/>
                <a:cs typeface="+mn-cs"/>
              </a:rPr>
              <a:t>. </a:t>
            </a:r>
          </a:p>
          <a:p>
            <a:pPr marL="536575" indent="-536575" eaLnBrk="1" fontAlgn="auto" hangingPunct="1">
              <a:lnSpc>
                <a:spcPct val="140000"/>
              </a:lnSpc>
              <a:spcBef>
                <a:spcPct val="30000"/>
              </a:spcBef>
              <a:spcAft>
                <a:spcPct val="2500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It also equals flux density (B) divided by the magnetising force (H). That is:</a:t>
            </a:r>
          </a:p>
          <a:p>
            <a:pPr marL="536575" indent="-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Reluctance (symbol </a:t>
            </a:r>
            <a:r>
              <a:rPr lang="en-AU" sz="2800" dirty="0" err="1">
                <a:latin typeface="Arial Narrow" pitchFamily="34" charset="0"/>
                <a:cs typeface="+mn-cs"/>
              </a:rPr>
              <a:t>R</a:t>
            </a:r>
            <a:r>
              <a:rPr lang="en-AU" sz="2800" baseline="-25000" dirty="0" err="1">
                <a:latin typeface="Arial Narrow" pitchFamily="34" charset="0"/>
                <a:cs typeface="+mn-cs"/>
              </a:rPr>
              <a:t>m</a:t>
            </a:r>
            <a:r>
              <a:rPr lang="en-AU" sz="2800" dirty="0">
                <a:latin typeface="Arial Narrow" pitchFamily="34" charset="0"/>
                <a:cs typeface="+mn-cs"/>
              </a:rPr>
              <a:t>) is the resistance a magnetic path offers to magnetic lines of force (</a:t>
            </a:r>
            <a:r>
              <a:rPr lang="en-US" sz="2800" dirty="0">
                <a:latin typeface="Symbol" pitchFamily="18" charset="2"/>
                <a:cs typeface="+mn-cs"/>
              </a:rPr>
              <a:t>F</a:t>
            </a:r>
            <a:r>
              <a:rPr lang="en-AU" sz="2800" dirty="0">
                <a:latin typeface="Arial Narrow" pitchFamily="34" charset="0"/>
                <a:cs typeface="+mn-cs"/>
              </a:rPr>
              <a:t>) and is measured in ampere turns per </a:t>
            </a:r>
            <a:r>
              <a:rPr lang="en-AU" sz="2800" dirty="0" err="1">
                <a:latin typeface="Arial Narrow" pitchFamily="34" charset="0"/>
                <a:cs typeface="+mn-cs"/>
              </a:rPr>
              <a:t>weber</a:t>
            </a:r>
            <a:r>
              <a:rPr lang="en-AU" sz="2800" dirty="0">
                <a:latin typeface="Arial Narrow" pitchFamily="34" charset="0"/>
                <a:cs typeface="+mn-cs"/>
              </a:rPr>
              <a:t> (At/W).</a:t>
            </a: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289736"/>
              </p:ext>
            </p:extLst>
          </p:nvPr>
        </p:nvGraphicFramePr>
        <p:xfrm>
          <a:off x="5688124" y="3284538"/>
          <a:ext cx="9366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16" name="Equation" r:id="rId4" imgW="368140" imgH="342751" progId="">
                  <p:embed/>
                </p:oleObj>
              </mc:Choice>
              <mc:Fallback>
                <p:oleObj name="Equation" r:id="rId4" imgW="368140" imgH="34275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124" y="3284538"/>
                        <a:ext cx="93662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Right-hand rule for a conductor</a:t>
            </a:r>
          </a:p>
        </p:txBody>
      </p:sp>
      <p:sp>
        <p:nvSpPr>
          <p:cNvPr id="79875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Right-hand thumb (or grip) rule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to </a:t>
            </a:r>
            <a:r>
              <a:rPr lang="en-AU" altLang="en-US" sz="2400" dirty="0"/>
              <a:t>find the direction </a:t>
            </a:r>
            <a:r>
              <a:rPr lang="en-AU" altLang="en-US" sz="2400" dirty="0" smtClean="0"/>
              <a:t>of </a:t>
            </a:r>
            <a:r>
              <a:rPr lang="en-AU" altLang="en-US" sz="2400" dirty="0"/>
              <a:t>the magnetic field around a conductor</a:t>
            </a:r>
          </a:p>
        </p:txBody>
      </p:sp>
      <p:pic>
        <p:nvPicPr>
          <p:cNvPr id="79876" name="Picture 5" descr="Figure 11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28775"/>
            <a:ext cx="6294438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Magnetic field around two conductors</a:t>
            </a:r>
          </a:p>
        </p:txBody>
      </p:sp>
      <p:sp>
        <p:nvSpPr>
          <p:cNvPr id="81923" name="Rectangle 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When the current is in the same direction,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adjacent </a:t>
            </a:r>
            <a:r>
              <a:rPr lang="en-AU" altLang="en-US" sz="2400" dirty="0"/>
              <a:t>conductors are </a:t>
            </a:r>
            <a:r>
              <a:rPr lang="en-AU" altLang="en-US" sz="2400" dirty="0">
                <a:solidFill>
                  <a:srgbClr val="3C9325"/>
                </a:solidFill>
              </a:rPr>
              <a:t>attracted</a:t>
            </a:r>
            <a:r>
              <a:rPr lang="en-AU" altLang="en-US" sz="2400" dirty="0"/>
              <a:t> to each other</a:t>
            </a:r>
          </a:p>
        </p:txBody>
      </p:sp>
      <p:pic>
        <p:nvPicPr>
          <p:cNvPr id="819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39925"/>
            <a:ext cx="8153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Currents in opposite directions</a:t>
            </a: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Currents in the opposite direction make </a:t>
            </a:r>
            <a:r>
              <a:rPr lang="en-AU" altLang="en-US" sz="2400" dirty="0" smtClean="0"/>
              <a:t/>
            </a:r>
            <a:br>
              <a:rPr lang="en-AU" altLang="en-US" sz="2400" dirty="0" smtClean="0"/>
            </a:br>
            <a:r>
              <a:rPr lang="en-AU" altLang="en-US" sz="2400" dirty="0" smtClean="0"/>
              <a:t>adjacent </a:t>
            </a:r>
            <a:r>
              <a:rPr lang="en-AU" altLang="en-US" sz="2400" dirty="0"/>
              <a:t>conductors </a:t>
            </a:r>
            <a:r>
              <a:rPr lang="en-AU" altLang="en-US" sz="2400" dirty="0">
                <a:solidFill>
                  <a:srgbClr val="3C9325"/>
                </a:solidFill>
              </a:rPr>
              <a:t>repel</a:t>
            </a:r>
            <a:r>
              <a:rPr lang="en-AU" altLang="en-US" sz="2400" dirty="0"/>
              <a:t> each other</a:t>
            </a:r>
          </a:p>
        </p:txBody>
      </p:sp>
      <p:pic>
        <p:nvPicPr>
          <p:cNvPr id="83972" name="Picture 5" descr="Figure 11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1341438"/>
            <a:ext cx="5567362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720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Force between two conductors</a:t>
            </a:r>
          </a:p>
        </p:txBody>
      </p:sp>
      <p:sp>
        <p:nvSpPr>
          <p:cNvPr id="86019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8602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507872"/>
              </p:ext>
            </p:extLst>
          </p:nvPr>
        </p:nvGraphicFramePr>
        <p:xfrm>
          <a:off x="3109156" y="980728"/>
          <a:ext cx="2434853" cy="1046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62" name="Equation" r:id="rId4" imgW="888614" imgH="380835" progId="">
                  <p:embed/>
                </p:oleObj>
              </mc:Choice>
              <mc:Fallback>
                <p:oleObj name="Equation" r:id="rId4" imgW="888614" imgH="380835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156" y="980728"/>
                        <a:ext cx="2434853" cy="1046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12775" y="1976329"/>
            <a:ext cx="791845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F = force in </a:t>
            </a:r>
            <a:r>
              <a:rPr lang="en-US" sz="2800" dirty="0" err="1">
                <a:latin typeface="Arial Narrow" pitchFamily="34" charset="0"/>
                <a:cs typeface="+mn-cs"/>
              </a:rPr>
              <a:t>newtons</a:t>
            </a:r>
            <a:r>
              <a:rPr lang="en-US" sz="2800" dirty="0">
                <a:latin typeface="Arial Narrow" pitchFamily="34" charset="0"/>
                <a:cs typeface="+mn-cs"/>
              </a:rPr>
              <a:t> (N) per </a:t>
            </a:r>
            <a:r>
              <a:rPr lang="en-US" sz="2800" dirty="0" err="1">
                <a:latin typeface="Arial Narrow" pitchFamily="34" charset="0"/>
                <a:cs typeface="+mn-cs"/>
              </a:rPr>
              <a:t>metre</a:t>
            </a:r>
            <a:r>
              <a:rPr lang="en-US" sz="2800" dirty="0">
                <a:latin typeface="Arial Narrow" pitchFamily="34" charset="0"/>
                <a:cs typeface="+mn-cs"/>
              </a:rPr>
              <a:t> length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1</a:t>
            </a:r>
            <a:r>
              <a:rPr lang="en-US" sz="2800" dirty="0">
                <a:latin typeface="Arial Narrow" pitchFamily="34" charset="0"/>
                <a:cs typeface="+mn-cs"/>
              </a:rPr>
              <a:t> = current in one conductor</a:t>
            </a:r>
          </a:p>
          <a:p>
            <a:pPr marL="536575" indent="-5365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2</a:t>
            </a:r>
            <a:r>
              <a:rPr lang="en-US" sz="2800" dirty="0">
                <a:latin typeface="Arial Narrow" pitchFamily="34" charset="0"/>
                <a:cs typeface="+mn-cs"/>
              </a:rPr>
              <a:t> = current in the other conductor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d = distance in </a:t>
            </a:r>
            <a:r>
              <a:rPr lang="en-US" sz="2800" dirty="0" err="1">
                <a:latin typeface="Arial Narrow" pitchFamily="34" charset="0"/>
                <a:cs typeface="+mn-cs"/>
              </a:rPr>
              <a:t>metres</a:t>
            </a:r>
            <a:r>
              <a:rPr lang="en-US" sz="2800" dirty="0">
                <a:latin typeface="Arial Narrow" pitchFamily="34" charset="0"/>
                <a:cs typeface="+mn-cs"/>
              </a:rPr>
              <a:t> between the conductors.</a:t>
            </a:r>
          </a:p>
        </p:txBody>
      </p:sp>
      <p:sp>
        <p:nvSpPr>
          <p:cNvPr id="6" name="Oval 5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4076740"/>
                  </p:ext>
                </p:extLst>
              </p:nvPr>
            </p:nvGraphicFramePr>
            <p:xfrm>
              <a:off x="1489240" y="2038896"/>
              <a:ext cx="5206995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25 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𝑚𝑚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=0.025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=25</m:t>
                                </m:r>
                                <m:r>
                                  <a:rPr lang="en-AU" sz="2000" b="0" i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AU" sz="2000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b="0" i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AU" sz="2000" b="0" i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−</m:t>
                                    </m:r>
                                    <m:r>
                                      <a:rPr lang="en-AU" sz="2000" b="0" i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4076740"/>
                  </p:ext>
                </p:extLst>
              </p:nvPr>
            </p:nvGraphicFramePr>
            <p:xfrm>
              <a:off x="1489240" y="2038896"/>
              <a:ext cx="5206995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850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442849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r="-567969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7631" r="-138" b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9281179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2000" b="0" i="0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b>
                                    <m:r>
                                      <a:rPr lang="en-AU" sz="2000" b="0" i="0" dirty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15 000 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2000" b="0" i="0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b>
                                    <m:r>
                                      <a:rPr lang="en-AU" sz="2000" b="0" i="0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15 000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9281179"/>
                  </p:ext>
                </p:extLst>
              </p:nvPr>
            </p:nvGraphicFramePr>
            <p:xfrm>
              <a:off x="1489931" y="148478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538" r="-486923" b="-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085" t="-1538" r="-168220" b="-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20482" t="-1538" r="-139157" b="-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31304" t="-1538" r="-435" b="-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</a:t>
            </a:r>
            <a:r>
              <a:rPr lang="en-AU" sz="2400" b="1" dirty="0" smtClean="0">
                <a:solidFill>
                  <a:srgbClr val="3C9325"/>
                </a:solidFill>
              </a:rPr>
              <a:t>11.2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Two copper bus bars spaced 25 </a:t>
            </a:r>
            <a:r>
              <a:rPr lang="en-AU" sz="1700" dirty="0" err="1" smtClean="0"/>
              <a:t>millimeters</a:t>
            </a:r>
            <a:r>
              <a:rPr lang="en-AU" sz="1700" dirty="0" smtClean="0"/>
              <a:t> apart experience a fault current of 15 000 A that flows in </a:t>
            </a:r>
            <a:r>
              <a:rPr lang="en-AU" sz="1700" dirty="0" err="1" smtClean="0"/>
              <a:t>eac</a:t>
            </a:r>
            <a:r>
              <a:rPr lang="en-AU" sz="1700" dirty="0" smtClean="0"/>
              <a:t> bus bar. What is the force acting between them over a 1 meter length?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359532" y="1484784"/>
            <a:ext cx="102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00FF"/>
                </a:solidFill>
              </a:rPr>
              <a:t>Values:</a:t>
            </a:r>
            <a:endParaRPr lang="en-AU" sz="2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491880" y="2593008"/>
                <a:ext cx="2160720" cy="709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F</m:t>
                      </m:r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AU" sz="200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sz="2000" b="0" i="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AU" sz="2000" b="0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 b="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7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AU" sz="200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AU" sz="200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AU" sz="2000" b="0" i="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2593008"/>
                <a:ext cx="2160720" cy="7098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3491880" y="3460754"/>
                <a:ext cx="4300216" cy="709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F</m:t>
                      </m:r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AU" sz="200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sz="2000" b="0" i="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AU" sz="2000" b="0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 b="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7</m:t>
                              </m:r>
                            </m:sup>
                          </m:sSup>
                          <m:r>
                            <a:rPr lang="en-AU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15</m:t>
                          </m:r>
                          <m:r>
                            <a:rPr lang="en-AU" sz="20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AU" sz="2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×15</m:t>
                          </m:r>
                          <m:r>
                            <a:rPr lang="en-AU" sz="20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AU" sz="2000" b="0" i="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0.025</m:t>
                          </m:r>
                        </m:den>
                      </m:f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3460754"/>
                <a:ext cx="4300216" cy="7098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3492120" y="4328500"/>
                <a:ext cx="4300216" cy="709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F</m:t>
                      </m:r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AU" sz="200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sz="2000" b="0" i="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AU" sz="2000" b="0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 b="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AU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7</m:t>
                              </m:r>
                            </m:sup>
                          </m:sSup>
                          <m:r>
                            <a:rPr lang="en-AU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15</m:t>
                          </m:r>
                          <m:r>
                            <a:rPr lang="en-AU" sz="20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AU" sz="2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×15</m:t>
                          </m:r>
                          <m:r>
                            <a:rPr lang="en-AU" sz="20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AU" sz="2000" b="0" i="0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0.025</m:t>
                          </m:r>
                        </m:den>
                      </m:f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120" y="4328500"/>
                <a:ext cx="4300216" cy="70987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3492120" y="5196247"/>
                <a:ext cx="1628651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F</m:t>
                      </m:r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r>
                        <a:rPr lang="en-AU" sz="20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1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800 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120" y="5196247"/>
                <a:ext cx="1628651" cy="39299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500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 animBg="1"/>
      <p:bldP spid="16" grpId="0"/>
      <p:bldP spid="18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11.3 The electromagnet</a:t>
            </a:r>
          </a:p>
        </p:txBody>
      </p:sp>
      <p:sp>
        <p:nvSpPr>
          <p:cNvPr id="88067" name="Rectangle 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magnetic field around a coil of wire is the same as 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permanent magnet</a:t>
            </a:r>
          </a:p>
        </p:txBody>
      </p:sp>
      <p:pic>
        <p:nvPicPr>
          <p:cNvPr id="88068" name="Picture 5" descr="Figure 11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557338"/>
            <a:ext cx="47529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2153</Words>
  <Application>Microsoft Office PowerPoint</Application>
  <PresentationFormat>On-screen Show (4:3)</PresentationFormat>
  <Paragraphs>346</Paragraphs>
  <Slides>37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Equation</vt:lpstr>
      <vt:lpstr>PowerPoint Presentation</vt:lpstr>
      <vt:lpstr>11.2 Magnetic effect of an electric current</vt:lpstr>
      <vt:lpstr>Direction of the field</vt:lpstr>
      <vt:lpstr>Right-hand rule for a conductor</vt:lpstr>
      <vt:lpstr>Magnetic field around two conductors</vt:lpstr>
      <vt:lpstr>Currents in opposite directions</vt:lpstr>
      <vt:lpstr>Force between two conductors</vt:lpstr>
      <vt:lpstr>PowerPoint Presentation</vt:lpstr>
      <vt:lpstr>11.3 The electromagnet</vt:lpstr>
      <vt:lpstr>Right-hand rule for a coil</vt:lpstr>
      <vt:lpstr>Magnetomotive force</vt:lpstr>
      <vt:lpstr>PowerPoint Presentation</vt:lpstr>
      <vt:lpstr>Magnetomotive force examples</vt:lpstr>
      <vt:lpstr>Magnetising force</vt:lpstr>
      <vt:lpstr>Magnetising force equation</vt:lpstr>
      <vt:lpstr>Magnetising force examples</vt:lpstr>
      <vt:lpstr>PowerPoint Presentation</vt:lpstr>
      <vt:lpstr>Summing up</vt:lpstr>
      <vt:lpstr>Summing up (2)</vt:lpstr>
      <vt:lpstr>11.4 Magnetic circuit</vt:lpstr>
      <vt:lpstr>Relative permeability (µr)</vt:lpstr>
      <vt:lpstr>Permeability of air (µ0)</vt:lpstr>
      <vt:lpstr>Absolute permeability (µ)</vt:lpstr>
      <vt:lpstr>Permeability in terms of B and H</vt:lpstr>
      <vt:lpstr>Permeability comparison</vt:lpstr>
      <vt:lpstr>PowerPoint Presentation</vt:lpstr>
      <vt:lpstr>PowerPoint Presentation</vt:lpstr>
      <vt:lpstr>Reluctance</vt:lpstr>
      <vt:lpstr>Rm in terms of Ohm’s law </vt:lpstr>
      <vt:lpstr>Factors affecting Rm</vt:lpstr>
      <vt:lpstr>Rm in terms of µ and area</vt:lpstr>
      <vt:lpstr>Effect of air gap on reluctance</vt:lpstr>
      <vt:lpstr>PowerPoint Presentation</vt:lpstr>
      <vt:lpstr>PowerPoint Presentation</vt:lpstr>
      <vt:lpstr>PowerPoint Presentation</vt:lpstr>
      <vt:lpstr>Summing up</vt:lpstr>
      <vt:lpstr>Summing up (2)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193</cp:revision>
  <dcterms:created xsi:type="dcterms:W3CDTF">2012-01-23T05:41:48Z</dcterms:created>
  <dcterms:modified xsi:type="dcterms:W3CDTF">2019-02-03T07:21:27Z</dcterms:modified>
</cp:coreProperties>
</file>